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2CC"/>
    <a:srgbClr val="166C9E"/>
    <a:srgbClr val="1F6C9E"/>
    <a:srgbClr val="00518E"/>
    <a:srgbClr val="008080"/>
    <a:srgbClr val="FF6600"/>
    <a:srgbClr val="CC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284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EE70A-1939-4F54-8114-38C87AAB44A1}" type="datetimeFigureOut">
              <a:rPr lang="nb-NO" smtClean="0"/>
              <a:pPr/>
              <a:t>09.07.2009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5DDD-BAB4-44A2-86E0-627F2EAD6AD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DFEA97-9145-4DA0-8444-DF0BD18D72C2}" type="datetimeFigureOut">
              <a:rPr lang="nb-NO"/>
              <a:pPr>
                <a:defRPr/>
              </a:pPr>
              <a:t>09.07.2009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0FE24F-2551-4181-8FAD-0A7EF053A7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Maleriet var ikke boltet fast. Hvorfor? (kritikk i pressen)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Fordi risikoen for brann ble vurdert som høyere enn risikoen </a:t>
            </a:r>
            <a:r>
              <a:rPr kumimoji="0" lang="nb-NO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 tyveri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Her er kopi av norsk versjon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 smtClean="0"/>
              <a:t>Her endres </a:t>
            </a:r>
            <a:r>
              <a:rPr lang="nb-NO" b="1" dirty="0" smtClean="0"/>
              <a:t>to variable</a:t>
            </a:r>
            <a:r>
              <a:rPr lang="nb-NO" b="1" baseline="0" dirty="0" smtClean="0"/>
              <a:t> samtidig </a:t>
            </a:r>
            <a:r>
              <a:rPr lang="nb-NO" baseline="0" dirty="0" smtClean="0"/>
              <a:t>i scenario 1. </a:t>
            </a:r>
          </a:p>
          <a:p>
            <a:pPr>
              <a:buFont typeface="Arial" pitchFamily="34" charset="0"/>
              <a:buChar char="•"/>
            </a:pPr>
            <a:r>
              <a:rPr lang="nb-NO" baseline="0" dirty="0" smtClean="0"/>
              <a:t>Bruker kan selv velge antall </a:t>
            </a:r>
            <a:r>
              <a:rPr lang="nb-NO" baseline="0" dirty="0" err="1" smtClean="0"/>
              <a:t>scenarier</a:t>
            </a:r>
            <a:r>
              <a:rPr lang="nb-NO" baseline="0" dirty="0" smtClean="0"/>
              <a:t> (her: 1) , antall variable i et scenario (her: 2), verdi per variabel (her: 50 og 200), og hva som skal være konsekvensvariabel (her: Internrente)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b="1" dirty="0" smtClean="0"/>
              <a:t>Advarsel: Beslutningsbuskas</a:t>
            </a:r>
          </a:p>
          <a:p>
            <a:pPr>
              <a:buFont typeface="Arial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Blir antall grener i</a:t>
            </a:r>
            <a:r>
              <a:rPr lang="nb-NO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</a:t>
            </a:r>
            <a:r>
              <a:rPr lang="nb-NO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beslutnigstre</a:t>
            </a: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stort, vil struktureringsfasen ikke gi et klargjørende tre, men snarere et kaotisk buskas. I praktiske </a:t>
            </a:r>
            <a:r>
              <a:rPr lang="nb-NO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anvendelser blir dette </a:t>
            </a: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problemet </a:t>
            </a:r>
            <a:r>
              <a:rPr lang="nb-NO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fort alvorlig</a:t>
            </a: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Anta eksempelvis at du vurderer å introdusere et nytt produkt. Først kan du velge mellom tre ulike produktutforminger. Etterspørselen vil så bli én av fem mulige verdier i produktets første leveår. Neste år kan du endre prisen på fire forskjellige måter, og deretter vil ett av fem mulige etterspørselsnivåer bli observert.</a:t>
            </a:r>
          </a:p>
          <a:p>
            <a:pPr>
              <a:buFont typeface="Arial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 såpass enkel problemstilling vil gi hele </a:t>
            </a:r>
            <a:r>
              <a:rPr lang="nb-NO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300 grener! </a:t>
            </a: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(3 · 5 · 4 · 5) ytterst til høyre på treet (pluss nok en gren for beslutningen om ikke å introdusere). </a:t>
            </a:r>
          </a:p>
          <a:p>
            <a:pPr>
              <a:buFont typeface="Arial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Bare det å finne et stort nok ark og så tegne opp (strukturere) treet er da en omfattende jobb. Deretter er det minimale sjanser for at det ferdig opptegnede treet vil gi klargjørende </a:t>
            </a:r>
            <a:r>
              <a:rPr lang="nb-NO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opplevelser</a:t>
            </a: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til dem som ser </a:t>
            </a:r>
            <a:r>
              <a:rPr lang="nb-NO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det. Dette blir</a:t>
            </a:r>
            <a:r>
              <a:rPr lang="nb-NO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ikke bedre selv om du bruker software, slik som i eksemplet over.</a:t>
            </a:r>
            <a:endParaRPr lang="nb-NO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Løsningsfasen vil dessuten by på svært mye beregningsarbeid.</a:t>
            </a:r>
          </a:p>
          <a:p>
            <a:endParaRPr lang="nb-NO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A3B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agbok HVITp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0" y="333375"/>
            <a:ext cx="1231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er2 copy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1795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02.07.2009</a:t>
            </a:r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Kapittel 6 - Følsomhet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5877-DE75-45D4-89B5-E04982B7F7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pic>
        <p:nvPicPr>
          <p:cNvPr id="1028" name="Picture 5" descr="baner2 copy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3B2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.no/nyheter/article4177332.e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.no/forsiden/borsMarked/article1554426.e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folio.no/resolve_path/d46a9554-c359-45f6-a2c1-65df9f3d50ea/Stjerne.xls?download=1" TargetMode="Externa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isad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guardsw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/>
          <a:lstStyle/>
          <a:p>
            <a:pPr algn="ctr"/>
            <a:r>
              <a:rPr lang="nb-NO" sz="3200" smtClean="0"/>
              <a:t>Kapittel 6</a:t>
            </a:r>
            <a:br>
              <a:rPr lang="nb-NO" sz="3200" smtClean="0"/>
            </a:br>
            <a:r>
              <a:rPr lang="nb-NO" sz="2800" smtClean="0">
                <a:solidFill>
                  <a:schemeClr val="tx1"/>
                </a:solidFill>
              </a:rPr>
              <a:t>Følsomhet</a:t>
            </a:r>
            <a:r>
              <a:rPr lang="nb-NO" b="0" dirty="0" smtClean="0">
                <a:solidFill>
                  <a:schemeClr val="tx1"/>
                </a:solidFill>
              </a:rPr>
              <a:t/>
            </a:r>
            <a:br>
              <a:rPr lang="nb-NO" b="0" dirty="0" smtClean="0">
                <a:solidFill>
                  <a:schemeClr val="tx1"/>
                </a:solidFill>
              </a:rPr>
            </a:br>
            <a:r>
              <a:rPr lang="nb-NO" sz="2800" b="0" dirty="0" smtClean="0">
                <a:solidFill>
                  <a:schemeClr val="tx1"/>
                </a:solidFill>
              </a:rPr>
              <a:t>Tillegg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1" y="2098775"/>
            <a:ext cx="4038599" cy="41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381000"/>
            <a:ext cx="8991600" cy="12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noProof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Sannsynligheter innenfor kontra utenfor modellen: Malerityveri </a:t>
            </a: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i Larvik kirke</a:t>
            </a:r>
            <a:endParaRPr kumimoji="0" lang="nb-NO" sz="3200" b="1" i="0" u="none" strike="noStrike" kern="1200" cap="none" spc="0" normalizeH="0" baseline="0" noProof="0" dirty="0" smtClean="0">
              <a:ln>
                <a:noFill/>
              </a:ln>
              <a:solidFill>
                <a:srgbClr val="A3B2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5200" y="5574268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hele artikkelen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http://gfx.api.no/image-versions/www.vl.no/m/02473/1239088518000_bildetttsxa2cfb2_247391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2500306"/>
            <a:ext cx="655800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42910" y="214290"/>
            <a:ext cx="7572428" cy="10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Usikkerhet</a:t>
            </a: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 99,6 % fall i tankratene på seks måneder</a:t>
            </a:r>
            <a:endParaRPr lang="nb-NO" sz="3200" b="1" noProof="0" dirty="0" smtClean="0">
              <a:solidFill>
                <a:srgbClr val="A3B2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81200" y="1447800"/>
            <a:ext cx="4968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nb-NO" dirty="0" smtClean="0">
                <a:latin typeface="Arial" pitchFamily="34" charset="0"/>
              </a:rPr>
              <a:t>Les artikkelen </a:t>
            </a:r>
            <a:r>
              <a:rPr lang="nb-NO" dirty="0" smtClean="0">
                <a:latin typeface="Arial" pitchFamily="34" charset="0"/>
                <a:hlinkClick r:id="rId3"/>
              </a:rPr>
              <a:t>”En økonomisk hundreårsbølge”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05740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nb-NO" sz="2000" dirty="0" smtClean="0"/>
              <a:t>– Det er en økonomisk hundreårsbølge som er i ferd med å slå inn over næringen, sier Sturla Henriksen administrerende direktør i Norges Rederiforbund</a:t>
            </a:r>
          </a:p>
          <a:p>
            <a:pPr marL="180975" indent="-180975"/>
            <a:endParaRPr lang="nb-NO" sz="2000" dirty="0"/>
          </a:p>
        </p:txBody>
      </p:sp>
      <p:sp>
        <p:nvSpPr>
          <p:cNvPr id="8" name="Rectangle 7"/>
          <p:cNvSpPr/>
          <p:nvPr/>
        </p:nvSpPr>
        <p:spPr>
          <a:xfrm>
            <a:off x="285720" y="306228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80975"/>
            <a:r>
              <a:rPr lang="nb-NO" sz="2000" dirty="0" smtClean="0"/>
              <a:t>– Hardest har dette rammet tørrbulkmarkedet. For å illustrere dette, så ble tørrbulkskip i mai sluttet til 235 000 dollar dagen. Den siste slutningen vi har er på 860 dollar dagen. Bunnen er gått ut av markedet, </a:t>
            </a:r>
            <a:r>
              <a:rPr lang="nb-NO" sz="2000" smtClean="0"/>
              <a:t>sier Henriksen.</a:t>
            </a:r>
            <a:endParaRPr lang="nb-NO" sz="2000" dirty="0"/>
          </a:p>
        </p:txBody>
      </p:sp>
      <p:pic>
        <p:nvPicPr>
          <p:cNvPr id="44034" name="Picture 2" descr="http://www.regjeringen.no/upload/NHD/Vedlegg/norsk_naringsliv/bilder/17_malmski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81400" y="4191000"/>
            <a:ext cx="2415556" cy="210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28558" y="152400"/>
            <a:ext cx="8786842" cy="8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Usikkerhet</a:t>
            </a: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nb-NO" sz="3200" b="1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Børsverdi</a:t>
            </a:r>
            <a:r>
              <a:rPr lang="nb-NO" sz="3200" b="1" noProof="0" dirty="0" smtClean="0">
                <a:solidFill>
                  <a:srgbClr val="A3B2CC"/>
                </a:solidFill>
                <a:latin typeface="Arial" pitchFamily="34" charset="0"/>
                <a:ea typeface="+mj-ea"/>
                <a:cs typeface="Arial" pitchFamily="34" charset="0"/>
              </a:rPr>
              <a:t> fra 14 mrd. til 1,4 mrd. på under et år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1643050"/>
            <a:ext cx="37866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nb-NO" sz="1100" smtClean="0">
                <a:latin typeface="Arial" pitchFamily="34" charset="0"/>
              </a:rPr>
              <a:t>http://www.dn.no/forsiden/borsMarked/article1554426.ece</a:t>
            </a:r>
            <a:endParaRPr kumimoji="0" lang="nb-NO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143000"/>
            <a:ext cx="4191000" cy="51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715436" cy="1143000"/>
          </a:xfrm>
        </p:spPr>
        <p:txBody>
          <a:bodyPr/>
          <a:lstStyle/>
          <a:p>
            <a:pPr algn="ctr"/>
            <a:r>
              <a:rPr lang="nb-NO" sz="3200" dirty="0" smtClean="0"/>
              <a:t>Programvare for kapittel 6</a:t>
            </a:r>
            <a:r>
              <a:rPr lang="nb-NO" sz="3200" smtClean="0"/>
              <a:t>: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400" b="0" dirty="0" smtClean="0">
                <a:solidFill>
                  <a:schemeClr val="tx1"/>
                </a:solidFill>
              </a:rPr>
              <a:t>Fem eksempler</a:t>
            </a:r>
          </a:p>
        </p:txBody>
      </p:sp>
      <p:pic>
        <p:nvPicPr>
          <p:cNvPr id="15362" name="Picture 2" descr="http://img.tfd.com/cde/_TOON9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1828800"/>
            <a:ext cx="4309752" cy="444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ap 6 Nullpunkt_bilde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37" y="609600"/>
            <a:ext cx="7730863" cy="3073222"/>
          </a:xfrm>
          <a:prstGeom prst="rect">
            <a:avLst/>
          </a:prstGeom>
        </p:spPr>
      </p:pic>
      <p:pic>
        <p:nvPicPr>
          <p:cNvPr id="14" name="Picture 13" descr="Kap 6 Nullpunkt_bilde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5000" y="3505200"/>
            <a:ext cx="7041350" cy="26434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4282" y="0"/>
            <a:ext cx="89297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eaLnBrk="0" hangingPunct="0">
              <a:defRPr/>
            </a:pP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1) Følsomhetsanalyse: </a:t>
            </a:r>
            <a:r>
              <a:rPr lang="nb-NO" sz="2400" b="1" i="1" err="1" smtClean="0">
                <a:latin typeface="Arial" pitchFamily="34" charset="0"/>
                <a:ea typeface="+mj-ea"/>
                <a:cs typeface="Arial" pitchFamily="34" charset="0"/>
              </a:rPr>
              <a:t>What</a:t>
            </a:r>
            <a:r>
              <a:rPr lang="nb-NO" sz="2400" b="1" i="1" smtClean="0">
                <a:latin typeface="Arial" pitchFamily="34" charset="0"/>
                <a:ea typeface="+mj-ea"/>
                <a:cs typeface="Arial" pitchFamily="34" charset="0"/>
              </a:rPr>
              <a:t> if</a:t>
            </a:r>
            <a:r>
              <a:rPr lang="nb-NO" sz="2400" b="1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b-NO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nb-NO" sz="2400" b="1" i="1" dirty="0" smtClean="0">
                <a:latin typeface="Arial" pitchFamily="34" charset="0"/>
                <a:cs typeface="Arial" pitchFamily="34" charset="0"/>
              </a:rPr>
              <a:t>Målsøking</a:t>
            </a:r>
            <a:r>
              <a:rPr lang="nb-NO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 i Excel</a:t>
            </a: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933450"/>
            <a:ext cx="5467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14282" y="152400"/>
            <a:ext cx="85725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2) Følsomhetsanalyse m/stjernediagram</a:t>
            </a:r>
            <a:endParaRPr kumimoji="0" lang="nb-NO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2438400"/>
            <a:ext cx="5657880" cy="38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/>
          <p:cNvSpPr/>
          <p:nvPr/>
        </p:nvSpPr>
        <p:spPr>
          <a:xfrm>
            <a:off x="6096000" y="76200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Arial" pitchFamily="34" charset="0"/>
                <a:cs typeface="Arial" pitchFamily="34" charset="0"/>
              </a:rPr>
              <a:t>Last ned </a:t>
            </a:r>
            <a:r>
              <a:rPr lang="nb-NO" dirty="0" err="1" smtClean="0">
                <a:latin typeface="Arial" pitchFamily="34" charset="0"/>
                <a:cs typeface="Arial" pitchFamily="34" charset="0"/>
                <a:hlinkClick r:id="rId5" tooltip="NB! Klikk på lenken en gang til dersom regnearket ikke vises umiddelbart etter nedlasting!"/>
              </a:rPr>
              <a:t>stjerne.xls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85720" y="457200"/>
            <a:ext cx="83582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3) </a:t>
            </a: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Scenarioanalyse: </a:t>
            </a:r>
            <a:r>
              <a:rPr lang="nb-NO" sz="2400" b="1" i="1" noProof="0" dirty="0" smtClean="0">
                <a:latin typeface="Arial" pitchFamily="34" charset="0"/>
                <a:ea typeface="+mj-ea"/>
                <a:cs typeface="Arial" pitchFamily="34" charset="0"/>
              </a:rPr>
              <a:t>Scenario Manager </a:t>
            </a: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i Excel </a:t>
            </a:r>
          </a:p>
          <a:p>
            <a:pPr marL="361950" marR="0" lvl="0" indent="-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    (under </a:t>
            </a:r>
            <a:r>
              <a:rPr lang="nb-NO" sz="2400" b="1" noProof="0" dirty="0" err="1" smtClean="0">
                <a:latin typeface="Arial" pitchFamily="34" charset="0"/>
                <a:ea typeface="+mj-ea"/>
                <a:cs typeface="Arial" pitchFamily="34" charset="0"/>
              </a:rPr>
              <a:t>What</a:t>
            </a: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b-NO" sz="2400" b="1" noProof="0" dirty="0" err="1" smtClean="0">
                <a:latin typeface="Arial" pitchFamily="34" charset="0"/>
                <a:ea typeface="+mj-ea"/>
                <a:cs typeface="Arial" pitchFamily="34" charset="0"/>
              </a:rPr>
              <a:t>if-menyen</a:t>
            </a: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500438"/>
            <a:ext cx="6314642" cy="27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5" y="1571612"/>
            <a:ext cx="4572033" cy="143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71472" y="357166"/>
            <a:ext cx="28575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4) </a:t>
            </a:r>
            <a:r>
              <a:rPr lang="nb-NO" sz="2400" b="1" noProof="0" dirty="0" smtClean="0">
                <a:latin typeface="Arial" pitchFamily="34" charset="0"/>
                <a:ea typeface="+mj-ea"/>
                <a:cs typeface="Arial" pitchFamily="34" charset="0"/>
              </a:rPr>
              <a:t>Simulering</a:t>
            </a: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06680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Gå til </a:t>
            </a:r>
            <a:r>
              <a:rPr lang="nb-NO" dirty="0" smtClean="0">
                <a:hlinkClick r:id="rId3"/>
              </a:rPr>
              <a:t>denne nettsiden</a:t>
            </a:r>
            <a:endParaRPr lang="nb-NO" dirty="0"/>
          </a:p>
        </p:txBody>
      </p:sp>
      <p:pic>
        <p:nvPicPr>
          <p:cNvPr id="6" name="Picture 5" descr="Simuleri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" y="1600200"/>
            <a:ext cx="7920000" cy="464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28596" y="142852"/>
            <a:ext cx="28575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b-NO" sz="2400" b="1" dirty="0" smtClean="0">
                <a:latin typeface="Arial" pitchFamily="34" charset="0"/>
                <a:ea typeface="+mj-ea"/>
                <a:cs typeface="Arial" pitchFamily="34" charset="0"/>
              </a:rPr>
              <a:t>5) </a:t>
            </a:r>
            <a:r>
              <a:rPr lang="nb-NO" sz="2400" b="1" dirty="0" err="1" smtClean="0">
                <a:latin typeface="Arial" pitchFamily="34" charset="0"/>
                <a:ea typeface="+mj-ea"/>
                <a:cs typeface="Arial" pitchFamily="34" charset="0"/>
              </a:rPr>
              <a:t>Beslutningstre</a:t>
            </a: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3048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Gå til </a:t>
            </a:r>
            <a:r>
              <a:rPr lang="nb-NO" dirty="0" smtClean="0">
                <a:hlinkClick r:id="rId3"/>
              </a:rPr>
              <a:t>denne nettsiden</a:t>
            </a:r>
            <a:endParaRPr lang="nb-NO" dirty="0"/>
          </a:p>
        </p:txBody>
      </p:sp>
      <p:pic>
        <p:nvPicPr>
          <p:cNvPr id="71682" name="Picture 2" descr="http://www.vanguardsw.com/products/decision-tree-suite/land-investment-large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0600" y="762000"/>
            <a:ext cx="7469904" cy="540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Rmal">
  <a:themeElements>
    <a:clrScheme name="PP_mal_Regnskapsteo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al_Regnskapste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al_Regnskapsteo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_Regnskapsteo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_Regnskapsteo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LMRmal</Template>
  <TotalTime>151</TotalTime>
  <Words>448</Words>
  <Application>Microsoft Office PowerPoint</Application>
  <PresentationFormat>Skjermfremvisning (4:3)</PresentationFormat>
  <Paragraphs>30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LMRmal</vt:lpstr>
      <vt:lpstr>Kapittel 6 Følsomhet Tillegg</vt:lpstr>
      <vt:lpstr>Lysbilde 2</vt:lpstr>
      <vt:lpstr>Lysbilde 3</vt:lpstr>
      <vt:lpstr>Programvare for kapittel 6:  Fem eksempler</vt:lpstr>
      <vt:lpstr>Lysbilde 5</vt:lpstr>
      <vt:lpstr>Lysbilde 6</vt:lpstr>
      <vt:lpstr>Lysbilde 7</vt:lpstr>
      <vt:lpstr>Lysbilde 8</vt:lpstr>
      <vt:lpstr>Lysbilde 9</vt:lpstr>
      <vt:lpstr>Lysbilde 10</vt:lpstr>
    </vt:vector>
  </TitlesOfParts>
  <Company>Fagbokforlaget Vigmostad &amp; Bjørke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</dc:creator>
  <cp:lastModifiedBy>Knut Ebeltoft</cp:lastModifiedBy>
  <cp:revision>36</cp:revision>
  <dcterms:created xsi:type="dcterms:W3CDTF">2009-03-30T12:33:10Z</dcterms:created>
  <dcterms:modified xsi:type="dcterms:W3CDTF">2009-07-09T19:36:25Z</dcterms:modified>
</cp:coreProperties>
</file>