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36"/>
  </p:notesMasterIdLst>
  <p:handoutMasterIdLst>
    <p:handoutMasterId r:id="rId37"/>
  </p:handoutMasterIdLst>
  <p:sldIdLst>
    <p:sldId id="311" r:id="rId3"/>
    <p:sldId id="312" r:id="rId4"/>
    <p:sldId id="314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3" r:id="rId14"/>
    <p:sldId id="324" r:id="rId15"/>
    <p:sldId id="325" r:id="rId16"/>
    <p:sldId id="326" r:id="rId17"/>
    <p:sldId id="327" r:id="rId18"/>
    <p:sldId id="322" r:id="rId19"/>
    <p:sldId id="328" r:id="rId20"/>
    <p:sldId id="329" r:id="rId21"/>
    <p:sldId id="331" r:id="rId22"/>
    <p:sldId id="330" r:id="rId23"/>
    <p:sldId id="332" r:id="rId24"/>
    <p:sldId id="333" r:id="rId25"/>
    <p:sldId id="334" r:id="rId26"/>
    <p:sldId id="335" r:id="rId27"/>
    <p:sldId id="336" r:id="rId28"/>
    <p:sldId id="343" r:id="rId29"/>
    <p:sldId id="337" r:id="rId30"/>
    <p:sldId id="338" r:id="rId31"/>
    <p:sldId id="339" r:id="rId32"/>
    <p:sldId id="340" r:id="rId33"/>
    <p:sldId id="341" r:id="rId34"/>
    <p:sldId id="342" r:id="rId35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4634" autoAdjust="0"/>
  </p:normalViewPr>
  <p:slideViewPr>
    <p:cSldViewPr snapToGrid="0" snapToObjects="1">
      <p:cViewPr varScale="1">
        <p:scale>
          <a:sx n="128" d="100"/>
          <a:sy n="128" d="100"/>
        </p:scale>
        <p:origin x="-456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Jobb\B&#216;K100\Del%201\Forelesinger\Kap%206%20e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i\rasmus$\ARKIV\B&#216;K311\Fra%20hjemmesiden\Regneark\Kap%201\Eksempel%201L.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71741032370958E-2"/>
          <c:y val="3.4996121938658378E-2"/>
          <c:w val="0.86327559055118108"/>
          <c:h val="0.9300077561226832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'Eksempel 2'!$D$2</c:f>
              <c:strCache>
                <c:ptCount val="1"/>
                <c:pt idx="0">
                  <c:v>Variabel kostnad</c:v>
                </c:pt>
              </c:strCache>
            </c:strRef>
          </c:tx>
          <c:dLbls>
            <c:dLbl>
              <c:idx val="5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2'!$B$3:$B$10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'Eksempel 2'!$D$3:$D$10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16</c:v>
                </c:pt>
                <c:pt idx="3">
                  <c:v>21</c:v>
                </c:pt>
                <c:pt idx="4">
                  <c:v>28</c:v>
                </c:pt>
                <c:pt idx="5">
                  <c:v>40</c:v>
                </c:pt>
                <c:pt idx="6">
                  <c:v>60</c:v>
                </c:pt>
                <c:pt idx="7">
                  <c:v>91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'Eksempel 2'!$E$2</c:f>
              <c:strCache>
                <c:ptCount val="1"/>
                <c:pt idx="0">
                  <c:v>Total kostnad</c:v>
                </c:pt>
              </c:strCache>
            </c:strRef>
          </c:tx>
          <c:dLbls>
            <c:dLbl>
              <c:idx val="7"/>
              <c:layout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2'!$B$3:$B$10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'Eksempel 2'!$E$3:$E$10</c:f>
              <c:numCache>
                <c:formatCode>General</c:formatCode>
                <c:ptCount val="8"/>
                <c:pt idx="0">
                  <c:v>12</c:v>
                </c:pt>
                <c:pt idx="1">
                  <c:v>22</c:v>
                </c:pt>
                <c:pt idx="2">
                  <c:v>28</c:v>
                </c:pt>
                <c:pt idx="3">
                  <c:v>33</c:v>
                </c:pt>
                <c:pt idx="4">
                  <c:v>40</c:v>
                </c:pt>
                <c:pt idx="5">
                  <c:v>52</c:v>
                </c:pt>
                <c:pt idx="6">
                  <c:v>72</c:v>
                </c:pt>
                <c:pt idx="7">
                  <c:v>103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'Eksempel 2'!$F$2</c:f>
              <c:strCache>
                <c:ptCount val="1"/>
                <c:pt idx="0">
                  <c:v>FEK</c:v>
                </c:pt>
              </c:strCache>
            </c:strRef>
          </c:tx>
          <c:dLbls>
            <c:dLbl>
              <c:idx val="7"/>
              <c:layout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2'!$B$3:$B$10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'Eksempel 2'!$F$3:$F$10</c:f>
              <c:numCache>
                <c:formatCode>0.00</c:formatCode>
                <c:ptCount val="8"/>
                <c:pt idx="1">
                  <c:v>12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2.4</c:v>
                </c:pt>
                <c:pt idx="6">
                  <c:v>2</c:v>
                </c:pt>
                <c:pt idx="7">
                  <c:v>1.7142857142857142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'Eksempel 2'!$G$2</c:f>
              <c:strCache>
                <c:ptCount val="1"/>
                <c:pt idx="0">
                  <c:v>VEK</c:v>
                </c:pt>
              </c:strCache>
            </c:strRef>
          </c:tx>
          <c:dLbls>
            <c:dLbl>
              <c:idx val="7"/>
              <c:layout/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2'!$B$3:$B$10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'Eksempel 2'!$G$3:$G$10</c:f>
              <c:numCache>
                <c:formatCode>0.00</c:formatCode>
                <c:ptCount val="8"/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13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'Eksempel 2'!$H$2</c:f>
              <c:strCache>
                <c:ptCount val="1"/>
                <c:pt idx="0">
                  <c:v>TEK</c:v>
                </c:pt>
              </c:strCache>
            </c:strRef>
          </c:tx>
          <c:dLbls>
            <c:dLbl>
              <c:idx val="7"/>
              <c:layout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2'!$B$3:$B$10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'Eksempel 2'!$H$3:$H$10</c:f>
              <c:numCache>
                <c:formatCode>0.00</c:formatCode>
                <c:ptCount val="8"/>
                <c:pt idx="1">
                  <c:v>22</c:v>
                </c:pt>
                <c:pt idx="2">
                  <c:v>14</c:v>
                </c:pt>
                <c:pt idx="3">
                  <c:v>11</c:v>
                </c:pt>
                <c:pt idx="4">
                  <c:v>10</c:v>
                </c:pt>
                <c:pt idx="5">
                  <c:v>10.4</c:v>
                </c:pt>
                <c:pt idx="6">
                  <c:v>12</c:v>
                </c:pt>
                <c:pt idx="7">
                  <c:v>14.714285714285714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'Eksempel 2'!$I$2</c:f>
              <c:strCache>
                <c:ptCount val="1"/>
                <c:pt idx="0">
                  <c:v>DEK</c:v>
                </c:pt>
              </c:strCache>
            </c:strRef>
          </c:tx>
          <c:dLbls>
            <c:dLbl>
              <c:idx val="7"/>
              <c:layout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2'!$B$3:$B$10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'Eksempel 2'!$I$3:$I$10</c:f>
              <c:numCache>
                <c:formatCode>0.00</c:formatCode>
                <c:ptCount val="8"/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12</c:v>
                </c:pt>
                <c:pt idx="6">
                  <c:v>20</c:v>
                </c:pt>
                <c:pt idx="7">
                  <c:v>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42048"/>
        <c:axId val="167378944"/>
      </c:scatterChart>
      <c:valAx>
        <c:axId val="93642048"/>
        <c:scaling>
          <c:orientation val="minMax"/>
          <c:max val="7"/>
        </c:scaling>
        <c:delete val="0"/>
        <c:axPos val="b"/>
        <c:numFmt formatCode="General" sourceLinked="1"/>
        <c:majorTickMark val="out"/>
        <c:minorTickMark val="none"/>
        <c:tickLblPos val="nextTo"/>
        <c:crossAx val="167378944"/>
        <c:crosses val="autoZero"/>
        <c:crossBetween val="midCat"/>
      </c:valAx>
      <c:valAx>
        <c:axId val="167378944"/>
        <c:scaling>
          <c:orientation val="minMax"/>
          <c:max val="10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93642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055555555555559"/>
          <c:y val="5.4640829470784247E-2"/>
          <c:w val="0.27277777777777779"/>
          <c:h val="0.18428446762626011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590220823409E-2"/>
          <c:y val="4.2141294838145271E-2"/>
          <c:w val="0.56638783951475069"/>
          <c:h val="0.82727981918926818"/>
        </c:manualLayout>
      </c:layout>
      <c:lineChart>
        <c:grouping val="standard"/>
        <c:varyColors val="0"/>
        <c:ser>
          <c:idx val="0"/>
          <c:order val="0"/>
          <c:tx>
            <c:strRef>
              <c:f>'Eksempel 1.4'!$A$17</c:f>
              <c:strCache>
                <c:ptCount val="1"/>
                <c:pt idx="0">
                  <c:v>Omsetning</c:v>
                </c:pt>
              </c:strCache>
            </c:strRef>
          </c:tx>
          <c:marker>
            <c:symbol val="none"/>
          </c:marker>
          <c:cat>
            <c:numRef>
              <c:f>'Eksempel 1.4'!$C$31:$G$31</c:f>
              <c:numCache>
                <c:formatCode>#,##0</c:formatCode>
                <c:ptCount val="5"/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</c:numCache>
            </c:numRef>
          </c:cat>
          <c:val>
            <c:numRef>
              <c:f>'Eksempel 1.4'!$C$17:$G$17</c:f>
              <c:numCache>
                <c:formatCode>#,##0</c:formatCode>
                <c:ptCount val="5"/>
                <c:pt idx="0">
                  <c:v>0</c:v>
                </c:pt>
                <c:pt idx="1">
                  <c:v>550</c:v>
                </c:pt>
                <c:pt idx="2">
                  <c:v>1100</c:v>
                </c:pt>
                <c:pt idx="3">
                  <c:v>1650</c:v>
                </c:pt>
                <c:pt idx="4">
                  <c:v>2200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'Eksempel 1.4'!$A$18</c:f>
              <c:strCache>
                <c:ptCount val="1"/>
                <c:pt idx="0">
                  <c:v>Variable enhetskostnader</c:v>
                </c:pt>
              </c:strCache>
            </c:strRef>
          </c:tx>
          <c:marker>
            <c:symbol val="none"/>
          </c:marker>
          <c:cat>
            <c:numRef>
              <c:f>'Eksempel 1.4'!$C$31:$G$31</c:f>
              <c:numCache>
                <c:formatCode>#,##0</c:formatCode>
                <c:ptCount val="5"/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</c:numCache>
            </c:numRef>
          </c:cat>
          <c:val>
            <c:numRef>
              <c:f>'Eksempel 1.4'!$C$18:$G$18</c:f>
              <c:numCache>
                <c:formatCode>#,##0</c:formatCode>
                <c:ptCount val="5"/>
                <c:pt idx="0">
                  <c:v>0</c:v>
                </c:pt>
                <c:pt idx="1">
                  <c:v>360</c:v>
                </c:pt>
                <c:pt idx="2">
                  <c:v>720</c:v>
                </c:pt>
                <c:pt idx="3">
                  <c:v>1080</c:v>
                </c:pt>
                <c:pt idx="4">
                  <c:v>1440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'Eksempel 1.4'!$A$19</c:f>
              <c:strCache>
                <c:ptCount val="1"/>
                <c:pt idx="0">
                  <c:v>Faste kostnader</c:v>
                </c:pt>
              </c:strCache>
            </c:strRef>
          </c:tx>
          <c:marker>
            <c:symbol val="none"/>
          </c:marker>
          <c:cat>
            <c:numRef>
              <c:f>'Eksempel 1.4'!$C$31:$G$31</c:f>
              <c:numCache>
                <c:formatCode>#,##0</c:formatCode>
                <c:ptCount val="5"/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</c:numCache>
            </c:numRef>
          </c:cat>
          <c:val>
            <c:numRef>
              <c:f>'Eksempel 1.4'!$C$19:$G$19</c:f>
              <c:numCache>
                <c:formatCode>#,##0</c:formatCode>
                <c:ptCount val="5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'Eksempel 1.4'!$A$20</c:f>
              <c:strCache>
                <c:ptCount val="1"/>
                <c:pt idx="0">
                  <c:v>Totale kostnader</c:v>
                </c:pt>
              </c:strCache>
            </c:strRef>
          </c:tx>
          <c:marker>
            <c:symbol val="none"/>
          </c:marker>
          <c:cat>
            <c:numRef>
              <c:f>'Eksempel 1.4'!$C$31:$G$31</c:f>
              <c:numCache>
                <c:formatCode>#,##0</c:formatCode>
                <c:ptCount val="5"/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</c:numCache>
            </c:numRef>
          </c:cat>
          <c:val>
            <c:numRef>
              <c:f>'Eksempel 1.4'!$C$20:$G$20</c:f>
              <c:numCache>
                <c:formatCode>#,##0</c:formatCode>
                <c:ptCount val="5"/>
                <c:pt idx="0">
                  <c:v>600</c:v>
                </c:pt>
                <c:pt idx="1">
                  <c:v>960</c:v>
                </c:pt>
                <c:pt idx="2">
                  <c:v>1320</c:v>
                </c:pt>
                <c:pt idx="3">
                  <c:v>1680</c:v>
                </c:pt>
                <c:pt idx="4">
                  <c:v>2040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'Eksempel 1.4'!$A$21</c:f>
              <c:strCache>
                <c:ptCount val="1"/>
                <c:pt idx="0">
                  <c:v>Resultat</c:v>
                </c:pt>
              </c:strCache>
            </c:strRef>
          </c:tx>
          <c:marker>
            <c:symbol val="none"/>
          </c:marker>
          <c:cat>
            <c:numRef>
              <c:f>'Eksempel 1.4'!$C$31:$G$31</c:f>
              <c:numCache>
                <c:formatCode>#,##0</c:formatCode>
                <c:ptCount val="5"/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</c:numCache>
            </c:numRef>
          </c:cat>
          <c:val>
            <c:numRef>
              <c:f>'Eksempel 1.4'!$C$21:$G$21</c:f>
              <c:numCache>
                <c:formatCode>#,##0</c:formatCode>
                <c:ptCount val="5"/>
                <c:pt idx="0">
                  <c:v>-600</c:v>
                </c:pt>
                <c:pt idx="1">
                  <c:v>-410</c:v>
                </c:pt>
                <c:pt idx="2">
                  <c:v>-220</c:v>
                </c:pt>
                <c:pt idx="3">
                  <c:v>-30</c:v>
                </c:pt>
                <c:pt idx="4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559744"/>
        <c:axId val="167381248"/>
      </c:lineChart>
      <c:catAx>
        <c:axId val="16655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/>
                  <a:t>Produsert volum</a:t>
                </a:r>
              </a:p>
            </c:rich>
          </c:tx>
          <c:layout>
            <c:manualLayout>
              <c:xMode val="edge"/>
              <c:yMode val="edge"/>
              <c:x val="0.55890687417738472"/>
              <c:y val="0.767569257604554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67381248"/>
        <c:crosses val="autoZero"/>
        <c:auto val="1"/>
        <c:lblAlgn val="ctr"/>
        <c:lblOffset val="100"/>
        <c:noMultiLvlLbl val="0"/>
      </c:catAx>
      <c:valAx>
        <c:axId val="1673812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/>
                  <a:t>1 000 kroner</a:t>
                </a:r>
              </a:p>
            </c:rich>
          </c:tx>
          <c:layout>
            <c:manualLayout>
              <c:xMode val="edge"/>
              <c:yMode val="edge"/>
              <c:x val="0.10156233403375897"/>
              <c:y val="3.7870971457721393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6655974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598E7-6F08-48F3-ABFF-8307A6894F4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F11EC-1990-4903-A492-78C8D1A7BA4E}" type="slidenum">
              <a:rPr lang="en-US"/>
              <a:pPr/>
              <a:t>33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AC07D-8EEA-464B-94BE-8EA573B32522}" type="slidenum">
              <a:rPr lang="en-US"/>
              <a:pPr/>
              <a:t>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47713"/>
            <a:ext cx="5327650" cy="368935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47713"/>
            <a:ext cx="5327650" cy="3689350"/>
          </a:xfrm>
          <a:ln cap="flat"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BE6F-8187-4CFE-B14A-664F0729B58F}" type="slidenum">
              <a:rPr lang="en-US"/>
              <a:pPr/>
              <a:t>21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E36B5-F825-434B-ACAE-E60F2AB4CB9D}" type="slidenum">
              <a:rPr lang="en-US"/>
              <a:pPr/>
              <a:t>24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CA8E5-E518-409D-9B54-64812FAF6B87}" type="slidenum">
              <a:rPr lang="en-US"/>
              <a:pPr/>
              <a:t>25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7D530-CFA9-4835-B399-98D2EC044CBA}" type="slidenum">
              <a:rPr lang="en-US"/>
              <a:pPr/>
              <a:t>30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CE691-AA2D-498D-942E-8E62242B5E28}" type="slidenum">
              <a:rPr lang="en-US"/>
              <a:pPr/>
              <a:t>31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4DB20-9034-4EB9-8E62-D7415B2E1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4" r:id="rId13"/>
    <p:sldLayoutId id="2147483785" r:id="rId14"/>
    <p:sldLayoutId id="2147483786" r:id="rId15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9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Innledning</a:t>
            </a:r>
            <a:r>
              <a:rPr lang="nn-NO" sz="2400" dirty="0" smtClean="0"/>
              <a:t> og forkunnskaper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1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Oppvarming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10</a:t>
            </a:fld>
            <a:endParaRPr lang="nn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392" y="1650999"/>
            <a:ext cx="9443317" cy="47392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b-NO" sz="2100" dirty="0"/>
              <a:t>Hvordan finner du prosjektets </a:t>
            </a:r>
            <a:r>
              <a:rPr lang="nb-NO" sz="2100" i="1" dirty="0"/>
              <a:t>kontantstrøm</a:t>
            </a:r>
            <a:r>
              <a:rPr lang="nb-NO" sz="2100" dirty="0"/>
              <a:t>? (kapittel 2)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Hvordan skal du ta hensyn til </a:t>
            </a:r>
            <a:r>
              <a:rPr lang="nb-NO" sz="2100" i="1" dirty="0"/>
              <a:t>skatteregler, lånemuligheter og forventet prisutvikling for innsatsfaktorer og ferdigvarer</a:t>
            </a:r>
            <a:r>
              <a:rPr lang="nb-NO" sz="2100" dirty="0"/>
              <a:t>? (kapittel 2)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Hva betyr det at </a:t>
            </a:r>
            <a:r>
              <a:rPr lang="nb-NO" sz="2100" i="1" dirty="0"/>
              <a:t>nåverdien</a:t>
            </a:r>
            <a:r>
              <a:rPr lang="nb-NO" sz="2100" dirty="0"/>
              <a:t> er 788 000 kroner? Hvor stor nåverdi må et prosjekt ha for at det skal være akseptabelt? (kapitlene 3 og 4)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Hvordan kan du sammenligne </a:t>
            </a:r>
            <a:r>
              <a:rPr lang="nb-NO" sz="2100" i="1" dirty="0"/>
              <a:t>lønnsomheten</a:t>
            </a:r>
            <a:r>
              <a:rPr lang="nb-NO" sz="2100" dirty="0"/>
              <a:t> i konkurrerende prosjektforslag? (kapitlene 3 og 4)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Hvordan kan du ta hensyn til at prosjektets kontantstrøm er </a:t>
            </a:r>
            <a:r>
              <a:rPr lang="nb-NO" sz="2100" i="1" dirty="0"/>
              <a:t>usikker</a:t>
            </a:r>
            <a:r>
              <a:rPr lang="nb-NO" sz="2100" dirty="0"/>
              <a:t>? </a:t>
            </a:r>
            <a:r>
              <a:rPr lang="nb-NO" sz="2100" dirty="0" smtClean="0"/>
              <a:t/>
            </a:r>
            <a:br>
              <a:rPr lang="nb-NO" sz="2100" dirty="0" smtClean="0"/>
            </a:br>
            <a:r>
              <a:rPr lang="nb-NO" sz="2100" dirty="0" smtClean="0"/>
              <a:t>(</a:t>
            </a:r>
            <a:r>
              <a:rPr lang="nb-NO" sz="2100" dirty="0"/>
              <a:t>kapitlene 6 og 7)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Hvor kommer </a:t>
            </a:r>
            <a:r>
              <a:rPr lang="nb-NO" sz="2100" i="1" dirty="0"/>
              <a:t>kapitalkostnaden</a:t>
            </a:r>
            <a:r>
              <a:rPr lang="nb-NO" sz="2100" dirty="0"/>
              <a:t> fra? (kapittel 7)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Hvilke muligheter har du for å skaffe </a:t>
            </a:r>
            <a:r>
              <a:rPr lang="nb-NO" sz="2100" i="1" dirty="0"/>
              <a:t>kapital</a:t>
            </a:r>
            <a:r>
              <a:rPr lang="nb-NO" sz="2100" dirty="0"/>
              <a:t> til dette prosjektet? (kapittel 8)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Er prosjektanalyse bare nyttig før beslutning er fattet eller er faget også relevant i prosjektets </a:t>
            </a:r>
            <a:r>
              <a:rPr lang="nb-NO" sz="2100" i="1" dirty="0"/>
              <a:t>driftsfase</a:t>
            </a:r>
            <a:r>
              <a:rPr lang="nb-NO" sz="2100" dirty="0"/>
              <a:t>? (kapittel 9)</a:t>
            </a:r>
          </a:p>
          <a:p>
            <a:pPr>
              <a:spcBef>
                <a:spcPts val="0"/>
              </a:spcBef>
            </a:pPr>
            <a:r>
              <a:rPr lang="nb-NO" sz="2100" dirty="0"/>
              <a:t>Hvilke er de vanligste </a:t>
            </a:r>
            <a:r>
              <a:rPr lang="nb-NO" sz="2100" i="1" dirty="0"/>
              <a:t>snubletrådene</a:t>
            </a:r>
            <a:r>
              <a:rPr lang="nb-NO" sz="2100" dirty="0"/>
              <a:t> i praktisk prosjektanalyse? (kapittel 10)</a:t>
            </a:r>
          </a:p>
          <a:p>
            <a:pPr>
              <a:spcBef>
                <a:spcPts val="0"/>
              </a:spcBef>
            </a:pPr>
            <a:endParaRPr lang="nb-NO" sz="2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Sentrale </a:t>
            </a:r>
            <a:r>
              <a:rPr lang="nb-NO" dirty="0"/>
              <a:t>spørsmål i prosjektanalyse</a:t>
            </a:r>
          </a:p>
        </p:txBody>
      </p:sp>
    </p:spTree>
    <p:extLst>
      <p:ext uri="{BB962C8B-B14F-4D97-AF65-F5344CB8AC3E}">
        <p14:creationId xmlns:p14="http://schemas.microsoft.com/office/powerpoint/2010/main" val="10336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11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Nye prosjekter oppstår enten for å løse et problem eller for å utnytte nye muligheter.</a:t>
            </a:r>
          </a:p>
          <a:p>
            <a:r>
              <a:rPr lang="nb-NO" dirty="0"/>
              <a:t>I den langsiktige strategiske planleggingsprosessen må det også genereres prosjektforslag.</a:t>
            </a:r>
          </a:p>
          <a:p>
            <a:r>
              <a:rPr lang="nb-NO" dirty="0"/>
              <a:t>Prosjektforslag kan baseres på bedriftens varige konkurransefordeler.</a:t>
            </a:r>
          </a:p>
          <a:p>
            <a:r>
              <a:rPr lang="nb-NO" dirty="0"/>
              <a:t>Også ulikevekt forårsaket for eksempel av politiske beslutninger kan gi nye muligheter.</a:t>
            </a:r>
          </a:p>
          <a:p>
            <a:r>
              <a:rPr lang="nb-NO" dirty="0"/>
              <a:t>Teknologisk framgang, tilgang på naturresurser, endrede preferanser, etc. kan gi nye muligheter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kommer prosjektene fra?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03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8246-3721-4A4B-9572-6F281986465C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Ofte vil den strategiske planleggingsprosessen svare ”ja” på spørsmålet ” gjør vi de rette tingene?”</a:t>
            </a:r>
          </a:p>
          <a:p>
            <a:r>
              <a:rPr lang="nb-NO" dirty="0"/>
              <a:t>Det er viktig at idéfasen ikke blir hemmet av motforestillinger.</a:t>
            </a:r>
          </a:p>
          <a:p>
            <a:r>
              <a:rPr lang="nb-NO" dirty="0"/>
              <a:t>I forandringens vind søker noen ly, mens andre bygger vindmøller. </a:t>
            </a:r>
            <a:r>
              <a:rPr lang="nb-NO" i="1" u="sng" dirty="0"/>
              <a:t>Utnytt forandringer!</a:t>
            </a:r>
            <a:endParaRPr lang="nb-NO" dirty="0"/>
          </a:p>
          <a:p>
            <a:r>
              <a:rPr lang="nb-NO" dirty="0" smtClean="0"/>
              <a:t>Vedlikeholdsprosjekter </a:t>
            </a:r>
            <a:r>
              <a:rPr lang="nb-NO" dirty="0"/>
              <a:t>krever vanligvis ikke grundige analyser, de er åpenbart lønnsomme</a:t>
            </a:r>
            <a:r>
              <a:rPr lang="nb-NO" dirty="0" smtClean="0"/>
              <a:t>.</a:t>
            </a:r>
          </a:p>
          <a:p>
            <a:r>
              <a:rPr lang="nb-NO" dirty="0" smtClean="0"/>
              <a:t>Utvidelsesprosjekt </a:t>
            </a:r>
            <a:r>
              <a:rPr lang="nb-NO" dirty="0"/>
              <a:t>kan være svaret hvis etterspørselen overstiger kapasiteten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3723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52C8-3148-4F96-8056-FA867F72B2AE}" type="slidenum">
              <a:rPr lang="en-US"/>
              <a:pPr/>
              <a:t>13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Øke kapasiteten eller prisen?</a:t>
            </a:r>
          </a:p>
        </p:txBody>
      </p:sp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969579" y="2099753"/>
            <a:ext cx="7957476" cy="3967162"/>
            <a:chOff x="521" y="935"/>
            <a:chExt cx="4627" cy="2499"/>
          </a:xfrm>
        </p:grpSpPr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 flipV="1">
              <a:off x="1066" y="1026"/>
              <a:ext cx="0" cy="2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>
              <a:off x="1066" y="3067"/>
              <a:ext cx="3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1321" name="Text Box 9"/>
            <p:cNvSpPr txBox="1">
              <a:spLocks noChangeArrowheads="1"/>
            </p:cNvSpPr>
            <p:nvPr/>
          </p:nvSpPr>
          <p:spPr bwMode="auto">
            <a:xfrm>
              <a:off x="521" y="935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b-NO" dirty="0"/>
                <a:t>Pris</a:t>
              </a:r>
            </a:p>
          </p:txBody>
        </p:sp>
        <p:sp>
          <p:nvSpPr>
            <p:cNvPr id="141322" name="Text Box 10"/>
            <p:cNvSpPr txBox="1">
              <a:spLocks noChangeArrowheads="1"/>
            </p:cNvSpPr>
            <p:nvPr/>
          </p:nvSpPr>
          <p:spPr bwMode="auto">
            <a:xfrm>
              <a:off x="4422" y="3203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b-NO"/>
                <a:t>Mengde</a:t>
              </a:r>
            </a:p>
          </p:txBody>
        </p:sp>
      </p:grpSp>
      <p:grpSp>
        <p:nvGrpSpPr>
          <p:cNvPr id="141325" name="Group 13"/>
          <p:cNvGrpSpPr>
            <a:grpSpLocks/>
          </p:cNvGrpSpPr>
          <p:nvPr/>
        </p:nvGrpSpPr>
        <p:grpSpPr bwMode="auto">
          <a:xfrm>
            <a:off x="1903634" y="3666495"/>
            <a:ext cx="2963202" cy="1800225"/>
            <a:chOff x="1066" y="1933"/>
            <a:chExt cx="1723" cy="1134"/>
          </a:xfrm>
        </p:grpSpPr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 flipV="1">
              <a:off x="1973" y="2160"/>
              <a:ext cx="0" cy="90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>
              <a:off x="1066" y="2160"/>
              <a:ext cx="907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1324" name="Text Box 12"/>
            <p:cNvSpPr txBox="1">
              <a:spLocks noChangeArrowheads="1"/>
            </p:cNvSpPr>
            <p:nvPr/>
          </p:nvSpPr>
          <p:spPr bwMode="auto">
            <a:xfrm>
              <a:off x="1519" y="1933"/>
              <a:ext cx="1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/>
                <a:t>Dagens tilpassing</a:t>
              </a:r>
            </a:p>
          </p:txBody>
        </p:sp>
      </p:grpSp>
      <p:grpSp>
        <p:nvGrpSpPr>
          <p:cNvPr id="141327" name="Group 15"/>
          <p:cNvGrpSpPr>
            <a:grpSpLocks/>
          </p:cNvGrpSpPr>
          <p:nvPr/>
        </p:nvGrpSpPr>
        <p:grpSpPr bwMode="auto">
          <a:xfrm>
            <a:off x="2378472" y="2210149"/>
            <a:ext cx="4992555" cy="2449512"/>
            <a:chOff x="1383" y="1071"/>
            <a:chExt cx="2903" cy="1543"/>
          </a:xfrm>
        </p:grpSpPr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1383" y="1162"/>
              <a:ext cx="2903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1326" name="Text Box 14"/>
            <p:cNvSpPr txBox="1">
              <a:spLocks noChangeArrowheads="1"/>
            </p:cNvSpPr>
            <p:nvPr/>
          </p:nvSpPr>
          <p:spPr bwMode="auto">
            <a:xfrm>
              <a:off x="1973" y="1071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/>
                <a:t>Etterspørsel</a:t>
              </a:r>
            </a:p>
          </p:txBody>
        </p:sp>
      </p:grpSp>
      <p:sp>
        <p:nvSpPr>
          <p:cNvPr id="141328" name="AutoShape 16"/>
          <p:cNvSpPr>
            <a:spLocks/>
          </p:cNvSpPr>
          <p:nvPr/>
        </p:nvSpPr>
        <p:spPr bwMode="auto">
          <a:xfrm>
            <a:off x="5659835" y="2240311"/>
            <a:ext cx="3271044" cy="609600"/>
          </a:xfrm>
          <a:prstGeom prst="borderCallout2">
            <a:avLst>
              <a:gd name="adj1" fmla="val 18750"/>
              <a:gd name="adj2" fmla="val -2523"/>
              <a:gd name="adj3" fmla="val 18750"/>
              <a:gd name="adj4" fmla="val -17718"/>
              <a:gd name="adj5" fmla="val 125000"/>
              <a:gd name="adj6" fmla="val -3354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/>
              <a:t>Skal kapasiteten økes </a:t>
            </a:r>
            <a:br>
              <a:rPr lang="nb-NO"/>
            </a:br>
            <a:r>
              <a:rPr lang="nb-NO"/>
              <a:t>eller skal prisen økes?</a:t>
            </a:r>
          </a:p>
        </p:txBody>
      </p:sp>
    </p:spTree>
    <p:extLst>
      <p:ext uri="{BB962C8B-B14F-4D97-AF65-F5344CB8AC3E}">
        <p14:creationId xmlns:p14="http://schemas.microsoft.com/office/powerpoint/2010/main" val="13729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8758-6310-4423-B5C9-A8DF77F5CA96}" type="slidenum">
              <a:rPr lang="en-US"/>
              <a:pPr/>
              <a:t>14</a:t>
            </a:fld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Å øke prisen kan synes å være den beste løsningen isolert sett.</a:t>
            </a:r>
          </a:p>
          <a:p>
            <a:r>
              <a:rPr lang="nb-NO" dirty="0"/>
              <a:t>Men prisøkningen kan gjøre det attraktivt for konkurrenter å trenge seg inn på samme marked.</a:t>
            </a:r>
          </a:p>
          <a:p>
            <a:r>
              <a:rPr lang="nb-NO" dirty="0"/>
              <a:t>Å øke kapasiteten gjør det vanskeligere for konkurrentene å konkurrere</a:t>
            </a:r>
            <a:r>
              <a:rPr lang="nb-NO" dirty="0" smtClean="0"/>
              <a:t>.</a:t>
            </a:r>
          </a:p>
          <a:p>
            <a:r>
              <a:rPr lang="nb-NO" dirty="0" smtClean="0"/>
              <a:t>Husk å bruke kunnskap fra andre fag (samfunnsøkonomi, administrasjon, strategi) slik at du får en rikholdig verktøykasse til å løse problemer.</a:t>
            </a:r>
            <a:endParaRPr lang="nb-NO" dirty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Prisøkning eller kapasitetsøkning?</a:t>
            </a:r>
          </a:p>
        </p:txBody>
      </p:sp>
    </p:spTree>
    <p:extLst>
      <p:ext uri="{BB962C8B-B14F-4D97-AF65-F5344CB8AC3E}">
        <p14:creationId xmlns:p14="http://schemas.microsoft.com/office/powerpoint/2010/main" val="36937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581-1C51-40A1-A867-44A057C33DBF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/>
              <a:t>Endringer i teknologi, kundepreferanser, etc. gjør det ofte påkrevet å endre strategi.</a:t>
            </a:r>
          </a:p>
          <a:p>
            <a:r>
              <a:rPr lang="nb-NO" sz="2800" dirty="0"/>
              <a:t>Denne trusselen gir også nye muligheter:</a:t>
            </a:r>
          </a:p>
          <a:p>
            <a:pPr lvl="1"/>
            <a:r>
              <a:rPr lang="nb-NO" sz="2400" dirty="0"/>
              <a:t>Lærdal skiftet fra å produsere leketøy i tre til leketøy i plast. Videre til livredningsdukker i plast, og nå til førstehjelpsutstyr.</a:t>
            </a:r>
          </a:p>
          <a:p>
            <a:pPr lvl="1"/>
            <a:r>
              <a:rPr lang="nb-NO" sz="2400" dirty="0"/>
              <a:t>Å fortsette å produsere mekaniske regnemaskiner etter introduksjonen av lommekalkulatorer er neppe lønnsomt.</a:t>
            </a:r>
          </a:p>
          <a:p>
            <a:r>
              <a:rPr lang="nb-NO" sz="2800" dirty="0" err="1"/>
              <a:t>Diversifisering</a:t>
            </a:r>
            <a:r>
              <a:rPr lang="nb-NO" sz="2800" dirty="0"/>
              <a:t> er lettere for aksjonærer enn for bedrifter. Risikospredning ikke alltid relevant.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 i det ukjente</a:t>
            </a:r>
          </a:p>
        </p:txBody>
      </p:sp>
    </p:spTree>
    <p:extLst>
      <p:ext uri="{BB962C8B-B14F-4D97-AF65-F5344CB8AC3E}">
        <p14:creationId xmlns:p14="http://schemas.microsoft.com/office/powerpoint/2010/main" val="6545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0EBB-1A28-4854-89B6-644FB5270720}" type="slidenum">
              <a:rPr lang="en-US"/>
              <a:pPr/>
              <a:t>16</a:t>
            </a:fld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Utvikling og nyskaping er nødvendig for en organisasjons framtid.</a:t>
            </a:r>
          </a:p>
          <a:p>
            <a:r>
              <a:rPr lang="nb-NO" dirty="0"/>
              <a:t>Alle ledd i bedriften må oppfordres til og gis muligheter til å bidra med nyskapning:</a:t>
            </a:r>
          </a:p>
          <a:p>
            <a:pPr lvl="1"/>
            <a:r>
              <a:rPr lang="nb-NO" dirty="0"/>
              <a:t>Innkjøp har kunnskap om råmaterialer</a:t>
            </a:r>
          </a:p>
          <a:p>
            <a:pPr lvl="1"/>
            <a:r>
              <a:rPr lang="nb-NO" dirty="0"/>
              <a:t>Produksjon har kunnskap om produksjonsprosesser</a:t>
            </a:r>
          </a:p>
          <a:p>
            <a:pPr lvl="1"/>
            <a:r>
              <a:rPr lang="nb-NO" dirty="0"/>
              <a:t>Selgere har kunnskap om markedet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Miljø for nyskapning</a:t>
            </a:r>
          </a:p>
        </p:txBody>
      </p:sp>
    </p:spTree>
    <p:extLst>
      <p:ext uri="{BB962C8B-B14F-4D97-AF65-F5344CB8AC3E}">
        <p14:creationId xmlns:p14="http://schemas.microsoft.com/office/powerpoint/2010/main" val="28029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17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Les pensum før og etter </a:t>
            </a:r>
            <a:r>
              <a:rPr lang="nb-NO" dirty="0" smtClean="0"/>
              <a:t>forelesningene.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Legg vekt på forståelse og oversikt!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Bli ikke skremt av </a:t>
            </a:r>
            <a:r>
              <a:rPr lang="nb-NO" dirty="0" smtClean="0"/>
              <a:t>formlene.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Les eksemplene nøye for å </a:t>
            </a:r>
            <a:r>
              <a:rPr lang="nb-NO" dirty="0" smtClean="0"/>
              <a:t>forstå.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Regn oppgavene – flere </a:t>
            </a:r>
            <a:r>
              <a:rPr lang="nb-NO" dirty="0" smtClean="0"/>
              <a:t>ganger.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Bruk kalkulator og PC i eksempler og </a:t>
            </a:r>
            <a:r>
              <a:rPr lang="nb-NO" dirty="0" smtClean="0"/>
              <a:t>oppgaver.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Les – regn – les igjen – </a:t>
            </a:r>
            <a:r>
              <a:rPr lang="nb-NO" dirty="0" smtClean="0"/>
              <a:t>regn.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Forstå stoffet </a:t>
            </a:r>
            <a:r>
              <a:rPr lang="nb-NO" dirty="0" smtClean="0">
                <a:sym typeface="Symbol"/>
              </a:rPr>
              <a:t> </a:t>
            </a:r>
            <a:r>
              <a:rPr lang="nb-NO" dirty="0" smtClean="0"/>
              <a:t>lettere </a:t>
            </a:r>
            <a:r>
              <a:rPr lang="nb-NO" dirty="0"/>
              <a:t>å huske </a:t>
            </a:r>
            <a:r>
              <a:rPr lang="nb-NO" dirty="0" smtClean="0"/>
              <a:t>formler.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Alt pensum blir ikke gjennomgått (begrenset tid</a:t>
            </a:r>
            <a:r>
              <a:rPr lang="nb-NO" dirty="0" smtClean="0"/>
              <a:t>).</a:t>
            </a:r>
            <a:endParaRPr lang="nb-NO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dirty="0"/>
              <a:t>  Gå for en god karakter!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Gode arbeidsvaner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87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18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 smtClean="0"/>
              <a:t>Kalkulator</a:t>
            </a:r>
            <a:r>
              <a:rPr lang="nb-NO" dirty="0" smtClean="0"/>
              <a:t> – en kalkulator med finansfunksjoner og renteregning.</a:t>
            </a:r>
          </a:p>
          <a:p>
            <a:r>
              <a:rPr lang="nb-NO" dirty="0" smtClean="0"/>
              <a:t>Les brukermanualen, har du mistet den så søk på internett. </a:t>
            </a:r>
            <a:r>
              <a:rPr lang="nb-NO" u="sng" dirty="0" smtClean="0"/>
              <a:t>Det er vel anvendt tid å sette seg inn i de mulighetene din kalkulator har å by på</a:t>
            </a:r>
            <a:r>
              <a:rPr lang="nb-NO" dirty="0" smtClean="0"/>
              <a:t>, i god tid før eksamen.</a:t>
            </a:r>
          </a:p>
          <a:p>
            <a:r>
              <a:rPr lang="nb-NO" b="1" dirty="0" smtClean="0"/>
              <a:t>Regneark</a:t>
            </a:r>
            <a:r>
              <a:rPr lang="nb-NO" dirty="0" smtClean="0"/>
              <a:t> – en PC med regneark er også nyttig. Mange eksempler blir løst med regneark, og i praksis er dette det viktigste arbeidsredskapet. Oppgavene på eksamen er så små at det ikke er aktuelt å bruke regneark på eksamen.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Hjelpemidler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6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99E5-5C05-4314-8BA0-1A20ED5837D5}" type="slidenum">
              <a:rPr lang="nb-NO"/>
              <a:pPr/>
              <a:t>19</a:t>
            </a:fld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nb-NO" dirty="0"/>
              <a:t>Bedriftens kostnader representerer </a:t>
            </a:r>
            <a:r>
              <a:rPr lang="nb-N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forbruket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/>
              <a:t>av bedriftens </a:t>
            </a:r>
            <a:r>
              <a:rPr lang="nb-NO" dirty="0" smtClean="0"/>
              <a:t>produksjonsfaktorer: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lang="nb-NO" sz="2800" dirty="0"/>
              <a:t>arbeidskraft</a:t>
            </a:r>
          </a:p>
          <a:p>
            <a:pPr lvl="1">
              <a:lnSpc>
                <a:spcPct val="90000"/>
              </a:lnSpc>
            </a:pPr>
            <a:r>
              <a:rPr lang="nb-NO" sz="2800" dirty="0" smtClean="0"/>
              <a:t>naturressurser</a:t>
            </a:r>
            <a:endParaRPr lang="nb-NO" sz="2800" dirty="0"/>
          </a:p>
          <a:p>
            <a:pPr lvl="1">
              <a:lnSpc>
                <a:spcPct val="90000"/>
              </a:lnSpc>
            </a:pPr>
            <a:r>
              <a:rPr lang="nb-NO" sz="2800" dirty="0"/>
              <a:t>produserte produksjonsmidler (kapital)</a:t>
            </a:r>
          </a:p>
          <a:p>
            <a:pPr>
              <a:lnSpc>
                <a:spcPct val="90000"/>
              </a:lnSpc>
            </a:pPr>
            <a:r>
              <a:rPr lang="nb-NO" dirty="0"/>
              <a:t>En kostnad er </a:t>
            </a:r>
            <a:r>
              <a:rPr lang="nb-N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forbrukt mengde</a:t>
            </a:r>
            <a:r>
              <a:rPr lang="nb-N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/>
              <a:t>av en produksjonsfaktor </a:t>
            </a:r>
            <a:r>
              <a:rPr lang="nb-N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multiplisert med prisen per enhet </a:t>
            </a:r>
            <a:r>
              <a:rPr lang="nb-NO" dirty="0"/>
              <a:t>av </a:t>
            </a:r>
            <a:r>
              <a:rPr lang="nb-NO" dirty="0" smtClean="0"/>
              <a:t>produksjonsfaktoren.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Kostnader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9188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349B-86F0-4104-9B43-AB58508A664F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>
                <a:solidFill>
                  <a:srgbClr val="0B5395"/>
                </a:solidFill>
              </a:rPr>
              <a:t>All økonomi dreier seg om beslutninger, dvs. valg mellom alternativer</a:t>
            </a:r>
            <a:r>
              <a:rPr lang="nb-NO" dirty="0" smtClean="0">
                <a:solidFill>
                  <a:srgbClr val="0B5395"/>
                </a:solidFill>
              </a:rPr>
              <a:t>. Bedriftsøkonomi er læren om økonomisk baserte valg i bedrifter.</a:t>
            </a:r>
            <a:endParaRPr lang="nb-NO" dirty="0">
              <a:solidFill>
                <a:srgbClr val="0B5395"/>
              </a:solidFill>
            </a:endParaRPr>
          </a:p>
          <a:p>
            <a:pPr>
              <a:lnSpc>
                <a:spcPct val="90000"/>
              </a:lnSpc>
            </a:pPr>
            <a:r>
              <a:rPr lang="nb-NO" dirty="0">
                <a:solidFill>
                  <a:srgbClr val="0B5395"/>
                </a:solidFill>
              </a:rPr>
              <a:t>Prosjektanalyse er fellesbetegnelsen på utredningsarbeidet for investerings- og finansieringsbeslutninger.</a:t>
            </a:r>
          </a:p>
          <a:p>
            <a:pPr>
              <a:lnSpc>
                <a:spcPct val="90000"/>
              </a:lnSpc>
            </a:pPr>
            <a:r>
              <a:rPr lang="nb-NO" dirty="0">
                <a:solidFill>
                  <a:srgbClr val="0B5395"/>
                </a:solidFill>
              </a:rPr>
              <a:t>Slike utredninger er relevante ikke bare for næringsliv og det offentlige. </a:t>
            </a:r>
            <a:r>
              <a:rPr lang="nb-NO" dirty="0" smtClean="0">
                <a:solidFill>
                  <a:srgbClr val="0B5395"/>
                </a:solidFill>
              </a:rPr>
              <a:t>Idrettslag, </a:t>
            </a:r>
            <a:r>
              <a:rPr lang="nb-NO" dirty="0">
                <a:solidFill>
                  <a:srgbClr val="0B5395"/>
                </a:solidFill>
              </a:rPr>
              <a:t>kirker, popgrupper, private osv. foretar tilsvarende beslutninger.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Prosjektanalyse</a:t>
            </a:r>
          </a:p>
        </p:txBody>
      </p:sp>
    </p:spTree>
    <p:extLst>
      <p:ext uri="{BB962C8B-B14F-4D97-AF65-F5344CB8AC3E}">
        <p14:creationId xmlns:p14="http://schemas.microsoft.com/office/powerpoint/2010/main" val="28795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BF7-E393-47CE-B30D-6AFFFA1F30D7}" type="slidenum">
              <a:rPr lang="nb-NO"/>
              <a:pPr/>
              <a:t>20</a:t>
            </a:fld>
            <a:endParaRPr lang="nb-NO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nb-NO" dirty="0"/>
              <a:t>Bedriften pådrar seg en </a:t>
            </a:r>
            <a:r>
              <a:rPr lang="nb-NO" b="1" i="1" dirty="0">
                <a:solidFill>
                  <a:srgbClr val="FF0000"/>
                </a:solidFill>
              </a:rPr>
              <a:t>utgift</a:t>
            </a:r>
            <a:r>
              <a:rPr lang="nb-NO" dirty="0"/>
              <a:t> ved </a:t>
            </a:r>
            <a:r>
              <a:rPr lang="nb-NO" i="1" dirty="0">
                <a:solidFill>
                  <a:srgbClr val="FF0000"/>
                </a:solidFill>
              </a:rPr>
              <a:t>anskaffelse</a:t>
            </a:r>
            <a:r>
              <a:rPr lang="nb-NO" dirty="0"/>
              <a:t> av varer og tjenester - skjer på et gitt </a:t>
            </a:r>
            <a:r>
              <a:rPr lang="nb-NO" u="sng" dirty="0" smtClean="0"/>
              <a:t>tidspunkt</a:t>
            </a:r>
            <a:r>
              <a:rPr lang="nb-NO" dirty="0" smtClean="0"/>
              <a:t>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b="1" i="1" dirty="0">
                <a:solidFill>
                  <a:srgbClr val="FF0000"/>
                </a:solidFill>
              </a:rPr>
              <a:t>Kostnaden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representerer </a:t>
            </a:r>
            <a:r>
              <a:rPr lang="nb-NO" i="1" dirty="0">
                <a:solidFill>
                  <a:srgbClr val="FF0000"/>
                </a:solidFill>
              </a:rPr>
              <a:t>forbruket</a:t>
            </a:r>
            <a:r>
              <a:rPr lang="nb-NO" i="1" dirty="0"/>
              <a:t> </a:t>
            </a:r>
            <a:r>
              <a:rPr lang="nb-NO" dirty="0"/>
              <a:t>i en tidsavgrenset </a:t>
            </a:r>
            <a:r>
              <a:rPr lang="nb-NO" u="sng" dirty="0" smtClean="0"/>
              <a:t>periode</a:t>
            </a:r>
            <a:r>
              <a:rPr lang="nb-NO" dirty="0" smtClean="0"/>
              <a:t>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(Ut)</a:t>
            </a:r>
            <a:r>
              <a:rPr lang="nb-NO" b="1" i="1" dirty="0">
                <a:solidFill>
                  <a:srgbClr val="FF0000"/>
                </a:solidFill>
              </a:rPr>
              <a:t>betalingen</a:t>
            </a:r>
            <a:r>
              <a:rPr lang="nb-NO" dirty="0"/>
              <a:t> for anskaffelsen kan skje på et helt annet tidspunkt enn da utgiften oppsto eller når forbruket </a:t>
            </a:r>
            <a:r>
              <a:rPr lang="nb-NO" dirty="0" smtClean="0"/>
              <a:t>skjedde.</a:t>
            </a:r>
            <a:endParaRPr lang="nb-NO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nb-NO" dirty="0"/>
              <a:t>Tidsavgrensninger</a:t>
            </a:r>
          </a:p>
        </p:txBody>
      </p:sp>
    </p:spTree>
    <p:extLst>
      <p:ext uri="{BB962C8B-B14F-4D97-AF65-F5344CB8AC3E}">
        <p14:creationId xmlns:p14="http://schemas.microsoft.com/office/powerpoint/2010/main" val="2965987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F39A-2354-4434-B553-ADB799B1DDA1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Kostnad er verdien av forbrukte ressurser.</a:t>
            </a:r>
          </a:p>
          <a:p>
            <a:pPr>
              <a:lnSpc>
                <a:spcPct val="90000"/>
              </a:lnSpc>
            </a:pPr>
            <a:r>
              <a:rPr lang="nb-NO" dirty="0"/>
              <a:t>Utbetaling er reduksjon i kontantbeholdningen.</a:t>
            </a:r>
          </a:p>
          <a:p>
            <a:pPr>
              <a:lnSpc>
                <a:spcPct val="90000"/>
              </a:lnSpc>
            </a:pPr>
            <a:r>
              <a:rPr lang="nb-NO" dirty="0"/>
              <a:t>Kostnad = Utbetaling </a:t>
            </a:r>
            <a:r>
              <a:rPr lang="nb-NO" u="sng" dirty="0"/>
              <a:t>bare hvis</a:t>
            </a:r>
            <a:r>
              <a:rPr lang="nb-NO" dirty="0"/>
              <a:t>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Ingen endring i lager av ressurser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Ingen endring i utestående gjeld</a:t>
            </a:r>
          </a:p>
          <a:p>
            <a:pPr>
              <a:lnSpc>
                <a:spcPct val="90000"/>
              </a:lnSpc>
            </a:pPr>
            <a:r>
              <a:rPr lang="nb-NO" dirty="0"/>
              <a:t>Eksempel – Spleise på bensin:</a:t>
            </a:r>
          </a:p>
          <a:p>
            <a:pPr lvl="1">
              <a:lnSpc>
                <a:spcPct val="90000"/>
              </a:lnSpc>
            </a:pPr>
            <a:r>
              <a:rPr lang="nb-NO" sz="2400" dirty="0" smtClean="0"/>
              <a:t>Dele utbetalingen ved å fylle hele tanken bare hvis hele tanken er brukt opp.</a:t>
            </a:r>
            <a:endParaRPr lang="nb-NO" sz="240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 / Utbetaling</a:t>
            </a:r>
          </a:p>
        </p:txBody>
      </p:sp>
    </p:spTree>
    <p:extLst>
      <p:ext uri="{BB962C8B-B14F-4D97-AF65-F5344CB8AC3E}">
        <p14:creationId xmlns:p14="http://schemas.microsoft.com/office/powerpoint/2010/main" val="29402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C2CA-6D27-400F-8D5F-F86F92673D31}" type="slidenum">
              <a:rPr lang="nb-NO"/>
              <a:pPr/>
              <a:t>22</a:t>
            </a:fld>
            <a:endParaRPr lang="nb-NO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En forretning anskaffet briller for kr 12 000 den 24. januar. Lageret den 1. januar var verdt kr 8 000, mens lageret den 31. januar var verdt kr 9 000.</a:t>
            </a:r>
          </a:p>
          <a:p>
            <a:pPr lvl="1"/>
            <a:r>
              <a:rPr lang="nb-NO" sz="2400" dirty="0"/>
              <a:t>Hva er utgiften i januar?</a:t>
            </a:r>
          </a:p>
          <a:p>
            <a:pPr lvl="1"/>
            <a:r>
              <a:rPr lang="nb-NO" sz="2400" dirty="0"/>
              <a:t>Svar: Kjøpet = 12 000</a:t>
            </a:r>
          </a:p>
          <a:p>
            <a:pPr lvl="1"/>
            <a:r>
              <a:rPr lang="nb-NO" sz="2400" dirty="0"/>
              <a:t>Hva er kostnaden?</a:t>
            </a:r>
          </a:p>
          <a:p>
            <a:pPr lvl="1"/>
            <a:r>
              <a:rPr lang="nb-NO" sz="2400" dirty="0"/>
              <a:t>Svar: 8 000 + 12 000 – 9 000 = 11 000</a:t>
            </a:r>
          </a:p>
          <a:p>
            <a:pPr lvl="1"/>
            <a:r>
              <a:rPr lang="nb-NO" sz="2400" dirty="0"/>
              <a:t>Kostnad = IB + Kjøp - UB 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1</a:t>
            </a:r>
          </a:p>
        </p:txBody>
      </p:sp>
    </p:spTree>
    <p:extLst>
      <p:ext uri="{BB962C8B-B14F-4D97-AF65-F5344CB8AC3E}">
        <p14:creationId xmlns:p14="http://schemas.microsoft.com/office/powerpoint/2010/main" val="30930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10A6-E34D-4D83-8416-E55E665DD0F3}" type="slidenum">
              <a:rPr lang="nb-NO"/>
              <a:pPr/>
              <a:t>23</a:t>
            </a:fld>
            <a:endParaRPr lang="nb-NO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600" dirty="0"/>
              <a:t>Den samme forretningen betaler lønn til sine 6 ansatte den 30. hver mnd. </a:t>
            </a:r>
            <a:endParaRPr lang="nb-NO" sz="2600" dirty="0" smtClean="0"/>
          </a:p>
          <a:p>
            <a:r>
              <a:rPr lang="nb-NO" sz="2600" dirty="0" smtClean="0"/>
              <a:t>Sammen </a:t>
            </a:r>
            <a:r>
              <a:rPr lang="nb-NO" sz="2600" dirty="0"/>
              <a:t>med lønnen i januar fikk to ansatte betalt forskudd for februar med kr 10 000. En ansatt hadde jobbet overtid for kr 3 000 i januar, dette skal betales i februar. </a:t>
            </a:r>
            <a:endParaRPr lang="nb-NO" sz="2600" dirty="0" smtClean="0"/>
          </a:p>
          <a:p>
            <a:r>
              <a:rPr lang="nb-NO" sz="2600" dirty="0" smtClean="0"/>
              <a:t>Lønnsutbetalingene </a:t>
            </a:r>
            <a:r>
              <a:rPr lang="nb-NO" sz="2600" dirty="0"/>
              <a:t>i januar beløp seg til </a:t>
            </a:r>
            <a:r>
              <a:rPr lang="nb-NO" sz="2600" dirty="0" smtClean="0"/>
              <a:t>kr </a:t>
            </a:r>
            <a:r>
              <a:rPr lang="nb-NO" sz="2600" dirty="0"/>
              <a:t>97 000.</a:t>
            </a:r>
          </a:p>
          <a:p>
            <a:r>
              <a:rPr lang="nb-NO" sz="2600" dirty="0"/>
              <a:t>Hva er </a:t>
            </a:r>
            <a:r>
              <a:rPr lang="nb-NO" sz="2600" dirty="0">
                <a:solidFill>
                  <a:srgbClr val="FF0000"/>
                </a:solidFill>
              </a:rPr>
              <a:t>lønnskostnaden</a:t>
            </a:r>
            <a:r>
              <a:rPr lang="nb-NO" sz="2600" dirty="0"/>
              <a:t> i januar?</a:t>
            </a:r>
          </a:p>
          <a:p>
            <a:r>
              <a:rPr lang="nb-NO" sz="2600" dirty="0"/>
              <a:t>Svar: 97 000 – 10 000 + 3 000 = 90 000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2</a:t>
            </a:r>
          </a:p>
        </p:txBody>
      </p:sp>
    </p:spTree>
    <p:extLst>
      <p:ext uri="{BB962C8B-B14F-4D97-AF65-F5344CB8AC3E}">
        <p14:creationId xmlns:p14="http://schemas.microsoft.com/office/powerpoint/2010/main" val="34087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AFF0-0ABE-4618-919E-FC3938850124}" type="slidenum">
              <a:rPr lang="en-US"/>
              <a:pPr/>
              <a:t>24</a:t>
            </a:fld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b-NO"/>
              <a:t>	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Dekningsbidrag / Selvkost</a:t>
            </a:r>
          </a:p>
        </p:txBody>
      </p:sp>
      <p:graphicFrame>
        <p:nvGraphicFramePr>
          <p:cNvPr id="8299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40343"/>
              </p:ext>
            </p:extLst>
          </p:nvPr>
        </p:nvGraphicFramePr>
        <p:xfrm>
          <a:off x="2740152" y="1834891"/>
          <a:ext cx="4425696" cy="2667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4345"/>
                <a:gridCol w="3951351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Salgspris pr enhet</a:t>
                      </a: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</a:t>
                      </a: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 enhetskostnader</a:t>
                      </a: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Dekningsbidrag</a:t>
                      </a:r>
                      <a:endParaRPr kumimoji="0" lang="nb-NO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</a:t>
                      </a: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Faste kostnader pr enhet</a:t>
                      </a: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Selvkost</a:t>
                      </a:r>
                      <a:endParaRPr kumimoji="0" lang="nb-NO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94" name="Text Box 50"/>
          <p:cNvSpPr txBox="1">
            <a:spLocks noChangeArrowheads="1"/>
          </p:cNvSpPr>
          <p:nvPr/>
        </p:nvSpPr>
        <p:spPr bwMode="auto">
          <a:xfrm>
            <a:off x="2012442" y="4679461"/>
            <a:ext cx="5881117" cy="1549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Fordeling av faste kostnader pr enhet forutsetter en gitt mengde.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Kan ikke brukes ved varierende menge!</a:t>
            </a:r>
          </a:p>
        </p:txBody>
      </p:sp>
    </p:spTree>
    <p:extLst>
      <p:ext uri="{BB962C8B-B14F-4D97-AF65-F5344CB8AC3E}">
        <p14:creationId xmlns:p14="http://schemas.microsoft.com/office/powerpoint/2010/main" val="33839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B50D-E882-4ACB-9A9F-2AA0064C5D99}" type="slidenum">
              <a:rPr lang="en-US"/>
              <a:pPr/>
              <a:t>25</a:t>
            </a:fld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Marginalkostnaden angir hva det koster å produsere en enhet ekstra.</a:t>
            </a:r>
          </a:p>
          <a:p>
            <a:r>
              <a:rPr lang="nb-NO" b="1" dirty="0"/>
              <a:t>Marginalkostnad</a:t>
            </a:r>
            <a:r>
              <a:rPr lang="nb-NO" dirty="0"/>
              <a:t> = </a:t>
            </a:r>
            <a:br>
              <a:rPr lang="nb-NO" dirty="0"/>
            </a:br>
            <a:r>
              <a:rPr lang="nb-NO" dirty="0"/>
              <a:t>	</a:t>
            </a:r>
            <a:r>
              <a:rPr lang="nb-NO" dirty="0">
                <a:cs typeface="Arial" charset="0"/>
              </a:rPr>
              <a:t>∆Totalkostnad når ∆ mengde = +1.</a:t>
            </a:r>
          </a:p>
          <a:p>
            <a:r>
              <a:rPr lang="nb-NO" b="1" dirty="0">
                <a:cs typeface="Arial" charset="0"/>
              </a:rPr>
              <a:t>Gjennomsnittskostnad</a:t>
            </a:r>
            <a:r>
              <a:rPr lang="nb-NO" dirty="0">
                <a:cs typeface="Arial" charset="0"/>
              </a:rPr>
              <a:t> = </a:t>
            </a:r>
            <a:br>
              <a:rPr lang="nb-NO" dirty="0">
                <a:cs typeface="Arial" charset="0"/>
              </a:rPr>
            </a:br>
            <a:r>
              <a:rPr lang="nb-NO" dirty="0">
                <a:cs typeface="Arial" charset="0"/>
              </a:rPr>
              <a:t>	Totalkostnad / Total mengde</a:t>
            </a:r>
          </a:p>
          <a:p>
            <a:r>
              <a:rPr lang="nb-NO" dirty="0">
                <a:cs typeface="Arial" charset="0"/>
              </a:rPr>
              <a:t>Variable kostnader ≈ marginalkostnad</a:t>
            </a:r>
          </a:p>
          <a:p>
            <a:r>
              <a:rPr lang="nb-NO" dirty="0">
                <a:cs typeface="Arial" charset="0"/>
              </a:rPr>
              <a:t>Selvkost ≈ gjennomsnittskostnad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800" dirty="0"/>
              <a:t>Marginalkostnad / Gjennomsnittskostnad</a:t>
            </a:r>
          </a:p>
        </p:txBody>
      </p:sp>
    </p:spTree>
    <p:extLst>
      <p:ext uri="{BB962C8B-B14F-4D97-AF65-F5344CB8AC3E}">
        <p14:creationId xmlns:p14="http://schemas.microsoft.com/office/powerpoint/2010/main" val="31745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26</a:t>
            </a:fld>
            <a:endParaRPr lang="nn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Kostnadsforløp</a:t>
            </a:r>
            <a:endParaRPr lang="nb-NO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18368"/>
              </p:ext>
            </p:extLst>
          </p:nvPr>
        </p:nvGraphicFramePr>
        <p:xfrm>
          <a:off x="5147311" y="1622181"/>
          <a:ext cx="4584954" cy="2219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75"/>
                <a:gridCol w="650875"/>
                <a:gridCol w="727329"/>
                <a:gridCol w="650875"/>
                <a:gridCol w="469900"/>
                <a:gridCol w="469900"/>
                <a:gridCol w="469900"/>
                <a:gridCol w="4699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Mengde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Fast </a:t>
                      </a:r>
                      <a:endParaRPr lang="nb-NO" sz="1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nb-NO" sz="1400" u="none" strike="noStrike" dirty="0" smtClean="0">
                          <a:effectLst/>
                        </a:rPr>
                        <a:t>kostnad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Variabel </a:t>
                      </a:r>
                      <a:endParaRPr lang="nb-NO" sz="1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nb-NO" sz="1400" u="none" strike="noStrike" dirty="0" smtClean="0">
                          <a:effectLst/>
                        </a:rPr>
                        <a:t>kostnad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Total </a:t>
                      </a:r>
                      <a:endParaRPr lang="nb-NO" sz="1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nb-NO" sz="1400" u="none" strike="noStrike" dirty="0" smtClean="0">
                          <a:effectLst/>
                        </a:rPr>
                        <a:t>kostnad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FEK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VEK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TEK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DEK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10,00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22,00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10,00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6,00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8,00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14,00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6,00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33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4,00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7,00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11,00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5,00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40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3,00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7,00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10,00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7,00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40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52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2,40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8,00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10,40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60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72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10,00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12,00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20,00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91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103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1,71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13,00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14,71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31,00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1639"/>
              </p:ext>
            </p:extLst>
          </p:nvPr>
        </p:nvGraphicFramePr>
        <p:xfrm>
          <a:off x="240323" y="1153923"/>
          <a:ext cx="4572000" cy="521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5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27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Proporsjonale kostnader</a:t>
            </a:r>
            <a:endParaRPr lang="nb-NO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954025"/>
              </p:ext>
            </p:extLst>
          </p:nvPr>
        </p:nvGraphicFramePr>
        <p:xfrm>
          <a:off x="1628775" y="1538868"/>
          <a:ext cx="6648450" cy="465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1239" y="5917580"/>
            <a:ext cx="79545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Proporsjonale kostnader og inntekter gir rette linjer.</a:t>
            </a:r>
            <a:endParaRPr lang="nb-NO" sz="2600" dirty="0">
              <a:solidFill>
                <a:srgbClr val="0B539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9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FE-F4CF-43CD-84DE-53A9107E244F}" type="slidenum">
              <a:rPr lang="en-US"/>
              <a:pPr/>
              <a:t>28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Resultatregnskap / Balanse</a:t>
            </a:r>
          </a:p>
        </p:txBody>
      </p:sp>
      <p:graphicFrame>
        <p:nvGraphicFramePr>
          <p:cNvPr id="90220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77804"/>
              </p:ext>
            </p:extLst>
          </p:nvPr>
        </p:nvGraphicFramePr>
        <p:xfrm>
          <a:off x="428228" y="1557338"/>
          <a:ext cx="3900488" cy="4145280"/>
        </p:xfrm>
        <a:graphic>
          <a:graphicData uri="http://schemas.openxmlformats.org/drawingml/2006/table">
            <a:tbl>
              <a:tblPr/>
              <a:tblGrid>
                <a:gridCol w="687917"/>
                <a:gridCol w="3212571"/>
              </a:tblGrid>
              <a:tr h="503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Driftsinntekter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Driftskostnader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Driftsresultat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Finansinntekter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Finanskostnader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Resultat før skatt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Skatt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Resultat</a:t>
                      </a: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81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67567"/>
              </p:ext>
            </p:extLst>
          </p:nvPr>
        </p:nvGraphicFramePr>
        <p:xfrm>
          <a:off x="5030392" y="1557338"/>
          <a:ext cx="4603882" cy="4145280"/>
        </p:xfrm>
        <a:graphic>
          <a:graphicData uri="http://schemas.openxmlformats.org/drawingml/2006/table">
            <a:tbl>
              <a:tblPr/>
              <a:tblGrid>
                <a:gridCol w="460388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Anleggsmidler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Omløpsmidler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Sum eiendeler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Egenkapital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Langsiktig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Kortsiktig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Sum egenkapital og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282" name="Line 170"/>
          <p:cNvSpPr>
            <a:spLocks noChangeShapeType="1"/>
          </p:cNvSpPr>
          <p:nvPr/>
        </p:nvSpPr>
        <p:spPr bwMode="auto">
          <a:xfrm flipV="1">
            <a:off x="3080148" y="3933825"/>
            <a:ext cx="1950244" cy="1511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67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52EB-616C-49CD-9DF7-81D2FFE069A1}" type="slidenum">
              <a:rPr lang="en-US"/>
              <a:pPr/>
              <a:t>29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Arbeidskapital</a:t>
            </a:r>
          </a:p>
        </p:txBody>
      </p:sp>
      <p:graphicFrame>
        <p:nvGraphicFramePr>
          <p:cNvPr id="9118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05768"/>
              </p:ext>
            </p:extLst>
          </p:nvPr>
        </p:nvGraphicFramePr>
        <p:xfrm>
          <a:off x="194337" y="2060575"/>
          <a:ext cx="4603882" cy="1554480"/>
        </p:xfrm>
        <a:graphic>
          <a:graphicData uri="http://schemas.openxmlformats.org/drawingml/2006/table">
            <a:tbl>
              <a:tblPr/>
              <a:tblGrid>
                <a:gridCol w="460388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Anleggsmidler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Omløpsmidler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Sum eiendeler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228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81860"/>
              </p:ext>
            </p:extLst>
          </p:nvPr>
        </p:nvGraphicFramePr>
        <p:xfrm>
          <a:off x="5030392" y="1557338"/>
          <a:ext cx="4603882" cy="2072640"/>
        </p:xfrm>
        <a:graphic>
          <a:graphicData uri="http://schemas.openxmlformats.org/drawingml/2006/table">
            <a:tbl>
              <a:tblPr/>
              <a:tblGrid>
                <a:gridCol w="4603882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Egenkapital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Langsiktig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Kortsiktig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Sum egenkapital og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194338" y="3789363"/>
            <a:ext cx="9439936" cy="194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Arbeidskapital =</a:t>
            </a:r>
            <a:b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</a:br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	Omløpsmidler – Kortsiktig </a:t>
            </a:r>
            <a:r>
              <a:rPr lang="nb-NO" sz="2600" dirty="0" smtClean="0">
                <a:solidFill>
                  <a:srgbClr val="0B5395"/>
                </a:solidFill>
                <a:latin typeface="Calibri"/>
                <a:cs typeface="Calibri"/>
              </a:rPr>
              <a:t>gjeld.</a:t>
            </a:r>
            <a:endParaRPr lang="nb-NO" sz="2800" dirty="0">
              <a:solidFill>
                <a:srgbClr val="0B5395"/>
              </a:solidFill>
              <a:latin typeface="Calibri"/>
              <a:cs typeface="Calibri"/>
            </a:endParaRPr>
          </a:p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Det er ikke nok å finansiere anleggsmidler, </a:t>
            </a:r>
            <a:r>
              <a:rPr lang="nb-NO" sz="2600" dirty="0" smtClean="0">
                <a:solidFill>
                  <a:srgbClr val="0B5395"/>
                </a:solidFill>
                <a:latin typeface="Calibri"/>
                <a:cs typeface="Calibri"/>
              </a:rPr>
              <a:t/>
            </a:r>
            <a:br>
              <a:rPr lang="nb-NO" sz="2600" dirty="0" smtClean="0">
                <a:solidFill>
                  <a:srgbClr val="0B5395"/>
                </a:solidFill>
                <a:latin typeface="Calibri"/>
                <a:cs typeface="Calibri"/>
              </a:rPr>
            </a:br>
            <a:r>
              <a:rPr lang="nb-NO" sz="2600" dirty="0" smtClean="0">
                <a:solidFill>
                  <a:srgbClr val="0B5395"/>
                </a:solidFill>
                <a:latin typeface="Calibri"/>
                <a:cs typeface="Calibri"/>
              </a:rPr>
              <a:t>må </a:t>
            </a:r>
            <a:r>
              <a:rPr lang="nb-NO" sz="2600" dirty="0">
                <a:solidFill>
                  <a:srgbClr val="0B5395"/>
                </a:solidFill>
                <a:latin typeface="Calibri"/>
                <a:cs typeface="Calibri"/>
              </a:rPr>
              <a:t>også finansiere arbeidskapitalen.</a:t>
            </a:r>
            <a:endParaRPr lang="nb-NO" sz="2800" dirty="0">
              <a:solidFill>
                <a:srgbClr val="0B5395"/>
              </a:solidFill>
              <a:latin typeface="Calibri"/>
              <a:cs typeface="Calibri"/>
            </a:endParaRPr>
          </a:p>
        </p:txBody>
      </p:sp>
      <p:sp>
        <p:nvSpPr>
          <p:cNvPr id="91230" name="AutoShape 94"/>
          <p:cNvSpPr>
            <a:spLocks/>
          </p:cNvSpPr>
          <p:nvPr/>
        </p:nvSpPr>
        <p:spPr bwMode="auto">
          <a:xfrm>
            <a:off x="7293637" y="3789363"/>
            <a:ext cx="2340637" cy="839787"/>
          </a:xfrm>
          <a:prstGeom prst="borderCallout3">
            <a:avLst>
              <a:gd name="adj1" fmla="val 24081"/>
              <a:gd name="adj2" fmla="val -3904"/>
              <a:gd name="adj3" fmla="val 17799"/>
              <a:gd name="adj4" fmla="val -26879"/>
              <a:gd name="adj5" fmla="val 17406"/>
              <a:gd name="adj6" fmla="val -65945"/>
              <a:gd name="adj7" fmla="val 24529"/>
              <a:gd name="adj8" fmla="val -184607"/>
            </a:avLst>
          </a:prstGeom>
          <a:solidFill>
            <a:schemeClr val="bg2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 sz="2400" dirty="0">
                <a:latin typeface="Calibri" pitchFamily="34" charset="0"/>
                <a:cs typeface="Calibri" pitchFamily="34" charset="0"/>
              </a:rPr>
              <a:t>Ofte % av omsetning</a:t>
            </a:r>
          </a:p>
        </p:txBody>
      </p:sp>
      <p:sp>
        <p:nvSpPr>
          <p:cNvPr id="91231" name="Rectangle 95"/>
          <p:cNvSpPr>
            <a:spLocks noChangeArrowheads="1"/>
          </p:cNvSpPr>
          <p:nvPr/>
        </p:nvSpPr>
        <p:spPr bwMode="auto">
          <a:xfrm>
            <a:off x="77391" y="2636838"/>
            <a:ext cx="8151813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  –</a:t>
            </a:r>
          </a:p>
        </p:txBody>
      </p:sp>
    </p:spTree>
    <p:extLst>
      <p:ext uri="{BB962C8B-B14F-4D97-AF65-F5344CB8AC3E}">
        <p14:creationId xmlns:p14="http://schemas.microsoft.com/office/powerpoint/2010/main" val="29657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9" grpId="0" uiExpand="1" build="p"/>
      <p:bldP spid="91230" grpId="0" animBg="1"/>
      <p:bldP spid="912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A8D3-9639-49C2-AC6B-7F1A02A66BBA}" type="slidenum">
              <a:rPr lang="en-US"/>
              <a:pPr/>
              <a:t>3</a:t>
            </a:fld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800" dirty="0"/>
              <a:t>Felles for </a:t>
            </a:r>
            <a:r>
              <a:rPr lang="nb-NO" sz="2800" dirty="0" smtClean="0"/>
              <a:t>investerings- </a:t>
            </a:r>
            <a:r>
              <a:rPr lang="nb-NO" sz="2800" dirty="0"/>
              <a:t>og finansieringsbeslutninger er at en må sammenligne konsekvenser som oppstår i dag mot konsekvenser som oppstår i framtiden. </a:t>
            </a:r>
          </a:p>
          <a:p>
            <a:r>
              <a:rPr lang="nb-NO" sz="2800" dirty="0"/>
              <a:t>Ofte er framtiden usikker, og det kan være beslutninger som er </a:t>
            </a:r>
            <a:r>
              <a:rPr lang="nb-NO" sz="2800" dirty="0" smtClean="0"/>
              <a:t>irreversible, eller kostbare å gjøre om. Tidshorisonten blir da ofte lang (5 – 15 år.)</a:t>
            </a:r>
            <a:endParaRPr lang="nb-NO" sz="2800" dirty="0"/>
          </a:p>
          <a:p>
            <a:r>
              <a:rPr lang="nb-NO" sz="2800" dirty="0"/>
              <a:t>Prosjektanalysen gjør det mulig å sammenligne mange </a:t>
            </a:r>
            <a:r>
              <a:rPr lang="nb-N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komplekse</a:t>
            </a:r>
            <a:r>
              <a:rPr lang="nb-NO" sz="2800" dirty="0"/>
              <a:t>, </a:t>
            </a:r>
            <a:r>
              <a:rPr lang="nb-N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framtidige</a:t>
            </a:r>
            <a:r>
              <a:rPr lang="nb-NO" sz="2800" dirty="0"/>
              <a:t> og </a:t>
            </a:r>
            <a:r>
              <a:rPr lang="nb-N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usikre</a:t>
            </a:r>
            <a:r>
              <a:rPr lang="nb-NO" sz="2800" dirty="0"/>
              <a:t> </a:t>
            </a:r>
            <a:r>
              <a:rPr lang="nb-NO" sz="2800" dirty="0" smtClean="0"/>
              <a:t>konsekvenser, både for realinvesteringer (fysiske) og immaterielle (ikke-fysiske) prosjekter. </a:t>
            </a:r>
            <a:endParaRPr lang="nb-NO" sz="2800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Særpreg</a:t>
            </a:r>
          </a:p>
        </p:txBody>
      </p:sp>
    </p:spTree>
    <p:extLst>
      <p:ext uri="{BB962C8B-B14F-4D97-AF65-F5344CB8AC3E}">
        <p14:creationId xmlns:p14="http://schemas.microsoft.com/office/powerpoint/2010/main" val="42650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5ECD-A23F-4005-9CC7-6FA0CBD3AF1A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Regnskap = økonomisk </a:t>
            </a:r>
            <a:r>
              <a:rPr lang="nb-NO" dirty="0" smtClean="0"/>
              <a:t>historie.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Budsjett = økonomiske </a:t>
            </a:r>
            <a:r>
              <a:rPr lang="nb-NO" dirty="0" smtClean="0"/>
              <a:t>framtidsplaner.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Dagens situasjon (regnskapet) er utgangspunkt for framtidsplanene (budsjettet</a:t>
            </a:r>
            <a:r>
              <a:rPr lang="nb-NO" dirty="0" smtClean="0"/>
              <a:t>).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Budsjettarbeidet er ikke avsluttet før avviksanalyse av budsjett og regnskap </a:t>
            </a:r>
            <a:r>
              <a:rPr lang="nb-NO" dirty="0" smtClean="0"/>
              <a:t>gjøres.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Eksempel – Budsjettoverskridelser: 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Bør arbeidet avbrytes? Kun framtiden relevant!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Bør ledelsen skiftes ut? Etterpåklokskap uklokt</a:t>
            </a:r>
            <a:r>
              <a:rPr lang="nb-NO" sz="2400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nb-NO" sz="2400" dirty="0" smtClean="0">
                <a:cs typeface="Arial" charset="0"/>
              </a:rPr>
              <a:t>Etterpåklokskap er lærdom for </a:t>
            </a:r>
            <a:r>
              <a:rPr lang="nb-NO" sz="2400" smtClean="0">
                <a:cs typeface="Arial" charset="0"/>
              </a:rPr>
              <a:t>framtidige beslutninger.</a:t>
            </a:r>
            <a:endParaRPr lang="nb-NO" sz="2400" dirty="0"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Regnskap / Budsjett</a:t>
            </a:r>
          </a:p>
        </p:txBody>
      </p:sp>
    </p:spTree>
    <p:extLst>
      <p:ext uri="{BB962C8B-B14F-4D97-AF65-F5344CB8AC3E}">
        <p14:creationId xmlns:p14="http://schemas.microsoft.com/office/powerpoint/2010/main" val="2358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0BD-F39E-4994-9032-3683D310AACE}" type="slidenum">
              <a:rPr lang="en-US"/>
              <a:pPr/>
              <a:t>31</a:t>
            </a:fld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Enhver beslutning innebærer et valg mellom flere alternativer. (Ellers ingen beslutning.)</a:t>
            </a:r>
          </a:p>
          <a:p>
            <a:pPr>
              <a:lnSpc>
                <a:spcPct val="90000"/>
              </a:lnSpc>
            </a:pPr>
            <a:r>
              <a:rPr lang="nb-NO" dirty="0"/>
              <a:t>Det bør presiseres hvilke alternativer man </a:t>
            </a:r>
            <a:r>
              <a:rPr lang="nb-NO" b="1" i="1" dirty="0"/>
              <a:t>ikke</a:t>
            </a:r>
            <a:r>
              <a:rPr lang="nb-NO" dirty="0"/>
              <a:t> velger (for derved å gjøre implisitte antagelser eksplisitte</a:t>
            </a:r>
            <a:r>
              <a:rPr lang="nb-NO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nb-NO" dirty="0" smtClean="0"/>
              <a:t>Å ikke gjøre noe er også et valg.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b="1" dirty="0"/>
              <a:t>Alternativkostnad</a:t>
            </a:r>
            <a:r>
              <a:rPr lang="nb-NO" dirty="0"/>
              <a:t> = </a:t>
            </a:r>
            <a:br>
              <a:rPr lang="nb-NO" dirty="0"/>
            </a:br>
            <a:r>
              <a:rPr lang="nb-NO" dirty="0"/>
              <a:t>	merkostnad i forhold til beste </a:t>
            </a:r>
            <a:r>
              <a:rPr lang="nb-NO" dirty="0" smtClean="0"/>
              <a:t>alternativ.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b="1" dirty="0"/>
              <a:t>Kalkulatorisk kostnad</a:t>
            </a:r>
            <a:r>
              <a:rPr lang="nb-NO" dirty="0"/>
              <a:t> = </a:t>
            </a:r>
            <a:br>
              <a:rPr lang="nb-NO" dirty="0"/>
            </a:br>
            <a:r>
              <a:rPr lang="nb-NO" dirty="0"/>
              <a:t>	kostnad uten </a:t>
            </a:r>
            <a:r>
              <a:rPr lang="nb-NO" dirty="0" smtClean="0"/>
              <a:t>utbetaling.</a:t>
            </a:r>
            <a:endParaRPr lang="nb-NO" dirty="0">
              <a:cs typeface="Arial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Alternativprinsippet</a:t>
            </a:r>
          </a:p>
        </p:txBody>
      </p:sp>
    </p:spTree>
    <p:extLst>
      <p:ext uri="{BB962C8B-B14F-4D97-AF65-F5344CB8AC3E}">
        <p14:creationId xmlns:p14="http://schemas.microsoft.com/office/powerpoint/2010/main" val="16965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9651-4970-4B8E-9937-5970C2432989}" type="slidenum">
              <a:rPr lang="en-US"/>
              <a:pPr/>
              <a:t>32</a:t>
            </a:fld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Beslutningshierarki</a:t>
            </a:r>
          </a:p>
        </p:txBody>
      </p:sp>
      <p:sp>
        <p:nvSpPr>
          <p:cNvPr id="99792" name="AutoShape 464"/>
          <p:cNvSpPr>
            <a:spLocks/>
          </p:cNvSpPr>
          <p:nvPr/>
        </p:nvSpPr>
        <p:spPr bwMode="auto">
          <a:xfrm>
            <a:off x="2635108" y="5210536"/>
            <a:ext cx="2804981" cy="609600"/>
          </a:xfrm>
          <a:prstGeom prst="borderCallout2">
            <a:avLst>
              <a:gd name="adj1" fmla="val 18750"/>
              <a:gd name="adj2" fmla="val -2944"/>
              <a:gd name="adj3" fmla="val 18750"/>
              <a:gd name="adj4" fmla="val -4292"/>
              <a:gd name="adj5" fmla="val -253125"/>
              <a:gd name="adj6" fmla="val -570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>
                <a:latin typeface="Calibri" pitchFamily="34" charset="0"/>
                <a:cs typeface="Calibri" pitchFamily="34" charset="0"/>
              </a:rPr>
              <a:t>Må presisere at en ikke har vurdert løssalg!</a:t>
            </a:r>
          </a:p>
        </p:txBody>
      </p:sp>
      <p:grpSp>
        <p:nvGrpSpPr>
          <p:cNvPr id="99795" name="Group 467"/>
          <p:cNvGrpSpPr>
            <a:grpSpLocks/>
          </p:cNvGrpSpPr>
          <p:nvPr/>
        </p:nvGrpSpPr>
        <p:grpSpPr bwMode="auto">
          <a:xfrm>
            <a:off x="758815" y="1795823"/>
            <a:ext cx="8347869" cy="4248150"/>
            <a:chOff x="113" y="1026"/>
            <a:chExt cx="4854" cy="2676"/>
          </a:xfrm>
        </p:grpSpPr>
        <p:grpSp>
          <p:nvGrpSpPr>
            <p:cNvPr id="99785" name="Group 457"/>
            <p:cNvGrpSpPr>
              <a:grpSpLocks/>
            </p:cNvGrpSpPr>
            <p:nvPr/>
          </p:nvGrpSpPr>
          <p:grpSpPr bwMode="auto">
            <a:xfrm>
              <a:off x="431" y="1172"/>
              <a:ext cx="4536" cy="2530"/>
              <a:chOff x="6" y="-505"/>
              <a:chExt cx="2448" cy="1680"/>
            </a:xfrm>
          </p:grpSpPr>
          <p:sp>
            <p:nvSpPr>
              <p:cNvPr id="99350" name="Line 22"/>
              <p:cNvSpPr>
                <a:spLocks noChangeShapeType="1"/>
              </p:cNvSpPr>
              <p:nvPr/>
            </p:nvSpPr>
            <p:spPr bwMode="auto">
              <a:xfrm>
                <a:off x="1422" y="-50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9" name="Line 21"/>
              <p:cNvSpPr>
                <a:spLocks noChangeShapeType="1"/>
              </p:cNvSpPr>
              <p:nvPr/>
            </p:nvSpPr>
            <p:spPr bwMode="auto">
              <a:xfrm>
                <a:off x="1518" y="-457"/>
                <a:ext cx="936" cy="0"/>
              </a:xfrm>
              <a:prstGeom prst="line">
                <a:avLst/>
              </a:prstGeom>
              <a:noFill/>
              <a:ln w="1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8" name="Line 20"/>
              <p:cNvSpPr>
                <a:spLocks noChangeShapeType="1"/>
              </p:cNvSpPr>
              <p:nvPr/>
            </p:nvSpPr>
            <p:spPr bwMode="auto">
              <a:xfrm>
                <a:off x="654" y="-457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7" name="Line 19"/>
              <p:cNvSpPr>
                <a:spLocks noChangeShapeType="1"/>
              </p:cNvSpPr>
              <p:nvPr/>
            </p:nvSpPr>
            <p:spPr bwMode="auto">
              <a:xfrm flipV="1">
                <a:off x="486" y="-457"/>
                <a:ext cx="16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6" name="Rectangle 18"/>
              <p:cNvSpPr>
                <a:spLocks noChangeArrowheads="1"/>
              </p:cNvSpPr>
              <p:nvPr/>
            </p:nvSpPr>
            <p:spPr bwMode="auto">
              <a:xfrm>
                <a:off x="1422" y="551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5" name="Line 17"/>
              <p:cNvSpPr>
                <a:spLocks noChangeShapeType="1"/>
              </p:cNvSpPr>
              <p:nvPr/>
            </p:nvSpPr>
            <p:spPr bwMode="auto">
              <a:xfrm>
                <a:off x="654" y="599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4" name="Line 16"/>
              <p:cNvSpPr>
                <a:spLocks noChangeShapeType="1"/>
              </p:cNvSpPr>
              <p:nvPr/>
            </p:nvSpPr>
            <p:spPr bwMode="auto">
              <a:xfrm>
                <a:off x="486" y="71"/>
                <a:ext cx="16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3" name="Line 15"/>
              <p:cNvSpPr>
                <a:spLocks noChangeShapeType="1"/>
              </p:cNvSpPr>
              <p:nvPr/>
            </p:nvSpPr>
            <p:spPr bwMode="auto">
              <a:xfrm>
                <a:off x="2454" y="23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2" name="Line 14"/>
              <p:cNvSpPr>
                <a:spLocks noChangeShapeType="1"/>
              </p:cNvSpPr>
              <p:nvPr/>
            </p:nvSpPr>
            <p:spPr bwMode="auto">
              <a:xfrm>
                <a:off x="1686" y="71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1" name="Line 13"/>
              <p:cNvSpPr>
                <a:spLocks noChangeShapeType="1"/>
              </p:cNvSpPr>
              <p:nvPr/>
            </p:nvSpPr>
            <p:spPr bwMode="auto">
              <a:xfrm flipV="1">
                <a:off x="1518" y="71"/>
                <a:ext cx="16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40" name="Line 12"/>
              <p:cNvSpPr>
                <a:spLocks noChangeShapeType="1"/>
              </p:cNvSpPr>
              <p:nvPr/>
            </p:nvSpPr>
            <p:spPr bwMode="auto">
              <a:xfrm>
                <a:off x="2454" y="551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9" name="Line 11"/>
              <p:cNvSpPr>
                <a:spLocks noChangeShapeType="1"/>
              </p:cNvSpPr>
              <p:nvPr/>
            </p:nvSpPr>
            <p:spPr bwMode="auto">
              <a:xfrm>
                <a:off x="1686" y="599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8" name="Line 10"/>
              <p:cNvSpPr>
                <a:spLocks noChangeShapeType="1"/>
              </p:cNvSpPr>
              <p:nvPr/>
            </p:nvSpPr>
            <p:spPr bwMode="auto">
              <a:xfrm>
                <a:off x="1518" y="599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7" name="Line 9"/>
              <p:cNvSpPr>
                <a:spLocks noChangeShapeType="1"/>
              </p:cNvSpPr>
              <p:nvPr/>
            </p:nvSpPr>
            <p:spPr bwMode="auto">
              <a:xfrm>
                <a:off x="2454" y="107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6" name="Line 8"/>
              <p:cNvSpPr>
                <a:spLocks noChangeShapeType="1"/>
              </p:cNvSpPr>
              <p:nvPr/>
            </p:nvSpPr>
            <p:spPr bwMode="auto">
              <a:xfrm>
                <a:off x="1686" y="1127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5" name="Line 7"/>
              <p:cNvSpPr>
                <a:spLocks noChangeShapeType="1"/>
              </p:cNvSpPr>
              <p:nvPr/>
            </p:nvSpPr>
            <p:spPr bwMode="auto">
              <a:xfrm>
                <a:off x="1518" y="599"/>
                <a:ext cx="16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4" name="Rectangle 6"/>
              <p:cNvSpPr>
                <a:spLocks noChangeArrowheads="1"/>
              </p:cNvSpPr>
              <p:nvPr/>
            </p:nvSpPr>
            <p:spPr bwMode="auto">
              <a:xfrm>
                <a:off x="390" y="23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333" name="Line 5"/>
              <p:cNvSpPr>
                <a:spLocks noChangeShapeType="1"/>
              </p:cNvSpPr>
              <p:nvPr/>
            </p:nvSpPr>
            <p:spPr bwMode="auto">
              <a:xfrm>
                <a:off x="6" y="71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787" name="Rectangle 459"/>
            <p:cNvSpPr>
              <a:spLocks noChangeArrowheads="1"/>
            </p:cNvSpPr>
            <p:nvPr/>
          </p:nvSpPr>
          <p:spPr bwMode="auto">
            <a:xfrm>
              <a:off x="1668" y="1026"/>
              <a:ext cx="134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 dirty="0">
                  <a:latin typeface="Calibri" pitchFamily="34" charset="0"/>
                  <a:cs typeface="Calibri" pitchFamily="34" charset="0"/>
                </a:rPr>
                <a:t>Ikke abonnere</a:t>
              </a:r>
            </a:p>
          </p:txBody>
        </p:sp>
        <p:sp>
          <p:nvSpPr>
            <p:cNvPr id="99788" name="Rectangle 460"/>
            <p:cNvSpPr>
              <a:spLocks noChangeArrowheads="1"/>
            </p:cNvSpPr>
            <p:nvPr/>
          </p:nvSpPr>
          <p:spPr bwMode="auto">
            <a:xfrm>
              <a:off x="1668" y="2611"/>
              <a:ext cx="134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>
                  <a:latin typeface="Calibri" pitchFamily="34" charset="0"/>
                  <a:cs typeface="Calibri" pitchFamily="34" charset="0"/>
                </a:rPr>
                <a:t>Abonnere</a:t>
              </a:r>
            </a:p>
          </p:txBody>
        </p:sp>
        <p:sp>
          <p:nvSpPr>
            <p:cNvPr id="99789" name="Rectangle 461"/>
            <p:cNvSpPr>
              <a:spLocks noChangeArrowheads="1"/>
            </p:cNvSpPr>
            <p:nvPr/>
          </p:nvSpPr>
          <p:spPr bwMode="auto">
            <a:xfrm>
              <a:off x="3576" y="1819"/>
              <a:ext cx="134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>
                  <a:latin typeface="Calibri" pitchFamily="34" charset="0"/>
                  <a:cs typeface="Calibri" pitchFamily="34" charset="0"/>
                </a:rPr>
                <a:t>Kvartalsvis</a:t>
              </a:r>
            </a:p>
          </p:txBody>
        </p:sp>
        <p:sp>
          <p:nvSpPr>
            <p:cNvPr id="99790" name="Rectangle 462"/>
            <p:cNvSpPr>
              <a:spLocks noChangeArrowheads="1"/>
            </p:cNvSpPr>
            <p:nvPr/>
          </p:nvSpPr>
          <p:spPr bwMode="auto">
            <a:xfrm>
              <a:off x="3576" y="2662"/>
              <a:ext cx="134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>
                  <a:latin typeface="Calibri" pitchFamily="34" charset="0"/>
                  <a:cs typeface="Calibri" pitchFamily="34" charset="0"/>
                </a:rPr>
                <a:t>Halvårlig</a:t>
              </a:r>
            </a:p>
          </p:txBody>
        </p:sp>
        <p:sp>
          <p:nvSpPr>
            <p:cNvPr id="99791" name="Rectangle 463"/>
            <p:cNvSpPr>
              <a:spLocks noChangeArrowheads="1"/>
            </p:cNvSpPr>
            <p:nvPr/>
          </p:nvSpPr>
          <p:spPr bwMode="auto">
            <a:xfrm>
              <a:off x="3576" y="3454"/>
              <a:ext cx="134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>
                  <a:latin typeface="Calibri" pitchFamily="34" charset="0"/>
                  <a:cs typeface="Calibri" pitchFamily="34" charset="0"/>
                </a:rPr>
                <a:t>Årlig</a:t>
              </a:r>
            </a:p>
          </p:txBody>
        </p:sp>
        <p:sp>
          <p:nvSpPr>
            <p:cNvPr id="99794" name="Rectangle 466"/>
            <p:cNvSpPr>
              <a:spLocks noChangeArrowheads="1"/>
            </p:cNvSpPr>
            <p:nvPr/>
          </p:nvSpPr>
          <p:spPr bwMode="auto">
            <a:xfrm>
              <a:off x="113" y="1842"/>
              <a:ext cx="134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600">
                  <a:latin typeface="Calibri" pitchFamily="34" charset="0"/>
                  <a:cs typeface="Calibri" pitchFamily="34" charset="0"/>
                </a:rPr>
                <a:t>Aviskjøp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9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9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58E-5446-47C6-BDBB-5EAD65E12F84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Realinvestering = </a:t>
            </a:r>
            <a:br>
              <a:rPr lang="nb-NO" dirty="0"/>
            </a:br>
            <a:r>
              <a:rPr lang="nb-NO" dirty="0"/>
              <a:t>	investering i fysiske objekter</a:t>
            </a:r>
          </a:p>
          <a:p>
            <a:r>
              <a:rPr lang="nb-NO" dirty="0"/>
              <a:t>Finansinvestering = </a:t>
            </a:r>
            <a:br>
              <a:rPr lang="nb-NO" dirty="0"/>
            </a:br>
            <a:r>
              <a:rPr lang="nb-NO" dirty="0"/>
              <a:t>	investering i verdipapirer</a:t>
            </a:r>
          </a:p>
          <a:p>
            <a:r>
              <a:rPr lang="nb-NO" dirty="0"/>
              <a:t>Immateriell investering = </a:t>
            </a:r>
            <a:br>
              <a:rPr lang="nb-NO" dirty="0"/>
            </a:br>
            <a:r>
              <a:rPr lang="nb-NO" dirty="0"/>
              <a:t>	investering i patenter, kunnskap, etc.</a:t>
            </a:r>
            <a:endParaRPr lang="nb-NO" dirty="0"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Investeringstyper</a:t>
            </a:r>
          </a:p>
        </p:txBody>
      </p:sp>
    </p:spTree>
    <p:extLst>
      <p:ext uri="{BB962C8B-B14F-4D97-AF65-F5344CB8AC3E}">
        <p14:creationId xmlns:p14="http://schemas.microsoft.com/office/powerpoint/2010/main" val="19774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D9E3-A527-4285-ABF4-3C77B9D30679}" type="slidenum">
              <a:rPr lang="en-US"/>
              <a:pPr/>
              <a:t>4</a:t>
            </a:fld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Vi fokuserer på økonomiske konsekvenser og lønnsomhet.</a:t>
            </a:r>
          </a:p>
          <a:p>
            <a:r>
              <a:rPr lang="nb-NO" dirty="0"/>
              <a:t>Uten økonomisk gevinst er det meget vanskelig å forsvare gjennomføringen av et prosjekt.</a:t>
            </a:r>
          </a:p>
          <a:p>
            <a:r>
              <a:rPr lang="nb-NO" dirty="0"/>
              <a:t>Men det er også viktig å ta hensyn til andre konsekvenser, som ikke lar seg tallfeste i økonomiske måleenheter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Investeringsprosjekter er «store» og langvarige, i motsetning til «små» innkjøp, som ikke blir gjenstand for slik grundig lønnsomhetsanalyse.</a:t>
            </a:r>
            <a:endParaRPr lang="nb-NO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Lønnsomhet</a:t>
            </a:r>
          </a:p>
        </p:txBody>
      </p:sp>
    </p:spTree>
    <p:extLst>
      <p:ext uri="{BB962C8B-B14F-4D97-AF65-F5344CB8AC3E}">
        <p14:creationId xmlns:p14="http://schemas.microsoft.com/office/powerpoint/2010/main" val="42850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A653-9DF3-4775-A326-058A711378C6}" type="slidenum">
              <a:rPr lang="en-US"/>
              <a:pPr/>
              <a:t>5</a:t>
            </a:fld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Realinvestering = </a:t>
            </a:r>
            <a:br>
              <a:rPr lang="nb-NO" dirty="0"/>
            </a:br>
            <a:r>
              <a:rPr lang="nb-NO" dirty="0"/>
              <a:t>	investering i fysiske objekter</a:t>
            </a:r>
          </a:p>
          <a:p>
            <a:r>
              <a:rPr lang="nb-NO" dirty="0"/>
              <a:t>Finansinvestering = </a:t>
            </a:r>
            <a:br>
              <a:rPr lang="nb-NO" dirty="0"/>
            </a:br>
            <a:r>
              <a:rPr lang="nb-NO" dirty="0"/>
              <a:t>	investering i verdipapirer</a:t>
            </a:r>
          </a:p>
          <a:p>
            <a:r>
              <a:rPr lang="nb-NO" dirty="0"/>
              <a:t>Immateriell investering = </a:t>
            </a:r>
            <a:br>
              <a:rPr lang="nb-NO" dirty="0"/>
            </a:br>
            <a:r>
              <a:rPr lang="nb-NO" dirty="0"/>
              <a:t>	investering i patenter, kunnskap, etc</a:t>
            </a:r>
            <a:r>
              <a:rPr lang="nb-NO" dirty="0" smtClean="0"/>
              <a:t>.</a:t>
            </a:r>
          </a:p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Investeringsprosjekter: Ulempe nå, fordeler siden.</a:t>
            </a:r>
          </a:p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Finansieringsprosjekter: Fordel nå, ulemper siden.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Investeringstyper</a:t>
            </a:r>
          </a:p>
        </p:txBody>
      </p:sp>
    </p:spTree>
    <p:extLst>
      <p:ext uri="{BB962C8B-B14F-4D97-AF65-F5344CB8AC3E}">
        <p14:creationId xmlns:p14="http://schemas.microsoft.com/office/powerpoint/2010/main" val="1853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9144-FF77-423C-9EAD-46BF1B6C91A4}" type="slidenum">
              <a:rPr lang="en-US"/>
              <a:pPr/>
              <a:t>6</a:t>
            </a:fld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1210588"/>
          </a:xfrm>
          <a:noFill/>
        </p:spPr>
        <p:txBody>
          <a:bodyPr>
            <a:spAutoFit/>
          </a:bodyPr>
          <a:lstStyle/>
          <a:p>
            <a:r>
              <a:rPr lang="nb-NO" dirty="0"/>
              <a:t>Kjøp av frimerkesamling for kr. 20.000 år </a:t>
            </a:r>
            <a:r>
              <a:rPr lang="nb-NO" dirty="0" smtClean="0"/>
              <a:t>2010.</a:t>
            </a:r>
          </a:p>
          <a:p>
            <a:r>
              <a:rPr lang="nb-NO" dirty="0" smtClean="0"/>
              <a:t>Forventer </a:t>
            </a:r>
            <a:r>
              <a:rPr lang="nb-NO" dirty="0"/>
              <a:t>å selge den for kr. 30.000 etter 3 år.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Investeringsprosjekter</a:t>
            </a:r>
          </a:p>
        </p:txBody>
      </p:sp>
      <p:grpSp>
        <p:nvGrpSpPr>
          <p:cNvPr id="155663" name="Group 15"/>
          <p:cNvGrpSpPr>
            <a:grpSpLocks/>
          </p:cNvGrpSpPr>
          <p:nvPr/>
        </p:nvGrpSpPr>
        <p:grpSpPr bwMode="auto">
          <a:xfrm>
            <a:off x="1209015" y="3429000"/>
            <a:ext cx="7646194" cy="647700"/>
            <a:chOff x="249" y="2251"/>
            <a:chExt cx="4446" cy="408"/>
          </a:xfrm>
        </p:grpSpPr>
        <p:sp>
          <p:nvSpPr>
            <p:cNvPr id="155652" name="Line 4"/>
            <p:cNvSpPr>
              <a:spLocks noChangeShapeType="1"/>
            </p:cNvSpPr>
            <p:nvPr/>
          </p:nvSpPr>
          <p:spPr bwMode="auto">
            <a:xfrm>
              <a:off x="249" y="2614"/>
              <a:ext cx="4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424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Tid</a:t>
              </a:r>
            </a:p>
          </p:txBody>
        </p:sp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>
              <a:off x="612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>
              <a:off x="1519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>
              <a:off x="2426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8" name="Line 10"/>
            <p:cNvSpPr>
              <a:spLocks noChangeShapeType="1"/>
            </p:cNvSpPr>
            <p:nvPr/>
          </p:nvSpPr>
          <p:spPr bwMode="auto">
            <a:xfrm>
              <a:off x="3334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9" name="Rectangle 11"/>
            <p:cNvSpPr>
              <a:spLocks noChangeArrowheads="1"/>
            </p:cNvSpPr>
            <p:nvPr/>
          </p:nvSpPr>
          <p:spPr bwMode="auto">
            <a:xfrm>
              <a:off x="43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2010</a:t>
              </a:r>
              <a:endParaRPr lang="nb-NO" sz="1400" dirty="0"/>
            </a:p>
          </p:txBody>
        </p:sp>
        <p:sp>
          <p:nvSpPr>
            <p:cNvPr id="155660" name="Rectangle 12"/>
            <p:cNvSpPr>
              <a:spLocks noChangeArrowheads="1"/>
            </p:cNvSpPr>
            <p:nvPr/>
          </p:nvSpPr>
          <p:spPr bwMode="auto">
            <a:xfrm>
              <a:off x="1292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2011</a:t>
              </a:r>
              <a:endParaRPr lang="nb-NO" sz="1400" dirty="0"/>
            </a:p>
          </p:txBody>
        </p:sp>
        <p:sp>
          <p:nvSpPr>
            <p:cNvPr id="155661" name="Rectangle 13"/>
            <p:cNvSpPr>
              <a:spLocks noChangeArrowheads="1"/>
            </p:cNvSpPr>
            <p:nvPr/>
          </p:nvSpPr>
          <p:spPr bwMode="auto">
            <a:xfrm>
              <a:off x="2200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2012</a:t>
              </a:r>
              <a:endParaRPr lang="nb-NO" sz="1400" dirty="0"/>
            </a:p>
          </p:txBody>
        </p:sp>
        <p:sp>
          <p:nvSpPr>
            <p:cNvPr id="155662" name="Rectangle 14"/>
            <p:cNvSpPr>
              <a:spLocks noChangeArrowheads="1"/>
            </p:cNvSpPr>
            <p:nvPr/>
          </p:nvSpPr>
          <p:spPr bwMode="auto">
            <a:xfrm>
              <a:off x="3107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2013</a:t>
              </a:r>
              <a:endParaRPr lang="nb-NO" sz="1400" dirty="0"/>
            </a:p>
          </p:txBody>
        </p:sp>
      </p:grpSp>
      <p:grpSp>
        <p:nvGrpSpPr>
          <p:cNvPr id="155668" name="Group 20"/>
          <p:cNvGrpSpPr>
            <a:grpSpLocks/>
          </p:cNvGrpSpPr>
          <p:nvPr/>
        </p:nvGrpSpPr>
        <p:grpSpPr bwMode="auto">
          <a:xfrm>
            <a:off x="1442906" y="4292601"/>
            <a:ext cx="7412302" cy="360363"/>
            <a:chOff x="385" y="2795"/>
            <a:chExt cx="4310" cy="227"/>
          </a:xfrm>
        </p:grpSpPr>
        <p:sp>
          <p:nvSpPr>
            <p:cNvPr id="155654" name="Rectangle 6"/>
            <p:cNvSpPr>
              <a:spLocks noChangeArrowheads="1"/>
            </p:cNvSpPr>
            <p:nvPr/>
          </p:nvSpPr>
          <p:spPr bwMode="auto">
            <a:xfrm>
              <a:off x="4241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Beløp</a:t>
              </a:r>
            </a:p>
          </p:txBody>
        </p:sp>
        <p:sp>
          <p:nvSpPr>
            <p:cNvPr id="155664" name="Rectangle 16"/>
            <p:cNvSpPr>
              <a:spLocks noChangeArrowheads="1"/>
            </p:cNvSpPr>
            <p:nvPr/>
          </p:nvSpPr>
          <p:spPr bwMode="auto">
            <a:xfrm>
              <a:off x="385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-</a:t>
              </a:r>
              <a:r>
                <a:rPr lang="nb-NO" dirty="0" smtClean="0"/>
                <a:t>20.000</a:t>
              </a:r>
              <a:endParaRPr lang="nb-NO" dirty="0"/>
            </a:p>
          </p:txBody>
        </p:sp>
        <p:sp>
          <p:nvSpPr>
            <p:cNvPr id="155665" name="Rectangle 17"/>
            <p:cNvSpPr>
              <a:spLocks noChangeArrowheads="1"/>
            </p:cNvSpPr>
            <p:nvPr/>
          </p:nvSpPr>
          <p:spPr bwMode="auto">
            <a:xfrm>
              <a:off x="1292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155666" name="Rectangle 18"/>
            <p:cNvSpPr>
              <a:spLocks noChangeArrowheads="1"/>
            </p:cNvSpPr>
            <p:nvPr/>
          </p:nvSpPr>
          <p:spPr bwMode="auto">
            <a:xfrm>
              <a:off x="2200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155667" name="Rectangle 19"/>
            <p:cNvSpPr>
              <a:spLocks noChangeArrowheads="1"/>
            </p:cNvSpPr>
            <p:nvPr/>
          </p:nvSpPr>
          <p:spPr bwMode="auto">
            <a:xfrm>
              <a:off x="3107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30.000</a:t>
              </a:r>
              <a:endParaRPr lang="nb-NO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63588" y="4923540"/>
            <a:ext cx="8301436" cy="1210588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rgbClr val="0B5395"/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X</a:t>
            </a:r>
            <a:r>
              <a:rPr lang="nb-NO" baseline="-25000" dirty="0" err="1" smtClean="0"/>
              <a:t>t</a:t>
            </a:r>
            <a:r>
              <a:rPr lang="nb-NO" dirty="0"/>
              <a:t>	= kontantstrømmen på tidspunkt t</a:t>
            </a:r>
          </a:p>
          <a:p>
            <a:r>
              <a:rPr lang="nb-NO" dirty="0"/>
              <a:t>t	= 0 brukes som første år</a:t>
            </a:r>
          </a:p>
        </p:txBody>
      </p:sp>
    </p:spTree>
    <p:extLst>
      <p:ext uri="{BB962C8B-B14F-4D97-AF65-F5344CB8AC3E}">
        <p14:creationId xmlns:p14="http://schemas.microsoft.com/office/powerpoint/2010/main" val="33008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681A-CB16-48E9-8F27-1F96FEEF458B}" type="slidenum">
              <a:rPr lang="en-US"/>
              <a:pPr/>
              <a:t>7</a:t>
            </a:fld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954107"/>
          </a:xfrm>
          <a:noFill/>
        </p:spPr>
        <p:txBody>
          <a:bodyPr>
            <a:spAutoFit/>
          </a:bodyPr>
          <a:lstStyle/>
          <a:p>
            <a:r>
              <a:rPr lang="nb-NO" dirty="0"/>
              <a:t>Et lån på kr. </a:t>
            </a:r>
            <a:r>
              <a:rPr lang="nb-NO" dirty="0" smtClean="0"/>
              <a:t>100.000 </a:t>
            </a:r>
            <a:r>
              <a:rPr lang="nb-NO" dirty="0"/>
              <a:t>tilbakebetales med </a:t>
            </a:r>
            <a:br>
              <a:rPr lang="nb-NO" dirty="0"/>
            </a:br>
            <a:r>
              <a:rPr lang="nb-NO" dirty="0"/>
              <a:t>kr. </a:t>
            </a:r>
            <a:r>
              <a:rPr lang="nb-NO" dirty="0" smtClean="0"/>
              <a:t>39.000 </a:t>
            </a:r>
            <a:r>
              <a:rPr lang="nb-NO" dirty="0"/>
              <a:t>i renter og avdrag hvert år i 3 år</a:t>
            </a:r>
            <a:r>
              <a:rPr lang="nb-NO" dirty="0" smtClean="0"/>
              <a:t>.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Finansieringsprosjekter</a:t>
            </a:r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1209015" y="3141663"/>
            <a:ext cx="7646194" cy="647700"/>
            <a:chOff x="249" y="2251"/>
            <a:chExt cx="4446" cy="408"/>
          </a:xfrm>
        </p:grpSpPr>
        <p:sp>
          <p:nvSpPr>
            <p:cNvPr id="156677" name="Line 5"/>
            <p:cNvSpPr>
              <a:spLocks noChangeShapeType="1"/>
            </p:cNvSpPr>
            <p:nvPr/>
          </p:nvSpPr>
          <p:spPr bwMode="auto">
            <a:xfrm>
              <a:off x="249" y="2614"/>
              <a:ext cx="4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424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Tid</a:t>
              </a:r>
            </a:p>
          </p:txBody>
        </p:sp>
        <p:sp>
          <p:nvSpPr>
            <p:cNvPr id="156679" name="Line 7"/>
            <p:cNvSpPr>
              <a:spLocks noChangeShapeType="1"/>
            </p:cNvSpPr>
            <p:nvPr/>
          </p:nvSpPr>
          <p:spPr bwMode="auto">
            <a:xfrm>
              <a:off x="612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0" name="Line 8"/>
            <p:cNvSpPr>
              <a:spLocks noChangeShapeType="1"/>
            </p:cNvSpPr>
            <p:nvPr/>
          </p:nvSpPr>
          <p:spPr bwMode="auto">
            <a:xfrm>
              <a:off x="1519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1" name="Line 9"/>
            <p:cNvSpPr>
              <a:spLocks noChangeShapeType="1"/>
            </p:cNvSpPr>
            <p:nvPr/>
          </p:nvSpPr>
          <p:spPr bwMode="auto">
            <a:xfrm>
              <a:off x="2426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2" name="Line 10"/>
            <p:cNvSpPr>
              <a:spLocks noChangeShapeType="1"/>
            </p:cNvSpPr>
            <p:nvPr/>
          </p:nvSpPr>
          <p:spPr bwMode="auto">
            <a:xfrm>
              <a:off x="3334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43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0  </a:t>
              </a:r>
            </a:p>
          </p:txBody>
        </p:sp>
        <p:sp>
          <p:nvSpPr>
            <p:cNvPr id="156684" name="Rectangle 12"/>
            <p:cNvSpPr>
              <a:spLocks noChangeArrowheads="1"/>
            </p:cNvSpPr>
            <p:nvPr/>
          </p:nvSpPr>
          <p:spPr bwMode="auto">
            <a:xfrm>
              <a:off x="1292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1</a:t>
              </a:r>
            </a:p>
          </p:txBody>
        </p:sp>
        <p:sp>
          <p:nvSpPr>
            <p:cNvPr id="156685" name="Rectangle 13"/>
            <p:cNvSpPr>
              <a:spLocks noChangeArrowheads="1"/>
            </p:cNvSpPr>
            <p:nvPr/>
          </p:nvSpPr>
          <p:spPr bwMode="auto">
            <a:xfrm>
              <a:off x="2200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2</a:t>
              </a:r>
            </a:p>
          </p:txBody>
        </p:sp>
        <p:sp>
          <p:nvSpPr>
            <p:cNvPr id="156686" name="Rectangle 14"/>
            <p:cNvSpPr>
              <a:spLocks noChangeArrowheads="1"/>
            </p:cNvSpPr>
            <p:nvPr/>
          </p:nvSpPr>
          <p:spPr bwMode="auto">
            <a:xfrm>
              <a:off x="3107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3</a:t>
              </a:r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1442906" y="4005263"/>
            <a:ext cx="7412302" cy="360362"/>
            <a:chOff x="385" y="2795"/>
            <a:chExt cx="4310" cy="227"/>
          </a:xfrm>
        </p:grpSpPr>
        <p:sp>
          <p:nvSpPr>
            <p:cNvPr id="156688" name="Rectangle 16"/>
            <p:cNvSpPr>
              <a:spLocks noChangeArrowheads="1"/>
            </p:cNvSpPr>
            <p:nvPr/>
          </p:nvSpPr>
          <p:spPr bwMode="auto">
            <a:xfrm>
              <a:off x="4241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Beløp</a:t>
              </a:r>
            </a:p>
          </p:txBody>
        </p:sp>
        <p:sp>
          <p:nvSpPr>
            <p:cNvPr id="156689" name="Rectangle 17"/>
            <p:cNvSpPr>
              <a:spLocks noChangeArrowheads="1"/>
            </p:cNvSpPr>
            <p:nvPr/>
          </p:nvSpPr>
          <p:spPr bwMode="auto">
            <a:xfrm>
              <a:off x="385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+</a:t>
              </a:r>
              <a:r>
                <a:rPr lang="nb-NO" dirty="0" smtClean="0"/>
                <a:t>100.000</a:t>
              </a:r>
              <a:endParaRPr lang="nb-NO" dirty="0"/>
            </a:p>
          </p:txBody>
        </p:sp>
        <p:sp>
          <p:nvSpPr>
            <p:cNvPr id="156690" name="Rectangle 18"/>
            <p:cNvSpPr>
              <a:spLocks noChangeArrowheads="1"/>
            </p:cNvSpPr>
            <p:nvPr/>
          </p:nvSpPr>
          <p:spPr bwMode="auto">
            <a:xfrm>
              <a:off x="1292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</a:t>
              </a:r>
              <a:r>
                <a:rPr lang="nb-NO" dirty="0" smtClean="0"/>
                <a:t>39.000</a:t>
              </a:r>
              <a:endParaRPr lang="nb-NO" dirty="0"/>
            </a:p>
          </p:txBody>
        </p:sp>
        <p:sp>
          <p:nvSpPr>
            <p:cNvPr id="156691" name="Rectangle 19"/>
            <p:cNvSpPr>
              <a:spLocks noChangeArrowheads="1"/>
            </p:cNvSpPr>
            <p:nvPr/>
          </p:nvSpPr>
          <p:spPr bwMode="auto">
            <a:xfrm>
              <a:off x="2200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</a:t>
              </a:r>
              <a:r>
                <a:rPr lang="nb-NO" dirty="0" smtClean="0"/>
                <a:t>39.000</a:t>
              </a:r>
              <a:endParaRPr lang="nb-NO" dirty="0"/>
            </a:p>
          </p:txBody>
        </p:sp>
        <p:sp>
          <p:nvSpPr>
            <p:cNvPr id="156692" name="Rectangle 20"/>
            <p:cNvSpPr>
              <a:spLocks noChangeArrowheads="1"/>
            </p:cNvSpPr>
            <p:nvPr/>
          </p:nvSpPr>
          <p:spPr bwMode="auto">
            <a:xfrm>
              <a:off x="3107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</a:t>
              </a:r>
              <a:r>
                <a:rPr lang="nb-NO" dirty="0" smtClean="0"/>
                <a:t>39.000</a:t>
              </a:r>
              <a:endParaRPr lang="nb-NO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01422" y="4826747"/>
            <a:ext cx="8738232" cy="12105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rgbClr val="0B5395"/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Finansieringsprosjekt:</a:t>
            </a:r>
            <a:r>
              <a:rPr lang="nb-NO" dirty="0"/>
              <a:t>	</a:t>
            </a:r>
            <a:r>
              <a:rPr lang="nb-NO" dirty="0" smtClean="0"/>
              <a:t>(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nb-NO" dirty="0" smtClean="0"/>
              <a:t>, </a:t>
            </a:r>
            <a:r>
              <a:rPr lang="nb-NO" dirty="0">
                <a:sym typeface="Symbol"/>
              </a:rPr>
              <a:t></a:t>
            </a:r>
            <a:r>
              <a:rPr lang="nb-NO" dirty="0" smtClean="0"/>
              <a:t>, </a:t>
            </a:r>
            <a:r>
              <a:rPr lang="nb-NO" dirty="0">
                <a:sym typeface="Symbol"/>
              </a:rPr>
              <a:t></a:t>
            </a:r>
            <a:r>
              <a:rPr lang="nb-NO" dirty="0" smtClean="0"/>
              <a:t>,,, </a:t>
            </a:r>
            <a:r>
              <a:rPr lang="nb-NO" dirty="0">
                <a:sym typeface="Symbol"/>
              </a:rPr>
              <a:t></a:t>
            </a:r>
            <a:r>
              <a:rPr lang="nb-NO" dirty="0" smtClean="0"/>
              <a:t>)	</a:t>
            </a:r>
            <a:r>
              <a:rPr lang="nb-NO" i="1" dirty="0" smtClean="0"/>
              <a:t>Egenkapital &amp; Gjeld</a:t>
            </a:r>
          </a:p>
          <a:p>
            <a:r>
              <a:rPr lang="nb-NO" dirty="0" smtClean="0"/>
              <a:t>Investeringsprosjekt:</a:t>
            </a:r>
            <a:r>
              <a:rPr lang="nb-NO" dirty="0"/>
              <a:t>	</a:t>
            </a:r>
            <a:r>
              <a:rPr lang="nb-NO" dirty="0" smtClean="0"/>
              <a:t>(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nb-NO" dirty="0" smtClean="0"/>
              <a:t>, </a:t>
            </a:r>
            <a:r>
              <a:rPr lang="nb-NO" dirty="0"/>
              <a:t>+, +,,, </a:t>
            </a:r>
            <a:r>
              <a:rPr lang="nb-NO" dirty="0" smtClean="0"/>
              <a:t>+)	</a:t>
            </a:r>
            <a:r>
              <a:rPr lang="nb-NO" i="1" dirty="0" smtClean="0"/>
              <a:t>Eiendeler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3178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En beslutnings konsekvenser beskrives ved </a:t>
            </a:r>
            <a:r>
              <a:rPr lang="nb-NO" i="1" dirty="0"/>
              <a:t>når </a:t>
            </a:r>
            <a:r>
              <a:rPr lang="nb-NO" dirty="0"/>
              <a:t>innbetalinger og utbetalinger finner sted. Dette kalles prosjektets </a:t>
            </a:r>
            <a:r>
              <a:rPr lang="nb-NO" i="1" dirty="0"/>
              <a:t>kontantstrøm.</a:t>
            </a:r>
            <a:endParaRPr lang="nb-NO" dirty="0"/>
          </a:p>
          <a:p>
            <a:r>
              <a:rPr lang="nb-NO" b="1" dirty="0">
                <a:solidFill>
                  <a:srgbClr val="FF3300"/>
                </a:solidFill>
              </a:rPr>
              <a:t>Kontantstrømmen til et prosjekt måler endringene i inn- og utbetalingene som følge av å gjennomføre prosjektet</a:t>
            </a:r>
            <a:r>
              <a:rPr lang="nb-NO" b="1" dirty="0" smtClean="0">
                <a:solidFill>
                  <a:srgbClr val="FF3300"/>
                </a:solidFill>
              </a:rPr>
              <a:t>.</a:t>
            </a:r>
            <a:endParaRPr lang="nb-NO" dirty="0"/>
          </a:p>
          <a:p>
            <a:r>
              <a:rPr lang="nb-NO" dirty="0"/>
              <a:t>Verdien av en kontantstrøm kan angis med ett beløp. Dette beløpet kalles kontantstrømmens </a:t>
            </a:r>
            <a:r>
              <a:rPr lang="nb-NO" i="1" dirty="0"/>
              <a:t>nåverdi.</a:t>
            </a:r>
            <a:endParaRPr lang="nb-NO" dirty="0"/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Kontantstrøm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80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kontantstrøm til nåverdi</a:t>
            </a:r>
            <a:endParaRPr lang="nb-NO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1" y="1595620"/>
            <a:ext cx="6482872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1" y="3054731"/>
            <a:ext cx="5002566" cy="33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2923" y="3217985"/>
            <a:ext cx="3877786" cy="2862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rgbClr val="0B5395"/>
                </a:solidFill>
                <a:latin typeface="Calibri"/>
                <a:cs typeface="Calibri"/>
              </a:rPr>
              <a:t>En kontantstrøm kan regnes om til ett tall – nåverdien.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rgbClr val="0B5395"/>
                </a:solidFill>
                <a:latin typeface="Calibri"/>
                <a:cs typeface="Calibri"/>
              </a:rPr>
              <a:t>Omregning til nåverdi skjer ved renteregning.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rgbClr val="0B5395"/>
                </a:solidFill>
                <a:latin typeface="Calibri"/>
                <a:cs typeface="Calibri"/>
              </a:rPr>
              <a:t>Størrelsen på renten, vanligvis kalt kapitalkostnaden, avgjør hvor stor nåverdien blir.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rgbClr val="0B5395"/>
                </a:solidFill>
                <a:latin typeface="Calibri"/>
                <a:cs typeface="Calibri"/>
              </a:rPr>
              <a:t>Nåverdien beskriver altså prosjektets lønnsomhet.</a:t>
            </a:r>
          </a:p>
        </p:txBody>
      </p:sp>
    </p:spTree>
    <p:extLst>
      <p:ext uri="{BB962C8B-B14F-4D97-AF65-F5344CB8AC3E}">
        <p14:creationId xmlns:p14="http://schemas.microsoft.com/office/powerpoint/2010/main" val="20536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1883</TotalTime>
  <Words>1757</Words>
  <Application>Microsoft Office PowerPoint</Application>
  <PresentationFormat>A4 Paper (210x297 mm)</PresentationFormat>
  <Paragraphs>422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him_mal_B</vt:lpstr>
      <vt:lpstr>Ripple</vt:lpstr>
      <vt:lpstr>Prosjektanalyse Øyvind Bøhren og Per Ivar Gjærum</vt:lpstr>
      <vt:lpstr>Prosjektanalyse</vt:lpstr>
      <vt:lpstr>Særpreg</vt:lpstr>
      <vt:lpstr>Lønnsomhet</vt:lpstr>
      <vt:lpstr>Investeringstyper</vt:lpstr>
      <vt:lpstr>Investeringsprosjekter</vt:lpstr>
      <vt:lpstr>Finansieringsprosjekter</vt:lpstr>
      <vt:lpstr>Kontantstrøm</vt:lpstr>
      <vt:lpstr>Fra kontantstrøm til nåverdi</vt:lpstr>
      <vt:lpstr>Sentrale spørsmål i prosjektanalyse</vt:lpstr>
      <vt:lpstr>Hvor kommer prosjektene fra?</vt:lpstr>
      <vt:lpstr>Business as usual</vt:lpstr>
      <vt:lpstr>Øke kapasiteten eller prisen?</vt:lpstr>
      <vt:lpstr>Prisøkning eller kapasitetsøkning?</vt:lpstr>
      <vt:lpstr>Ut i det ukjente</vt:lpstr>
      <vt:lpstr>Miljø for nyskapning</vt:lpstr>
      <vt:lpstr>Gode arbeidsvaner</vt:lpstr>
      <vt:lpstr>Hjelpemidler</vt:lpstr>
      <vt:lpstr>Kostnader</vt:lpstr>
      <vt:lpstr>Tidsavgrensninger</vt:lpstr>
      <vt:lpstr>Kostnad / Utbetaling</vt:lpstr>
      <vt:lpstr>Eksempel 1</vt:lpstr>
      <vt:lpstr>Eksempel 2</vt:lpstr>
      <vt:lpstr>Dekningsbidrag / Selvkost</vt:lpstr>
      <vt:lpstr>Marginalkostnad / Gjennomsnittskostnad</vt:lpstr>
      <vt:lpstr>Kostnadsforløp</vt:lpstr>
      <vt:lpstr>Proporsjonale kostnader</vt:lpstr>
      <vt:lpstr>Resultatregnskap / Balanse</vt:lpstr>
      <vt:lpstr>Arbeidskapital</vt:lpstr>
      <vt:lpstr>Regnskap / Budsjett</vt:lpstr>
      <vt:lpstr>Alternativprinsippet</vt:lpstr>
      <vt:lpstr>Beslutningshierarki</vt:lpstr>
      <vt:lpstr>Investeringstyper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165</cp:revision>
  <cp:lastPrinted>2011-09-07T12:05:55Z</cp:lastPrinted>
  <dcterms:created xsi:type="dcterms:W3CDTF">2011-03-04T18:04:00Z</dcterms:created>
  <dcterms:modified xsi:type="dcterms:W3CDTF">2012-05-31T09:58:14Z</dcterms:modified>
</cp:coreProperties>
</file>