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4" r:id="rId1"/>
    <p:sldMasterId id="2147483771" r:id="rId2"/>
  </p:sldMasterIdLst>
  <p:notesMasterIdLst>
    <p:notesMasterId r:id="rId36"/>
  </p:notesMasterIdLst>
  <p:handoutMasterIdLst>
    <p:handoutMasterId r:id="rId37"/>
  </p:handoutMasterIdLst>
  <p:sldIdLst>
    <p:sldId id="311" r:id="rId3"/>
    <p:sldId id="312" r:id="rId4"/>
    <p:sldId id="314" r:id="rId5"/>
    <p:sldId id="313" r:id="rId6"/>
    <p:sldId id="315" r:id="rId7"/>
    <p:sldId id="316" r:id="rId8"/>
    <p:sldId id="317" r:id="rId9"/>
    <p:sldId id="318" r:id="rId10"/>
    <p:sldId id="319" r:id="rId11"/>
    <p:sldId id="320" r:id="rId12"/>
    <p:sldId id="321" r:id="rId13"/>
    <p:sldId id="323" r:id="rId14"/>
    <p:sldId id="324" r:id="rId15"/>
    <p:sldId id="325" r:id="rId16"/>
    <p:sldId id="326" r:id="rId17"/>
    <p:sldId id="327" r:id="rId18"/>
    <p:sldId id="322" r:id="rId19"/>
    <p:sldId id="328" r:id="rId20"/>
    <p:sldId id="329" r:id="rId21"/>
    <p:sldId id="331" r:id="rId22"/>
    <p:sldId id="330" r:id="rId23"/>
    <p:sldId id="332" r:id="rId24"/>
    <p:sldId id="333" r:id="rId25"/>
    <p:sldId id="334" r:id="rId26"/>
    <p:sldId id="335" r:id="rId27"/>
    <p:sldId id="336" r:id="rId28"/>
    <p:sldId id="343" r:id="rId29"/>
    <p:sldId id="337" r:id="rId30"/>
    <p:sldId id="338" r:id="rId31"/>
    <p:sldId id="339" r:id="rId32"/>
    <p:sldId id="340" r:id="rId33"/>
    <p:sldId id="341" r:id="rId34"/>
    <p:sldId id="342" r:id="rId35"/>
  </p:sldIdLst>
  <p:sldSz cx="9906000" cy="6858000" type="A4"/>
  <p:notesSz cx="6797675" cy="9874250"/>
  <p:defaultTextStyle>
    <a:defPPr>
      <a:defRPr lang="nn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D9E8FB"/>
    <a:srgbClr val="BBD7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17" autoAdjust="0"/>
    <p:restoredTop sz="94634" autoAdjust="0"/>
  </p:normalViewPr>
  <p:slideViewPr>
    <p:cSldViewPr snapToGrid="0" snapToObjects="1">
      <p:cViewPr varScale="1">
        <p:scale>
          <a:sx n="128" d="100"/>
          <a:sy n="128" d="100"/>
        </p:scale>
        <p:origin x="-456" y="-8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-1056" y="0"/>
    </p:cViewPr>
  </p:sorterViewPr>
  <p:notesViewPr>
    <p:cSldViewPr snapToGrid="0" snapToObjects="1">
      <p:cViewPr varScale="1">
        <p:scale>
          <a:sx n="86" d="100"/>
          <a:sy n="86" d="100"/>
        </p:scale>
        <p:origin x="-3030" y="-96"/>
      </p:cViewPr>
      <p:guideLst>
        <p:guide orient="horz" pos="3110"/>
        <p:guide pos="2141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My%20Documents\Jobb\B&#216;K100\Del%201\Forelesinger\Kap%206%20ek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sei\rasmus$\ARKIV\B&#216;K311\Fra%20hjemmesiden\Regneark\Kap%201\Eksempel%201L.4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8571741032370958E-2"/>
          <c:y val="3.4996121938658378E-2"/>
          <c:w val="0.86327559055118108"/>
          <c:h val="0.93000775612268327"/>
        </c:manualLayout>
      </c:layout>
      <c:scatterChart>
        <c:scatterStyle val="smoothMarker"/>
        <c:varyColors val="0"/>
        <c:ser>
          <c:idx val="1"/>
          <c:order val="0"/>
          <c:tx>
            <c:strRef>
              <c:f>'Eksempel 2'!$D$2</c:f>
              <c:strCache>
                <c:ptCount val="1"/>
                <c:pt idx="0">
                  <c:v>Variabel kostnad</c:v>
                </c:pt>
              </c:strCache>
            </c:strRef>
          </c:tx>
          <c:dLbls>
            <c:dLbl>
              <c:idx val="5"/>
              <c:layout/>
              <c:showLegendKey val="0"/>
              <c:showVal val="0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'Eksempel 2'!$B$3:$B$10</c:f>
              <c:numCache>
                <c:formatCode>General</c:formatCode>
                <c:ptCount val="8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</c:numCache>
            </c:numRef>
          </c:xVal>
          <c:yVal>
            <c:numRef>
              <c:f>'Eksempel 2'!$D$3:$D$10</c:f>
              <c:numCache>
                <c:formatCode>General</c:formatCode>
                <c:ptCount val="8"/>
                <c:pt idx="0">
                  <c:v>0</c:v>
                </c:pt>
                <c:pt idx="1">
                  <c:v>10</c:v>
                </c:pt>
                <c:pt idx="2">
                  <c:v>16</c:v>
                </c:pt>
                <c:pt idx="3">
                  <c:v>21</c:v>
                </c:pt>
                <c:pt idx="4">
                  <c:v>28</c:v>
                </c:pt>
                <c:pt idx="5">
                  <c:v>40</c:v>
                </c:pt>
                <c:pt idx="6">
                  <c:v>60</c:v>
                </c:pt>
                <c:pt idx="7">
                  <c:v>91</c:v>
                </c:pt>
              </c:numCache>
            </c:numRef>
          </c:yVal>
          <c:smooth val="1"/>
        </c:ser>
        <c:ser>
          <c:idx val="2"/>
          <c:order val="1"/>
          <c:tx>
            <c:strRef>
              <c:f>'Eksempel 2'!$E$2</c:f>
              <c:strCache>
                <c:ptCount val="1"/>
                <c:pt idx="0">
                  <c:v>Total kostnad</c:v>
                </c:pt>
              </c:strCache>
            </c:strRef>
          </c:tx>
          <c:dLbls>
            <c:dLbl>
              <c:idx val="7"/>
              <c:layout/>
              <c:dLblPos val="l"/>
              <c:showLegendKey val="0"/>
              <c:showVal val="0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'Eksempel 2'!$B$3:$B$10</c:f>
              <c:numCache>
                <c:formatCode>General</c:formatCode>
                <c:ptCount val="8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</c:numCache>
            </c:numRef>
          </c:xVal>
          <c:yVal>
            <c:numRef>
              <c:f>'Eksempel 2'!$E$3:$E$10</c:f>
              <c:numCache>
                <c:formatCode>General</c:formatCode>
                <c:ptCount val="8"/>
                <c:pt idx="0">
                  <c:v>12</c:v>
                </c:pt>
                <c:pt idx="1">
                  <c:v>22</c:v>
                </c:pt>
                <c:pt idx="2">
                  <c:v>28</c:v>
                </c:pt>
                <c:pt idx="3">
                  <c:v>33</c:v>
                </c:pt>
                <c:pt idx="4">
                  <c:v>40</c:v>
                </c:pt>
                <c:pt idx="5">
                  <c:v>52</c:v>
                </c:pt>
                <c:pt idx="6">
                  <c:v>72</c:v>
                </c:pt>
                <c:pt idx="7">
                  <c:v>103</c:v>
                </c:pt>
              </c:numCache>
            </c:numRef>
          </c:yVal>
          <c:smooth val="1"/>
        </c:ser>
        <c:ser>
          <c:idx val="3"/>
          <c:order val="2"/>
          <c:tx>
            <c:strRef>
              <c:f>'Eksempel 2'!$F$2</c:f>
              <c:strCache>
                <c:ptCount val="1"/>
                <c:pt idx="0">
                  <c:v>FEK</c:v>
                </c:pt>
              </c:strCache>
            </c:strRef>
          </c:tx>
          <c:dLbls>
            <c:dLbl>
              <c:idx val="7"/>
              <c:layout/>
              <c:dLblPos val="t"/>
              <c:showLegendKey val="0"/>
              <c:showVal val="0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'Eksempel 2'!$B$3:$B$10</c:f>
              <c:numCache>
                <c:formatCode>General</c:formatCode>
                <c:ptCount val="8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</c:numCache>
            </c:numRef>
          </c:xVal>
          <c:yVal>
            <c:numRef>
              <c:f>'Eksempel 2'!$F$3:$F$10</c:f>
              <c:numCache>
                <c:formatCode>0.00</c:formatCode>
                <c:ptCount val="8"/>
                <c:pt idx="1">
                  <c:v>12</c:v>
                </c:pt>
                <c:pt idx="2">
                  <c:v>6</c:v>
                </c:pt>
                <c:pt idx="3">
                  <c:v>4</c:v>
                </c:pt>
                <c:pt idx="4">
                  <c:v>3</c:v>
                </c:pt>
                <c:pt idx="5">
                  <c:v>2.4</c:v>
                </c:pt>
                <c:pt idx="6">
                  <c:v>2</c:v>
                </c:pt>
                <c:pt idx="7">
                  <c:v>1.7142857142857142</c:v>
                </c:pt>
              </c:numCache>
            </c:numRef>
          </c:yVal>
          <c:smooth val="1"/>
        </c:ser>
        <c:ser>
          <c:idx val="4"/>
          <c:order val="3"/>
          <c:tx>
            <c:strRef>
              <c:f>'Eksempel 2'!$G$2</c:f>
              <c:strCache>
                <c:ptCount val="1"/>
                <c:pt idx="0">
                  <c:v>VEK</c:v>
                </c:pt>
              </c:strCache>
            </c:strRef>
          </c:tx>
          <c:dLbls>
            <c:dLbl>
              <c:idx val="7"/>
              <c:layout/>
              <c:dLblPos val="b"/>
              <c:showLegendKey val="0"/>
              <c:showVal val="0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'Eksempel 2'!$B$3:$B$10</c:f>
              <c:numCache>
                <c:formatCode>General</c:formatCode>
                <c:ptCount val="8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</c:numCache>
            </c:numRef>
          </c:xVal>
          <c:yVal>
            <c:numRef>
              <c:f>'Eksempel 2'!$G$3:$G$10</c:f>
              <c:numCache>
                <c:formatCode>0.00</c:formatCode>
                <c:ptCount val="8"/>
                <c:pt idx="1">
                  <c:v>10</c:v>
                </c:pt>
                <c:pt idx="2">
                  <c:v>8</c:v>
                </c:pt>
                <c:pt idx="3">
                  <c:v>7</c:v>
                </c:pt>
                <c:pt idx="4">
                  <c:v>7</c:v>
                </c:pt>
                <c:pt idx="5">
                  <c:v>8</c:v>
                </c:pt>
                <c:pt idx="6">
                  <c:v>10</c:v>
                </c:pt>
                <c:pt idx="7">
                  <c:v>13</c:v>
                </c:pt>
              </c:numCache>
            </c:numRef>
          </c:yVal>
          <c:smooth val="1"/>
        </c:ser>
        <c:ser>
          <c:idx val="5"/>
          <c:order val="4"/>
          <c:tx>
            <c:strRef>
              <c:f>'Eksempel 2'!$H$2</c:f>
              <c:strCache>
                <c:ptCount val="1"/>
                <c:pt idx="0">
                  <c:v>TEK</c:v>
                </c:pt>
              </c:strCache>
            </c:strRef>
          </c:tx>
          <c:dLbls>
            <c:dLbl>
              <c:idx val="7"/>
              <c:layout/>
              <c:dLblPos val="t"/>
              <c:showLegendKey val="0"/>
              <c:showVal val="0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'Eksempel 2'!$B$3:$B$10</c:f>
              <c:numCache>
                <c:formatCode>General</c:formatCode>
                <c:ptCount val="8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</c:numCache>
            </c:numRef>
          </c:xVal>
          <c:yVal>
            <c:numRef>
              <c:f>'Eksempel 2'!$H$3:$H$10</c:f>
              <c:numCache>
                <c:formatCode>0.00</c:formatCode>
                <c:ptCount val="8"/>
                <c:pt idx="1">
                  <c:v>22</c:v>
                </c:pt>
                <c:pt idx="2">
                  <c:v>14</c:v>
                </c:pt>
                <c:pt idx="3">
                  <c:v>11</c:v>
                </c:pt>
                <c:pt idx="4">
                  <c:v>10</c:v>
                </c:pt>
                <c:pt idx="5">
                  <c:v>10.4</c:v>
                </c:pt>
                <c:pt idx="6">
                  <c:v>12</c:v>
                </c:pt>
                <c:pt idx="7">
                  <c:v>14.714285714285714</c:v>
                </c:pt>
              </c:numCache>
            </c:numRef>
          </c:yVal>
          <c:smooth val="1"/>
        </c:ser>
        <c:ser>
          <c:idx val="6"/>
          <c:order val="5"/>
          <c:tx>
            <c:strRef>
              <c:f>'Eksempel 2'!$I$2</c:f>
              <c:strCache>
                <c:ptCount val="1"/>
                <c:pt idx="0">
                  <c:v>DEK</c:v>
                </c:pt>
              </c:strCache>
            </c:strRef>
          </c:tx>
          <c:dLbls>
            <c:dLbl>
              <c:idx val="7"/>
              <c:layout/>
              <c:dLblPos val="t"/>
              <c:showLegendKey val="0"/>
              <c:showVal val="0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'Eksempel 2'!$B$3:$B$10</c:f>
              <c:numCache>
                <c:formatCode>General</c:formatCode>
                <c:ptCount val="8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</c:numCache>
            </c:numRef>
          </c:xVal>
          <c:yVal>
            <c:numRef>
              <c:f>'Eksempel 2'!$I$3:$I$10</c:f>
              <c:numCache>
                <c:formatCode>0.00</c:formatCode>
                <c:ptCount val="8"/>
                <c:pt idx="1">
                  <c:v>10</c:v>
                </c:pt>
                <c:pt idx="2">
                  <c:v>6</c:v>
                </c:pt>
                <c:pt idx="3">
                  <c:v>5</c:v>
                </c:pt>
                <c:pt idx="4">
                  <c:v>7</c:v>
                </c:pt>
                <c:pt idx="5">
                  <c:v>12</c:v>
                </c:pt>
                <c:pt idx="6">
                  <c:v>20</c:v>
                </c:pt>
                <c:pt idx="7">
                  <c:v>31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3642048"/>
        <c:axId val="167378944"/>
      </c:scatterChart>
      <c:valAx>
        <c:axId val="93642048"/>
        <c:scaling>
          <c:orientation val="minMax"/>
          <c:max val="7"/>
        </c:scaling>
        <c:delete val="0"/>
        <c:axPos val="b"/>
        <c:numFmt formatCode="General" sourceLinked="1"/>
        <c:majorTickMark val="out"/>
        <c:minorTickMark val="none"/>
        <c:tickLblPos val="nextTo"/>
        <c:crossAx val="167378944"/>
        <c:crosses val="autoZero"/>
        <c:crossBetween val="midCat"/>
      </c:valAx>
      <c:valAx>
        <c:axId val="167378944"/>
        <c:scaling>
          <c:orientation val="minMax"/>
          <c:max val="105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crossAx val="93642048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16055555555555559"/>
          <c:y val="5.4640829470784247E-2"/>
          <c:w val="0.27277777777777779"/>
          <c:h val="0.18428446762626011"/>
        </c:manualLayout>
      </c:layout>
      <c:overlay val="0"/>
    </c:legend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808590220823409E-2"/>
          <c:y val="4.2141294838145271E-2"/>
          <c:w val="0.56638783951475069"/>
          <c:h val="0.82727981918926818"/>
        </c:manualLayout>
      </c:layout>
      <c:lineChart>
        <c:grouping val="standard"/>
        <c:varyColors val="0"/>
        <c:ser>
          <c:idx val="0"/>
          <c:order val="0"/>
          <c:tx>
            <c:strRef>
              <c:f>'Eksempel 1.4'!$A$17</c:f>
              <c:strCache>
                <c:ptCount val="1"/>
                <c:pt idx="0">
                  <c:v>Omsetning</c:v>
                </c:pt>
              </c:strCache>
            </c:strRef>
          </c:tx>
          <c:marker>
            <c:symbol val="none"/>
          </c:marker>
          <c:cat>
            <c:numRef>
              <c:f>'Eksempel 1.4'!$C$31:$G$31</c:f>
              <c:numCache>
                <c:formatCode>#,##0</c:formatCode>
                <c:ptCount val="5"/>
                <c:pt idx="1">
                  <c:v>2500</c:v>
                </c:pt>
                <c:pt idx="2">
                  <c:v>5000</c:v>
                </c:pt>
                <c:pt idx="3">
                  <c:v>7500</c:v>
                </c:pt>
                <c:pt idx="4">
                  <c:v>10000</c:v>
                </c:pt>
              </c:numCache>
            </c:numRef>
          </c:cat>
          <c:val>
            <c:numRef>
              <c:f>'Eksempel 1.4'!$C$17:$G$17</c:f>
              <c:numCache>
                <c:formatCode>#,##0</c:formatCode>
                <c:ptCount val="5"/>
                <c:pt idx="0">
                  <c:v>0</c:v>
                </c:pt>
                <c:pt idx="1">
                  <c:v>550</c:v>
                </c:pt>
                <c:pt idx="2">
                  <c:v>1100</c:v>
                </c:pt>
                <c:pt idx="3">
                  <c:v>1650</c:v>
                </c:pt>
                <c:pt idx="4">
                  <c:v>2200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'Eksempel 1.4'!$A$18</c:f>
              <c:strCache>
                <c:ptCount val="1"/>
                <c:pt idx="0">
                  <c:v>Variable enhetskostnader</c:v>
                </c:pt>
              </c:strCache>
            </c:strRef>
          </c:tx>
          <c:marker>
            <c:symbol val="none"/>
          </c:marker>
          <c:cat>
            <c:numRef>
              <c:f>'Eksempel 1.4'!$C$31:$G$31</c:f>
              <c:numCache>
                <c:formatCode>#,##0</c:formatCode>
                <c:ptCount val="5"/>
                <c:pt idx="1">
                  <c:v>2500</c:v>
                </c:pt>
                <c:pt idx="2">
                  <c:v>5000</c:v>
                </c:pt>
                <c:pt idx="3">
                  <c:v>7500</c:v>
                </c:pt>
                <c:pt idx="4">
                  <c:v>10000</c:v>
                </c:pt>
              </c:numCache>
            </c:numRef>
          </c:cat>
          <c:val>
            <c:numRef>
              <c:f>'Eksempel 1.4'!$C$18:$G$18</c:f>
              <c:numCache>
                <c:formatCode>#,##0</c:formatCode>
                <c:ptCount val="5"/>
                <c:pt idx="0">
                  <c:v>0</c:v>
                </c:pt>
                <c:pt idx="1">
                  <c:v>360</c:v>
                </c:pt>
                <c:pt idx="2">
                  <c:v>720</c:v>
                </c:pt>
                <c:pt idx="3">
                  <c:v>1080</c:v>
                </c:pt>
                <c:pt idx="4">
                  <c:v>1440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'Eksempel 1.4'!$A$19</c:f>
              <c:strCache>
                <c:ptCount val="1"/>
                <c:pt idx="0">
                  <c:v>Faste kostnader</c:v>
                </c:pt>
              </c:strCache>
            </c:strRef>
          </c:tx>
          <c:marker>
            <c:symbol val="none"/>
          </c:marker>
          <c:cat>
            <c:numRef>
              <c:f>'Eksempel 1.4'!$C$31:$G$31</c:f>
              <c:numCache>
                <c:formatCode>#,##0</c:formatCode>
                <c:ptCount val="5"/>
                <c:pt idx="1">
                  <c:v>2500</c:v>
                </c:pt>
                <c:pt idx="2">
                  <c:v>5000</c:v>
                </c:pt>
                <c:pt idx="3">
                  <c:v>7500</c:v>
                </c:pt>
                <c:pt idx="4">
                  <c:v>10000</c:v>
                </c:pt>
              </c:numCache>
            </c:numRef>
          </c:cat>
          <c:val>
            <c:numRef>
              <c:f>'Eksempel 1.4'!$C$19:$G$19</c:f>
              <c:numCache>
                <c:formatCode>#,##0</c:formatCode>
                <c:ptCount val="5"/>
                <c:pt idx="0">
                  <c:v>600</c:v>
                </c:pt>
                <c:pt idx="1">
                  <c:v>600</c:v>
                </c:pt>
                <c:pt idx="2">
                  <c:v>600</c:v>
                </c:pt>
                <c:pt idx="3">
                  <c:v>600</c:v>
                </c:pt>
                <c:pt idx="4">
                  <c:v>600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'Eksempel 1.4'!$A$20</c:f>
              <c:strCache>
                <c:ptCount val="1"/>
                <c:pt idx="0">
                  <c:v>Totale kostnader</c:v>
                </c:pt>
              </c:strCache>
            </c:strRef>
          </c:tx>
          <c:marker>
            <c:symbol val="none"/>
          </c:marker>
          <c:cat>
            <c:numRef>
              <c:f>'Eksempel 1.4'!$C$31:$G$31</c:f>
              <c:numCache>
                <c:formatCode>#,##0</c:formatCode>
                <c:ptCount val="5"/>
                <c:pt idx="1">
                  <c:v>2500</c:v>
                </c:pt>
                <c:pt idx="2">
                  <c:v>5000</c:v>
                </c:pt>
                <c:pt idx="3">
                  <c:v>7500</c:v>
                </c:pt>
                <c:pt idx="4">
                  <c:v>10000</c:v>
                </c:pt>
              </c:numCache>
            </c:numRef>
          </c:cat>
          <c:val>
            <c:numRef>
              <c:f>'Eksempel 1.4'!$C$20:$G$20</c:f>
              <c:numCache>
                <c:formatCode>#,##0</c:formatCode>
                <c:ptCount val="5"/>
                <c:pt idx="0">
                  <c:v>600</c:v>
                </c:pt>
                <c:pt idx="1">
                  <c:v>960</c:v>
                </c:pt>
                <c:pt idx="2">
                  <c:v>1320</c:v>
                </c:pt>
                <c:pt idx="3">
                  <c:v>1680</c:v>
                </c:pt>
                <c:pt idx="4">
                  <c:v>2040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'Eksempel 1.4'!$A$21</c:f>
              <c:strCache>
                <c:ptCount val="1"/>
                <c:pt idx="0">
                  <c:v>Resultat</c:v>
                </c:pt>
              </c:strCache>
            </c:strRef>
          </c:tx>
          <c:marker>
            <c:symbol val="none"/>
          </c:marker>
          <c:cat>
            <c:numRef>
              <c:f>'Eksempel 1.4'!$C$31:$G$31</c:f>
              <c:numCache>
                <c:formatCode>#,##0</c:formatCode>
                <c:ptCount val="5"/>
                <c:pt idx="1">
                  <c:v>2500</c:v>
                </c:pt>
                <c:pt idx="2">
                  <c:v>5000</c:v>
                </c:pt>
                <c:pt idx="3">
                  <c:v>7500</c:v>
                </c:pt>
                <c:pt idx="4">
                  <c:v>10000</c:v>
                </c:pt>
              </c:numCache>
            </c:numRef>
          </c:cat>
          <c:val>
            <c:numRef>
              <c:f>'Eksempel 1.4'!$C$21:$G$21</c:f>
              <c:numCache>
                <c:formatCode>#,##0</c:formatCode>
                <c:ptCount val="5"/>
                <c:pt idx="0">
                  <c:v>-600</c:v>
                </c:pt>
                <c:pt idx="1">
                  <c:v>-410</c:v>
                </c:pt>
                <c:pt idx="2">
                  <c:v>-220</c:v>
                </c:pt>
                <c:pt idx="3">
                  <c:v>-30</c:v>
                </c:pt>
                <c:pt idx="4">
                  <c:v>160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6559744"/>
        <c:axId val="167381248"/>
      </c:lineChart>
      <c:catAx>
        <c:axId val="1665597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nb-NO"/>
                  <a:t>Produsert volum</a:t>
                </a:r>
              </a:p>
            </c:rich>
          </c:tx>
          <c:layout>
            <c:manualLayout>
              <c:xMode val="edge"/>
              <c:yMode val="edge"/>
              <c:x val="0.55890687417738472"/>
              <c:y val="0.76756925760455497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nb-NO"/>
          </a:p>
        </c:txPr>
        <c:crossAx val="167381248"/>
        <c:crosses val="autoZero"/>
        <c:auto val="1"/>
        <c:lblAlgn val="ctr"/>
        <c:lblOffset val="100"/>
        <c:noMultiLvlLbl val="0"/>
      </c:catAx>
      <c:valAx>
        <c:axId val="167381248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 algn="ctr"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nb-NO"/>
                  <a:t>1 000 kroner</a:t>
                </a:r>
              </a:p>
            </c:rich>
          </c:tx>
          <c:layout>
            <c:manualLayout>
              <c:xMode val="edge"/>
              <c:yMode val="edge"/>
              <c:x val="0.10156233403375897"/>
              <c:y val="3.7870971457721393E-3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nb-NO"/>
          </a:p>
        </c:txPr>
        <c:crossAx val="166559744"/>
        <c:crosses val="autoZero"/>
        <c:crossBetween val="midCat"/>
      </c:valAx>
      <c:spPr>
        <a:noFill/>
        <a:ln w="25400">
          <a:noFill/>
        </a:ln>
      </c:spPr>
    </c:plotArea>
    <c:legend>
      <c:legendPos val="r"/>
      <c:layout/>
      <c:overlay val="0"/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nb-NO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nb-NO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0A7F21-93AB-F141-B5DF-C5DEC9ADD7FC}" type="datetimeFigureOut">
              <a:rPr lang="nn-NO" smtClean="0"/>
              <a:pPr/>
              <a:t>31.05.2012</a:t>
            </a:fld>
            <a:endParaRPr lang="nn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3AFC79-0860-C841-8EDA-23442A983571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4256422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227896-0BD5-F942-9C6E-A9ABC30FBEB1}" type="datetimeFigureOut">
              <a:rPr lang="nn-NO" smtClean="0"/>
              <a:pPr/>
              <a:t>31.05.2012</a:t>
            </a:fld>
            <a:endParaRPr lang="nn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725488" y="741363"/>
            <a:ext cx="53467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n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CEF757-EB36-7542-8ED8-5F1079D825E3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68814904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0598E7-6F08-48F3-ABFF-8307A6894F48}" type="slidenum">
              <a:rPr lang="en-US"/>
              <a:pPr/>
              <a:t>2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DF11EC-1990-4903-A492-78C8D1A7BA4E}" type="slidenum">
              <a:rPr lang="en-US"/>
              <a:pPr/>
              <a:t>33</a:t>
            </a:fld>
            <a:endParaRPr lang="en-US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1AC07D-8EEA-464B-94BE-8EA573B32522}" type="slidenum">
              <a:rPr lang="en-US"/>
              <a:pPr/>
              <a:t>5</a:t>
            </a:fld>
            <a:endParaRPr lang="en-US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5013" y="747713"/>
            <a:ext cx="5327650" cy="3689350"/>
          </a:xfrm>
          <a:ln cap="flat"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5013" y="747713"/>
            <a:ext cx="5327650" cy="3689350"/>
          </a:xfrm>
          <a:ln cap="flat"/>
        </p:spPr>
      </p:sp>
      <p:sp>
        <p:nvSpPr>
          <p:cNvPr id="7171" name="Rectangle 1027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8EBE6F-8187-4CFE-B14A-664F0729B58F}" type="slidenum">
              <a:rPr lang="en-US"/>
              <a:pPr/>
              <a:t>21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7E36B5-F825-434B-ACAE-E60F2AB4CB9D}" type="slidenum">
              <a:rPr lang="en-US"/>
              <a:pPr/>
              <a:t>24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6CA8E5-E518-409D-9B54-64812FAF6B87}" type="slidenum">
              <a:rPr lang="en-US"/>
              <a:pPr/>
              <a:t>25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D7D530-CFA9-4835-B399-98D2EC044CBA}" type="slidenum">
              <a:rPr lang="en-US"/>
              <a:pPr/>
              <a:t>30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9CE691-AA2D-498D-942E-8E62242B5E28}" type="slidenum">
              <a:rPr lang="en-US"/>
              <a:pPr/>
              <a:t>31</a:t>
            </a:fld>
            <a:endParaRPr lang="en-US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 descr="bunnbilde_himmel_ligg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9906000" cy="6858001"/>
          </a:xfrm>
          <a:prstGeom prst="rect">
            <a:avLst/>
          </a:prstGeom>
        </p:spPr>
      </p:pic>
      <p:sp>
        <p:nvSpPr>
          <p:cNvPr id="31" name="Title 1"/>
          <p:cNvSpPr>
            <a:spLocks noGrp="1"/>
          </p:cNvSpPr>
          <p:nvPr>
            <p:ph type="title"/>
          </p:nvPr>
        </p:nvSpPr>
        <p:spPr>
          <a:xfrm>
            <a:off x="495300" y="2236695"/>
            <a:ext cx="6934200" cy="1362075"/>
          </a:xfrm>
          <a:prstGeom prst="rect">
            <a:avLst/>
          </a:prstGeo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2" name="Text Placeholder 2"/>
          <p:cNvSpPr>
            <a:spLocks noGrp="1"/>
          </p:cNvSpPr>
          <p:nvPr>
            <p:ph type="body" idx="1"/>
          </p:nvPr>
        </p:nvSpPr>
        <p:spPr>
          <a:xfrm>
            <a:off x="1816100" y="3609696"/>
            <a:ext cx="5613401" cy="1500187"/>
          </a:xfrm>
        </p:spPr>
        <p:txBody>
          <a:bodyPr anchor="t" anchorCtr="0"/>
          <a:lstStyle>
            <a:lvl1pPr marL="0" indent="0" algn="r">
              <a:spcBef>
                <a:spcPts val="300"/>
              </a:spcBef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Date Placeholder 2"/>
          <p:cNvSpPr>
            <a:spLocks noGrp="1"/>
          </p:cNvSpPr>
          <p:nvPr>
            <p:ph type="dt" sz="half" idx="10"/>
          </p:nvPr>
        </p:nvSpPr>
        <p:spPr>
          <a:xfrm>
            <a:off x="7107384" y="6390219"/>
            <a:ext cx="1854584" cy="365125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01423" y="6390219"/>
            <a:ext cx="6305960" cy="365125"/>
          </a:xfrm>
        </p:spPr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102859" y="6390219"/>
            <a:ext cx="577850" cy="365125"/>
          </a:xfrm>
        </p:spPr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pic>
        <p:nvPicPr>
          <p:cNvPr id="21" name="Bilde 20" descr="logo_hvit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0"/>
            <a:ext cx="3488267" cy="104074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74650" y="1735667"/>
            <a:ext cx="4442800" cy="4457733"/>
          </a:xfrm>
          <a:prstGeom prst="ellipse">
            <a:avLst/>
          </a:prstGeom>
          <a:ln w="28575">
            <a:solidFill>
              <a:srgbClr val="0F6FC6"/>
            </a:solidFill>
          </a:ln>
        </p:spPr>
        <p:txBody>
          <a:bodyPr/>
          <a:lstStyle>
            <a:lvl1pPr marL="0" indent="0">
              <a:buNone/>
              <a:defRPr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606824" y="1735667"/>
            <a:ext cx="3802157" cy="1276352"/>
          </a:xfrm>
          <a:prstGeom prst="rect">
            <a:avLst/>
          </a:prstGeom>
        </p:spPr>
        <p:txBody>
          <a:bodyPr anchor="b"/>
          <a:lstStyle>
            <a:lvl1pPr algn="l">
              <a:defRPr sz="4000" b="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5606824" y="3087224"/>
            <a:ext cx="3802157" cy="31696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B539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64972" y="3059967"/>
            <a:ext cx="3226560" cy="3241675"/>
          </a:xfrm>
          <a:prstGeom prst="ellipse">
            <a:avLst/>
          </a:prstGeom>
          <a:ln w="28575">
            <a:solidFill>
              <a:srgbClr val="0F6FC6"/>
            </a:solidFill>
          </a:ln>
        </p:spPr>
        <p:txBody>
          <a:bodyPr/>
          <a:lstStyle>
            <a:lvl1pPr marL="0" indent="0">
              <a:buNone/>
              <a:defRPr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039004" y="1811867"/>
            <a:ext cx="1250635" cy="1254125"/>
          </a:xfrm>
          <a:prstGeom prst="ellipse">
            <a:avLst/>
          </a:prstGeom>
          <a:ln w="28575">
            <a:solidFill>
              <a:srgbClr val="0F6FC6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801422" y="1260474"/>
            <a:ext cx="1769450" cy="1799493"/>
          </a:xfrm>
          <a:prstGeom prst="ellipse">
            <a:avLst/>
          </a:prstGeom>
          <a:ln w="28575">
            <a:solidFill>
              <a:srgbClr val="0F6FC6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606824" y="1667933"/>
            <a:ext cx="3802157" cy="1419291"/>
          </a:xfrm>
          <a:prstGeom prst="rect">
            <a:avLst/>
          </a:prstGeom>
        </p:spPr>
        <p:txBody>
          <a:bodyPr anchor="b"/>
          <a:lstStyle>
            <a:lvl1pPr algn="l">
              <a:defRPr sz="4000" b="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606824" y="3162429"/>
            <a:ext cx="3802157" cy="31696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B539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BØK311 BEDRIFTSØKONOMI 2b</a:t>
            </a:r>
            <a:endParaRPr lang="nb-NO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4CB61D-5665-4110-96F1-DEE42E758771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346783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728" y="274638"/>
            <a:ext cx="9517327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514DB20-9034-4EB9-8E62-D7415B2E147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BØK311 BEDRIFTSØKONOMI 2b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536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728" y="274638"/>
            <a:ext cx="9517327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1144CB3-0E09-49DC-84AE-60D450AE22A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BØK311 BEDRIFTSØKONOMI 2b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153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728" y="274638"/>
            <a:ext cx="9517327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1728" y="1600200"/>
            <a:ext cx="4676114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2941" y="1600200"/>
            <a:ext cx="4676113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C7B37E5-37E9-4A76-99BC-22B23F41A17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BØK311 BEDRIFTSØKONOMI 2b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3512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440" y="4267200"/>
            <a:ext cx="9902560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58 w 5740"/>
                <a:gd name="T1" fmla="*/ 1632 h 4316"/>
                <a:gd name="T2" fmla="*/ 0 w 5740"/>
                <a:gd name="T3" fmla="*/ 1632 h 4316"/>
                <a:gd name="T4" fmla="*/ 0 w 5740"/>
                <a:gd name="T5" fmla="*/ 0 h 4316"/>
                <a:gd name="T6" fmla="*/ 5758 w 5740"/>
                <a:gd name="T7" fmla="*/ 0 h 4316"/>
                <a:gd name="T8" fmla="*/ 5758 w 5740"/>
                <a:gd name="T9" fmla="*/ 1632 h 4316"/>
                <a:gd name="T10" fmla="*/ 5758 w 5740"/>
                <a:gd name="T11" fmla="*/ 1632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nb-NO" smtClean="0">
                <a:solidFill>
                  <a:srgbClr val="FFFFFF"/>
                </a:solidFill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0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0 w 382"/>
                  <a:gd name="T19" fmla="*/ 96 h 96"/>
                  <a:gd name="T20" fmla="*/ 264 w 382"/>
                  <a:gd name="T21" fmla="*/ 90 h 96"/>
                  <a:gd name="T22" fmla="*/ 312 w 382"/>
                  <a:gd name="T23" fmla="*/ 84 h 96"/>
                  <a:gd name="T24" fmla="*/ 353 w 382"/>
                  <a:gd name="T25" fmla="*/ 66 h 96"/>
                  <a:gd name="T26" fmla="*/ 383 w 382"/>
                  <a:gd name="T27" fmla="*/ 42 h 96"/>
                  <a:gd name="T28" fmla="*/ 377 w 382"/>
                  <a:gd name="T29" fmla="*/ 42 h 96"/>
                  <a:gd name="T30" fmla="*/ 347 w 382"/>
                  <a:gd name="T31" fmla="*/ 66 h 96"/>
                  <a:gd name="T32" fmla="*/ 306 w 382"/>
                  <a:gd name="T33" fmla="*/ 78 h 96"/>
                  <a:gd name="T34" fmla="*/ 264 w 382"/>
                  <a:gd name="T35" fmla="*/ 90 h 96"/>
                  <a:gd name="T36" fmla="*/ 210 w 382"/>
                  <a:gd name="T37" fmla="*/ 96 h 96"/>
                  <a:gd name="T38" fmla="*/ 210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0 w 185"/>
                  <a:gd name="T5" fmla="*/ 36 h 210"/>
                  <a:gd name="T6" fmla="*/ 156 w 185"/>
                  <a:gd name="T7" fmla="*/ 72 h 210"/>
                  <a:gd name="T8" fmla="*/ 162 w 185"/>
                  <a:gd name="T9" fmla="*/ 90 h 210"/>
                  <a:gd name="T10" fmla="*/ 168 w 185"/>
                  <a:gd name="T11" fmla="*/ 114 h 210"/>
                  <a:gd name="T12" fmla="*/ 162 w 185"/>
                  <a:gd name="T13" fmla="*/ 138 h 210"/>
                  <a:gd name="T14" fmla="*/ 150 w 185"/>
                  <a:gd name="T15" fmla="*/ 162 h 210"/>
                  <a:gd name="T16" fmla="*/ 120 w 185"/>
                  <a:gd name="T17" fmla="*/ 180 h 210"/>
                  <a:gd name="T18" fmla="*/ 90 w 185"/>
                  <a:gd name="T19" fmla="*/ 198 h 210"/>
                  <a:gd name="T20" fmla="*/ 97 w 185"/>
                  <a:gd name="T21" fmla="*/ 210 h 210"/>
                  <a:gd name="T22" fmla="*/ 132 w 185"/>
                  <a:gd name="T23" fmla="*/ 192 h 210"/>
                  <a:gd name="T24" fmla="*/ 162 w 185"/>
                  <a:gd name="T25" fmla="*/ 168 h 210"/>
                  <a:gd name="T26" fmla="*/ 180 w 185"/>
                  <a:gd name="T27" fmla="*/ 144 h 210"/>
                  <a:gd name="T28" fmla="*/ 186 w 185"/>
                  <a:gd name="T29" fmla="*/ 114 h 210"/>
                  <a:gd name="T30" fmla="*/ 180 w 185"/>
                  <a:gd name="T31" fmla="*/ 90 h 210"/>
                  <a:gd name="T32" fmla="*/ 174 w 185"/>
                  <a:gd name="T33" fmla="*/ 66 h 210"/>
                  <a:gd name="T34" fmla="*/ 156 w 185"/>
                  <a:gd name="T35" fmla="*/ 48 h 210"/>
                  <a:gd name="T36" fmla="*/ 132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sp>
        <p:nvSpPr>
          <p:cNvPr id="96322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742950" y="1692276"/>
            <a:ext cx="84201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nb-NO" dirty="0"/>
          </a:p>
        </p:txBody>
      </p:sp>
      <p:sp>
        <p:nvSpPr>
          <p:cNvPr id="96323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nb-NO" dirty="0"/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95300" y="6248400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99300" y="6248400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622A32-6910-492F-AA07-9C34A9062B8A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9555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0CA19-A702-4818-9194-C79B793A58B5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6637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DA9F5-C3CD-44C7-B6E1-E817D6D08229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570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8C1FB-951F-4BC3-A8EE-AABB65B61E45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170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uk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01422" y="6390219"/>
            <a:ext cx="6305961" cy="365125"/>
          </a:xfrm>
        </p:spPr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1423" y="1650999"/>
            <a:ext cx="8301436" cy="4386265"/>
          </a:xfrm>
        </p:spPr>
        <p:txBody>
          <a:bodyPr/>
          <a:lstStyle>
            <a:lvl1pPr>
              <a:defRPr>
                <a:solidFill>
                  <a:srgbClr val="0B5395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8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54690-D50F-4C33-8951-3F3311952E61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9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8008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37EB7-11B3-4902-B518-48F34CD2415C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0020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3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12950-4FB6-403F-840F-E86403993939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6905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4DD00-C8FA-441E-BB32-5D167BA5858E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3655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CC504-38EF-423C-A6E7-56C74765F51F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2578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0FF8E-910C-4258-96D8-69196F139292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0031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7813"/>
            <a:ext cx="2228850" cy="58483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7813"/>
            <a:ext cx="6521450" cy="58483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6CB11B-4113-42CE-A3BA-C747CB3102BC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575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2386" y="1837267"/>
            <a:ext cx="4081272" cy="403013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0982" y="1837267"/>
            <a:ext cx="4081272" cy="403013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1791942"/>
            <a:ext cx="4081272" cy="762000"/>
          </a:xfrm>
        </p:spPr>
        <p:txBody>
          <a:bodyPr anchor="b">
            <a:noAutofit/>
          </a:bodyPr>
          <a:lstStyle>
            <a:lvl1pPr marL="0" indent="0" algn="l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rgbClr val="0B539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553942"/>
            <a:ext cx="4081272" cy="337907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7543" y="1791942"/>
            <a:ext cx="4081272" cy="762000"/>
          </a:xfrm>
        </p:spPr>
        <p:txBody>
          <a:bodyPr anchor="b">
            <a:noAutofit/>
          </a:bodyPr>
          <a:lstStyle>
            <a:lvl1pPr marL="0" indent="0" algn="l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rgbClr val="0B539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7543" y="2553942"/>
            <a:ext cx="4081272" cy="337907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nnhold, topp og b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5500" y="1684867"/>
            <a:ext cx="8294555" cy="201758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825500" y="3860568"/>
            <a:ext cx="8294555" cy="2413232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2342" y="2063314"/>
            <a:ext cx="4081272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5022342" y="3775909"/>
            <a:ext cx="4081272" cy="243015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802386" y="2063313"/>
            <a:ext cx="4081272" cy="414275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98265" y="1744133"/>
            <a:ext cx="4081272" cy="186519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998265" y="3843867"/>
            <a:ext cx="4081272" cy="239606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777346" y="1744133"/>
            <a:ext cx="4081272" cy="186519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777346" y="3843867"/>
            <a:ext cx="4081272" cy="239606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847" y="1727200"/>
            <a:ext cx="4590620" cy="1284819"/>
          </a:xfrm>
          <a:prstGeom prst="rect">
            <a:avLst/>
          </a:prstGeom>
        </p:spPr>
        <p:txBody>
          <a:bodyPr anchor="ctr"/>
          <a:lstStyle>
            <a:lvl1pPr algn="l">
              <a:defRPr sz="3600" b="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8300" y="1727200"/>
            <a:ext cx="3962400" cy="4529667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1847" y="3087224"/>
            <a:ext cx="4590620" cy="31696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B539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10.emf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" y="6356351"/>
            <a:ext cx="9906000" cy="50164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1423" y="1701800"/>
            <a:ext cx="8301436" cy="43354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nb-NO" dirty="0" smtClean="0"/>
          </a:p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07384" y="6390219"/>
            <a:ext cx="18545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1423" y="6390219"/>
            <a:ext cx="63059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2859" y="6390219"/>
            <a:ext cx="577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fld id="{C8027F48-9CC9-D045-8B9B-52CCB28A42BB}" type="slidenum">
              <a:rPr lang="nn-NO" smtClean="0"/>
              <a:pPr/>
              <a:t>‹#›</a:t>
            </a:fld>
            <a:endParaRPr lang="nn-NO" dirty="0"/>
          </a:p>
        </p:txBody>
      </p:sp>
      <p:pic>
        <p:nvPicPr>
          <p:cNvPr id="17" name="Bilde 16" descr="Him_topp_stor.jp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0"/>
            <a:ext cx="9906000" cy="18891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70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4" r:id="rId8"/>
    <p:sldLayoutId id="2147483765" r:id="rId9"/>
    <p:sldLayoutId id="2147483766" r:id="rId10"/>
    <p:sldLayoutId id="2147483767" r:id="rId11"/>
    <p:sldLayoutId id="2147483783" r:id="rId12"/>
    <p:sldLayoutId id="2147483784" r:id="rId13"/>
    <p:sldLayoutId id="2147483785" r:id="rId14"/>
    <p:sldLayoutId id="2147483786" r:id="rId15"/>
  </p:sldLayoutIdLst>
  <p:timing>
    <p:tnLst>
      <p:par>
        <p:cTn id="1" dur="indefinite" restart="never" nodeType="tmRoot"/>
      </p:par>
    </p:tnLst>
  </p:timing>
  <p:hf hdr="0"/>
  <p:txStyles>
    <p:titleStyle>
      <a:lvl1pPr algn="r" defTabSz="914400" rtl="0" eaLnBrk="1" latinLnBrk="0" hangingPunct="1">
        <a:spcBef>
          <a:spcPct val="0"/>
        </a:spcBef>
        <a:buNone/>
        <a:defRPr sz="4600" kern="1200">
          <a:solidFill>
            <a:schemeClr val="bg1"/>
          </a:solidFill>
          <a:latin typeface="Calibri"/>
          <a:ea typeface="+mj-ea"/>
          <a:cs typeface="Calibri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3">
            <a:lumMod val="75000"/>
          </a:schemeClr>
        </a:buClr>
        <a:buSzPct val="100000"/>
        <a:buFontTx/>
        <a:buBlip>
          <a:blip r:embed="rId19"/>
        </a:buBlip>
        <a:defRPr sz="2800" kern="1200">
          <a:solidFill>
            <a:schemeClr val="tx1">
              <a:lumMod val="65000"/>
              <a:lumOff val="35000"/>
            </a:schemeClr>
          </a:solidFill>
          <a:effectLst/>
          <a:latin typeface="Calibri"/>
          <a:ea typeface="+mn-ea"/>
          <a:cs typeface="Calibri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3">
            <a:lumMod val="60000"/>
            <a:lumOff val="40000"/>
          </a:schemeClr>
        </a:buClr>
        <a:buSzPct val="70000"/>
        <a:buFontTx/>
        <a:buBlip>
          <a:blip r:embed="rId20"/>
        </a:buBlip>
        <a:defRPr sz="2000" kern="1200">
          <a:solidFill>
            <a:schemeClr val="tx1">
              <a:lumMod val="65000"/>
              <a:lumOff val="35000"/>
            </a:schemeClr>
          </a:solidFill>
          <a:latin typeface="Calibri"/>
          <a:ea typeface="+mn-ea"/>
          <a:cs typeface="Calibri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3">
            <a:lumMod val="60000"/>
            <a:lumOff val="40000"/>
          </a:schemeClr>
        </a:buClr>
        <a:buSzPct val="70000"/>
        <a:buFontTx/>
        <a:buBlip>
          <a:blip r:embed="rId20"/>
        </a:buBlip>
        <a:defRPr sz="1800" kern="1200">
          <a:solidFill>
            <a:schemeClr val="tx1">
              <a:lumMod val="65000"/>
              <a:lumOff val="35000"/>
            </a:schemeClr>
          </a:solidFill>
          <a:latin typeface="Calibri"/>
          <a:ea typeface="+mn-ea"/>
          <a:cs typeface="Calibri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3">
            <a:lumMod val="60000"/>
            <a:lumOff val="40000"/>
          </a:schemeClr>
        </a:buClr>
        <a:buSzPct val="70000"/>
        <a:buFontTx/>
        <a:buBlip>
          <a:blip r:embed="rId20"/>
        </a:buBlip>
        <a:defRPr sz="1800" kern="1200">
          <a:solidFill>
            <a:schemeClr val="tx1">
              <a:lumMod val="65000"/>
              <a:lumOff val="35000"/>
            </a:schemeClr>
          </a:solidFill>
          <a:latin typeface="Calibri"/>
          <a:ea typeface="+mn-ea"/>
          <a:cs typeface="Calibri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3">
            <a:lumMod val="60000"/>
            <a:lumOff val="40000"/>
          </a:schemeClr>
        </a:buClr>
        <a:buSzPct val="70000"/>
        <a:buFontTx/>
        <a:buBlip>
          <a:blip r:embed="rId20"/>
        </a:buBlip>
        <a:defRPr sz="1800" kern="1200">
          <a:solidFill>
            <a:schemeClr val="tx1">
              <a:lumMod val="65000"/>
              <a:lumOff val="35000"/>
            </a:schemeClr>
          </a:solidFill>
          <a:latin typeface="Calibri"/>
          <a:ea typeface="+mn-ea"/>
          <a:cs typeface="Calibri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Freeform 2"/>
          <p:cNvSpPr>
            <a:spLocks/>
          </p:cNvSpPr>
          <p:nvPr/>
        </p:nvSpPr>
        <p:spPr bwMode="hidden">
          <a:xfrm>
            <a:off x="7180131" y="6429375"/>
            <a:ext cx="309563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nb-NO">
              <a:solidFill>
                <a:srgbClr val="FFFFFF"/>
              </a:solidFill>
            </a:endParaRP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3440" y="4267200"/>
            <a:ext cx="9902560" cy="2590800"/>
            <a:chOff x="2" y="2688"/>
            <a:chExt cx="5758" cy="1632"/>
          </a:xfrm>
        </p:grpSpPr>
        <p:sp>
          <p:nvSpPr>
            <p:cNvPr id="1035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58 w 5740"/>
                <a:gd name="T1" fmla="*/ 1632 h 4316"/>
                <a:gd name="T2" fmla="*/ 0 w 5740"/>
                <a:gd name="T3" fmla="*/ 1632 h 4316"/>
                <a:gd name="T4" fmla="*/ 0 w 5740"/>
                <a:gd name="T5" fmla="*/ 0 h 4316"/>
                <a:gd name="T6" fmla="*/ 5758 w 5740"/>
                <a:gd name="T7" fmla="*/ 0 h 4316"/>
                <a:gd name="T8" fmla="*/ 5758 w 5740"/>
                <a:gd name="T9" fmla="*/ 1632 h 4316"/>
                <a:gd name="T10" fmla="*/ 5758 w 5740"/>
                <a:gd name="T11" fmla="*/ 1632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nb-NO" smtClean="0">
                <a:solidFill>
                  <a:srgbClr val="FFFFFF"/>
                </a:solidFill>
              </a:endParaRPr>
            </a:p>
          </p:txBody>
        </p:sp>
        <p:grpSp>
          <p:nvGrpSpPr>
            <p:cNvPr id="1036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95238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39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0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1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2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3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4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5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6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7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8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7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95250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1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2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3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4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5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6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7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8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9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0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1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1081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82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4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5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6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1086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8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95269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0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1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2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3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4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5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1059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7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8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9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0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1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2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3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4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5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9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40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0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0 w 382"/>
                  <a:gd name="T19" fmla="*/ 96 h 96"/>
                  <a:gd name="T20" fmla="*/ 264 w 382"/>
                  <a:gd name="T21" fmla="*/ 90 h 96"/>
                  <a:gd name="T22" fmla="*/ 312 w 382"/>
                  <a:gd name="T23" fmla="*/ 84 h 96"/>
                  <a:gd name="T24" fmla="*/ 353 w 382"/>
                  <a:gd name="T25" fmla="*/ 66 h 96"/>
                  <a:gd name="T26" fmla="*/ 383 w 382"/>
                  <a:gd name="T27" fmla="*/ 42 h 96"/>
                  <a:gd name="T28" fmla="*/ 377 w 382"/>
                  <a:gd name="T29" fmla="*/ 42 h 96"/>
                  <a:gd name="T30" fmla="*/ 347 w 382"/>
                  <a:gd name="T31" fmla="*/ 66 h 96"/>
                  <a:gd name="T32" fmla="*/ 306 w 382"/>
                  <a:gd name="T33" fmla="*/ 78 h 96"/>
                  <a:gd name="T34" fmla="*/ 264 w 382"/>
                  <a:gd name="T35" fmla="*/ 90 h 96"/>
                  <a:gd name="T36" fmla="*/ 210 w 382"/>
                  <a:gd name="T37" fmla="*/ 96 h 96"/>
                  <a:gd name="T38" fmla="*/ 210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1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2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3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4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5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0 w 185"/>
                  <a:gd name="T5" fmla="*/ 36 h 210"/>
                  <a:gd name="T6" fmla="*/ 156 w 185"/>
                  <a:gd name="T7" fmla="*/ 72 h 210"/>
                  <a:gd name="T8" fmla="*/ 162 w 185"/>
                  <a:gd name="T9" fmla="*/ 90 h 210"/>
                  <a:gd name="T10" fmla="*/ 168 w 185"/>
                  <a:gd name="T11" fmla="*/ 114 h 210"/>
                  <a:gd name="T12" fmla="*/ 162 w 185"/>
                  <a:gd name="T13" fmla="*/ 138 h 210"/>
                  <a:gd name="T14" fmla="*/ 150 w 185"/>
                  <a:gd name="T15" fmla="*/ 162 h 210"/>
                  <a:gd name="T16" fmla="*/ 120 w 185"/>
                  <a:gd name="T17" fmla="*/ 180 h 210"/>
                  <a:gd name="T18" fmla="*/ 90 w 185"/>
                  <a:gd name="T19" fmla="*/ 198 h 210"/>
                  <a:gd name="T20" fmla="*/ 97 w 185"/>
                  <a:gd name="T21" fmla="*/ 210 h 210"/>
                  <a:gd name="T22" fmla="*/ 132 w 185"/>
                  <a:gd name="T23" fmla="*/ 192 h 210"/>
                  <a:gd name="T24" fmla="*/ 162 w 185"/>
                  <a:gd name="T25" fmla="*/ 168 h 210"/>
                  <a:gd name="T26" fmla="*/ 180 w 185"/>
                  <a:gd name="T27" fmla="*/ 144 h 210"/>
                  <a:gd name="T28" fmla="*/ 186 w 185"/>
                  <a:gd name="T29" fmla="*/ 114 h 210"/>
                  <a:gd name="T30" fmla="*/ 180 w 185"/>
                  <a:gd name="T31" fmla="*/ 90 h 210"/>
                  <a:gd name="T32" fmla="*/ 174 w 185"/>
                  <a:gd name="T33" fmla="*/ 66 h 210"/>
                  <a:gd name="T34" fmla="*/ 156 w 185"/>
                  <a:gd name="T35" fmla="*/ 48 h 210"/>
                  <a:gd name="T36" fmla="*/ 132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6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047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048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49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50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51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sp>
        <p:nvSpPr>
          <p:cNvPr id="95299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7814"/>
            <a:ext cx="89154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Click to edit Master title style</a:t>
            </a:r>
          </a:p>
        </p:txBody>
      </p:sp>
      <p:sp>
        <p:nvSpPr>
          <p:cNvPr id="95300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1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</a:t>
            </a:r>
            <a:r>
              <a:rPr lang="nb-NO" dirty="0" err="1" smtClean="0"/>
              <a:t>styles</a:t>
            </a:r>
            <a:endParaRPr lang="nb-NO" dirty="0" smtClean="0"/>
          </a:p>
          <a:p>
            <a:pPr lvl="1"/>
            <a:r>
              <a:rPr lang="nb-NO" dirty="0" err="1" smtClean="0"/>
              <a:t>Second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2"/>
            <a:r>
              <a:rPr lang="nb-NO" dirty="0" err="1" smtClean="0"/>
              <a:t>Third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3"/>
            <a:r>
              <a:rPr lang="nb-NO" dirty="0" err="1" smtClean="0"/>
              <a:t>Fourth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4"/>
            <a:r>
              <a:rPr lang="nb-NO" dirty="0" err="1" smtClean="0"/>
              <a:t>Fifth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</p:txBody>
      </p:sp>
      <p:sp>
        <p:nvSpPr>
          <p:cNvPr id="95302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95303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1B8E2FC5-670A-4E85-BC13-EAA478844FB7}" type="slidenum">
              <a:rPr lang="nb-NO">
                <a:solidFill>
                  <a:srgbClr val="FFFFFF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95301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52513" y="6245225"/>
            <a:ext cx="210674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1033" name="Picture 94" descr="HsM_side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084"/>
          <a:stretch>
            <a:fillRect/>
          </a:stretch>
        </p:blipFill>
        <p:spPr bwMode="auto">
          <a:xfrm>
            <a:off x="309562" y="6200776"/>
            <a:ext cx="2863454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" name="AutoShape 73"/>
          <p:cNvSpPr>
            <a:spLocks noChangeAspect="1" noChangeArrowheads="1"/>
          </p:cNvSpPr>
          <p:nvPr/>
        </p:nvSpPr>
        <p:spPr bwMode="auto">
          <a:xfrm>
            <a:off x="350838" y="6237289"/>
            <a:ext cx="2636441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nb-NO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30516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tekst 12"/>
          <p:cNvSpPr>
            <a:spLocks noGrp="1"/>
          </p:cNvSpPr>
          <p:nvPr>
            <p:ph type="body" idx="1"/>
          </p:nvPr>
        </p:nvSpPr>
        <p:spPr>
          <a:xfrm>
            <a:off x="1816099" y="5096526"/>
            <a:ext cx="5613401" cy="918342"/>
          </a:xfrm>
        </p:spPr>
        <p:txBody>
          <a:bodyPr>
            <a:normAutofit/>
          </a:bodyPr>
          <a:lstStyle/>
          <a:p>
            <a:r>
              <a:rPr lang="nb-NO" sz="2400" dirty="0" smtClean="0"/>
              <a:t>Innledning</a:t>
            </a:r>
            <a:r>
              <a:rPr lang="nn-NO" sz="2400" dirty="0" smtClean="0"/>
              <a:t> og forkunnskaper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7622931" y="6390219"/>
            <a:ext cx="1339036" cy="365125"/>
          </a:xfrm>
        </p:spPr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801422" y="6390219"/>
            <a:ext cx="6724793" cy="365125"/>
          </a:xfrm>
        </p:spPr>
        <p:txBody>
          <a:bodyPr/>
          <a:lstStyle/>
          <a:p>
            <a:r>
              <a:rPr lang="nn-NO" dirty="0" smtClean="0"/>
              <a:t>BØK311 BEDRIFTSØKONOMI 2b</a:t>
            </a:r>
            <a:endParaRPr lang="nn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</a:t>
            </a:fld>
            <a:endParaRPr lang="nn-NO"/>
          </a:p>
        </p:txBody>
      </p:sp>
      <p:sp>
        <p:nvSpPr>
          <p:cNvPr id="7" name="Plassholder for tekst 12"/>
          <p:cNvSpPr txBox="1">
            <a:spLocks/>
          </p:cNvSpPr>
          <p:nvPr/>
        </p:nvSpPr>
        <p:spPr>
          <a:xfrm>
            <a:off x="1816099" y="3481682"/>
            <a:ext cx="5613401" cy="155623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r" defTabSz="914400" rtl="0" eaLnBrk="1" latinLnBrk="0" hangingPunct="1">
              <a:spcBef>
                <a:spcPts val="300"/>
              </a:spcBef>
              <a:buClr>
                <a:schemeClr val="accent3">
                  <a:lumMod val="75000"/>
                </a:schemeClr>
              </a:buClr>
              <a:buSzPct val="100000"/>
              <a:buFontTx/>
              <a:buNone/>
              <a:defRPr sz="1800" kern="1200" baseline="0">
                <a:solidFill>
                  <a:schemeClr val="bg1"/>
                </a:solidFill>
                <a:effectLst/>
                <a:latin typeface="Calibri"/>
                <a:ea typeface="+mn-ea"/>
                <a:cs typeface="Calibri"/>
              </a:defRPr>
            </a:lvl1pPr>
            <a:lvl2pPr marL="457200" indent="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2pPr>
            <a:lvl3pPr marL="914400" indent="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3pPr>
            <a:lvl4pPr marL="1371600" indent="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4pPr>
            <a:lvl5pPr marL="1828800" indent="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n-NO" sz="3200" dirty="0" smtClean="0"/>
              <a:t>Kapittel 1</a:t>
            </a:r>
          </a:p>
          <a:p>
            <a:r>
              <a:rPr lang="nb-NO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Oppvarming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Prosjektanalyse</a:t>
            </a:r>
            <a:br>
              <a:rPr lang="nb-NO" dirty="0"/>
            </a:br>
            <a:r>
              <a:rPr lang="nb-NO" sz="3600" dirty="0"/>
              <a:t>Øyvind Bøhren og Per Ivar Gjærum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652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10</a:t>
            </a:fld>
            <a:endParaRPr lang="nn-NO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37392" y="1650999"/>
            <a:ext cx="9443317" cy="473922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nb-NO" sz="2100" dirty="0"/>
              <a:t>Hvordan finner du prosjektets </a:t>
            </a:r>
            <a:r>
              <a:rPr lang="nb-NO" sz="2100" i="1" dirty="0"/>
              <a:t>kontantstrøm</a:t>
            </a:r>
            <a:r>
              <a:rPr lang="nb-NO" sz="2100" dirty="0"/>
              <a:t>? (kapittel 2)</a:t>
            </a:r>
          </a:p>
          <a:p>
            <a:pPr>
              <a:spcBef>
                <a:spcPts val="0"/>
              </a:spcBef>
            </a:pPr>
            <a:r>
              <a:rPr lang="nb-NO" sz="2100" dirty="0"/>
              <a:t>Hvordan skal du ta hensyn til </a:t>
            </a:r>
            <a:r>
              <a:rPr lang="nb-NO" sz="2100" i="1" dirty="0"/>
              <a:t>skatteregler, lånemuligheter og forventet prisutvikling for innsatsfaktorer og ferdigvarer</a:t>
            </a:r>
            <a:r>
              <a:rPr lang="nb-NO" sz="2100" dirty="0"/>
              <a:t>? (kapittel 2)</a:t>
            </a:r>
          </a:p>
          <a:p>
            <a:pPr>
              <a:spcBef>
                <a:spcPts val="0"/>
              </a:spcBef>
            </a:pPr>
            <a:r>
              <a:rPr lang="nb-NO" sz="2100" dirty="0"/>
              <a:t>Hva betyr det at </a:t>
            </a:r>
            <a:r>
              <a:rPr lang="nb-NO" sz="2100" i="1" dirty="0"/>
              <a:t>nåverdien</a:t>
            </a:r>
            <a:r>
              <a:rPr lang="nb-NO" sz="2100" dirty="0"/>
              <a:t> er 788 000 kroner? Hvor stor nåverdi må et prosjekt ha for at det skal være akseptabelt? (kapitlene 3 og 4)</a:t>
            </a:r>
          </a:p>
          <a:p>
            <a:pPr>
              <a:spcBef>
                <a:spcPts val="0"/>
              </a:spcBef>
            </a:pPr>
            <a:r>
              <a:rPr lang="nb-NO" sz="2100" dirty="0"/>
              <a:t>Hvordan kan du sammenligne </a:t>
            </a:r>
            <a:r>
              <a:rPr lang="nb-NO" sz="2100" i="1" dirty="0"/>
              <a:t>lønnsomheten</a:t>
            </a:r>
            <a:r>
              <a:rPr lang="nb-NO" sz="2100" dirty="0"/>
              <a:t> i konkurrerende prosjektforslag? (kapitlene 3 og 4)</a:t>
            </a:r>
          </a:p>
          <a:p>
            <a:pPr>
              <a:spcBef>
                <a:spcPts val="0"/>
              </a:spcBef>
            </a:pPr>
            <a:r>
              <a:rPr lang="nb-NO" sz="2100" dirty="0"/>
              <a:t>Hvordan kan du ta hensyn til at prosjektets kontantstrøm er </a:t>
            </a:r>
            <a:r>
              <a:rPr lang="nb-NO" sz="2100" i="1" dirty="0"/>
              <a:t>usikker</a:t>
            </a:r>
            <a:r>
              <a:rPr lang="nb-NO" sz="2100" dirty="0"/>
              <a:t>? </a:t>
            </a:r>
            <a:r>
              <a:rPr lang="nb-NO" sz="2100" dirty="0" smtClean="0"/>
              <a:t/>
            </a:r>
            <a:br>
              <a:rPr lang="nb-NO" sz="2100" dirty="0" smtClean="0"/>
            </a:br>
            <a:r>
              <a:rPr lang="nb-NO" sz="2100" dirty="0" smtClean="0"/>
              <a:t>(</a:t>
            </a:r>
            <a:r>
              <a:rPr lang="nb-NO" sz="2100" dirty="0"/>
              <a:t>kapitlene 6 og 7)</a:t>
            </a:r>
          </a:p>
          <a:p>
            <a:pPr>
              <a:spcBef>
                <a:spcPts val="0"/>
              </a:spcBef>
            </a:pPr>
            <a:r>
              <a:rPr lang="nb-NO" sz="2100" dirty="0"/>
              <a:t>Hvor kommer </a:t>
            </a:r>
            <a:r>
              <a:rPr lang="nb-NO" sz="2100" i="1" dirty="0"/>
              <a:t>kapitalkostnaden</a:t>
            </a:r>
            <a:r>
              <a:rPr lang="nb-NO" sz="2100" dirty="0"/>
              <a:t> fra? (kapittel 7)</a:t>
            </a:r>
          </a:p>
          <a:p>
            <a:pPr>
              <a:spcBef>
                <a:spcPts val="0"/>
              </a:spcBef>
            </a:pPr>
            <a:r>
              <a:rPr lang="nb-NO" sz="2100" dirty="0"/>
              <a:t>Hvilke muligheter har du for å skaffe </a:t>
            </a:r>
            <a:r>
              <a:rPr lang="nb-NO" sz="2100" i="1" dirty="0"/>
              <a:t>kapital</a:t>
            </a:r>
            <a:r>
              <a:rPr lang="nb-NO" sz="2100" dirty="0"/>
              <a:t> til dette prosjektet? (kapittel 8)</a:t>
            </a:r>
          </a:p>
          <a:p>
            <a:pPr>
              <a:spcBef>
                <a:spcPts val="0"/>
              </a:spcBef>
            </a:pPr>
            <a:r>
              <a:rPr lang="nb-NO" sz="2100" dirty="0"/>
              <a:t>Er prosjektanalyse bare nyttig før beslutning er fattet eller er faget også relevant i prosjektets </a:t>
            </a:r>
            <a:r>
              <a:rPr lang="nb-NO" sz="2100" i="1" dirty="0"/>
              <a:t>driftsfase</a:t>
            </a:r>
            <a:r>
              <a:rPr lang="nb-NO" sz="2100" dirty="0"/>
              <a:t>? (kapittel 9)</a:t>
            </a:r>
          </a:p>
          <a:p>
            <a:pPr>
              <a:spcBef>
                <a:spcPts val="0"/>
              </a:spcBef>
            </a:pPr>
            <a:r>
              <a:rPr lang="nb-NO" sz="2100" dirty="0"/>
              <a:t>Hvilke er de vanligste </a:t>
            </a:r>
            <a:r>
              <a:rPr lang="nb-NO" sz="2100" i="1" dirty="0"/>
              <a:t>snubletrådene</a:t>
            </a:r>
            <a:r>
              <a:rPr lang="nb-NO" sz="2100" dirty="0"/>
              <a:t> i praktisk prosjektanalyse? (kapittel 10)</a:t>
            </a:r>
          </a:p>
          <a:p>
            <a:pPr>
              <a:spcBef>
                <a:spcPts val="0"/>
              </a:spcBef>
            </a:pPr>
            <a:endParaRPr lang="nb-NO" sz="21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Sentrale </a:t>
            </a:r>
            <a:r>
              <a:rPr lang="nb-NO" dirty="0"/>
              <a:t>spørsmål i prosjektanalyse</a:t>
            </a:r>
          </a:p>
        </p:txBody>
      </p:sp>
    </p:spTree>
    <p:extLst>
      <p:ext uri="{BB962C8B-B14F-4D97-AF65-F5344CB8AC3E}">
        <p14:creationId xmlns:p14="http://schemas.microsoft.com/office/powerpoint/2010/main" val="1033699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11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b-NO" dirty="0" smtClean="0"/>
              <a:t>Nye prosjekter oppstår enten for å løse et problem eller for å utnytte nye muligheter.</a:t>
            </a:r>
          </a:p>
          <a:p>
            <a:r>
              <a:rPr lang="nb-NO" dirty="0"/>
              <a:t>I den langsiktige strategiske planleggingsprosessen må det også genereres prosjektforslag.</a:t>
            </a:r>
          </a:p>
          <a:p>
            <a:r>
              <a:rPr lang="nb-NO" dirty="0"/>
              <a:t>Prosjektforslag kan baseres på bedriftens varige konkurransefordeler.</a:t>
            </a:r>
          </a:p>
          <a:p>
            <a:r>
              <a:rPr lang="nb-NO" dirty="0"/>
              <a:t>Også ulikevekt forårsaket for eksempel av politiske beslutninger kan gi nye muligheter.</a:t>
            </a:r>
          </a:p>
          <a:p>
            <a:r>
              <a:rPr lang="nb-NO" dirty="0"/>
              <a:t>Teknologisk framgang, tilgang på naturresurser, endrede preferanser, etc. kan gi nye muligheter</a:t>
            </a:r>
            <a:r>
              <a:rPr lang="nb-NO" dirty="0" smtClean="0"/>
              <a:t>.</a:t>
            </a:r>
            <a:endParaRPr lang="nb-NO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Hvor kommer prosjektene fra?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70380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18246-3721-4A4B-9572-6F281986465C}" type="slidenum">
              <a:rPr lang="en-US"/>
              <a:pPr/>
              <a:t>12</a:t>
            </a:fld>
            <a:endParaRPr lang="en-US"/>
          </a:p>
        </p:txBody>
      </p:sp>
      <p:sp>
        <p:nvSpPr>
          <p:cNvPr id="14029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b-NO" dirty="0"/>
              <a:t>Ofte vil den strategiske planleggingsprosessen svare ”ja” på spørsmålet ” gjør vi de rette tingene?”</a:t>
            </a:r>
          </a:p>
          <a:p>
            <a:r>
              <a:rPr lang="nb-NO" dirty="0"/>
              <a:t>Det er viktig at idéfasen ikke blir hemmet av motforestillinger.</a:t>
            </a:r>
          </a:p>
          <a:p>
            <a:r>
              <a:rPr lang="nb-NO" dirty="0"/>
              <a:t>I forandringens vind søker noen ly, mens andre bygger vindmøller. </a:t>
            </a:r>
            <a:r>
              <a:rPr lang="nb-NO" i="1" u="sng" dirty="0"/>
              <a:t>Utnytt forandringer!</a:t>
            </a:r>
            <a:endParaRPr lang="nb-NO" dirty="0"/>
          </a:p>
          <a:p>
            <a:r>
              <a:rPr lang="nb-NO" dirty="0" smtClean="0"/>
              <a:t>Vedlikeholdsprosjekter </a:t>
            </a:r>
            <a:r>
              <a:rPr lang="nb-NO" dirty="0"/>
              <a:t>krever vanligvis ikke grundige analyser, de er åpenbart lønnsomme</a:t>
            </a:r>
            <a:r>
              <a:rPr lang="nb-NO" dirty="0" smtClean="0"/>
              <a:t>.</a:t>
            </a:r>
          </a:p>
          <a:p>
            <a:r>
              <a:rPr lang="nb-NO" dirty="0" smtClean="0"/>
              <a:t>Utvidelsesprosjekt </a:t>
            </a:r>
            <a:r>
              <a:rPr lang="nb-NO" dirty="0"/>
              <a:t>kan være svaret hvis etterspørselen overstiger kapasiteten</a:t>
            </a:r>
            <a:r>
              <a:rPr lang="nb-NO" dirty="0" smtClean="0"/>
              <a:t>.</a:t>
            </a:r>
            <a:endParaRPr lang="nb-NO" dirty="0"/>
          </a:p>
        </p:txBody>
      </p:sp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Business as usual</a:t>
            </a:r>
          </a:p>
        </p:txBody>
      </p:sp>
    </p:spTree>
    <p:extLst>
      <p:ext uri="{BB962C8B-B14F-4D97-AF65-F5344CB8AC3E}">
        <p14:creationId xmlns:p14="http://schemas.microsoft.com/office/powerpoint/2010/main" val="372383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0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0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0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0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0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0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0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0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0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0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16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52C8-3148-4F96-8056-FA867F72B2AE}" type="slidenum">
              <a:rPr lang="en-US"/>
              <a:pPr/>
              <a:t>13</a:t>
            </a:fld>
            <a:endParaRPr lang="en-US"/>
          </a:p>
        </p:txBody>
      </p:sp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Øke kapasiteten eller prisen?</a:t>
            </a:r>
          </a:p>
        </p:txBody>
      </p:sp>
      <p:grpSp>
        <p:nvGrpSpPr>
          <p:cNvPr id="141323" name="Group 11"/>
          <p:cNvGrpSpPr>
            <a:grpSpLocks/>
          </p:cNvGrpSpPr>
          <p:nvPr/>
        </p:nvGrpSpPr>
        <p:grpSpPr bwMode="auto">
          <a:xfrm>
            <a:off x="969579" y="2099753"/>
            <a:ext cx="7957476" cy="3967162"/>
            <a:chOff x="521" y="935"/>
            <a:chExt cx="4627" cy="2499"/>
          </a:xfrm>
        </p:grpSpPr>
        <p:sp>
          <p:nvSpPr>
            <p:cNvPr id="141316" name="Line 4"/>
            <p:cNvSpPr>
              <a:spLocks noChangeShapeType="1"/>
            </p:cNvSpPr>
            <p:nvPr/>
          </p:nvSpPr>
          <p:spPr bwMode="auto">
            <a:xfrm flipV="1">
              <a:off x="1066" y="1026"/>
              <a:ext cx="0" cy="20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41317" name="Line 5"/>
            <p:cNvSpPr>
              <a:spLocks noChangeShapeType="1"/>
            </p:cNvSpPr>
            <p:nvPr/>
          </p:nvSpPr>
          <p:spPr bwMode="auto">
            <a:xfrm>
              <a:off x="1066" y="3067"/>
              <a:ext cx="371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41321" name="Text Box 9"/>
            <p:cNvSpPr txBox="1">
              <a:spLocks noChangeArrowheads="1"/>
            </p:cNvSpPr>
            <p:nvPr/>
          </p:nvSpPr>
          <p:spPr bwMode="auto">
            <a:xfrm>
              <a:off x="521" y="935"/>
              <a:ext cx="45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nb-NO" dirty="0"/>
                <a:t>Pris</a:t>
              </a:r>
            </a:p>
          </p:txBody>
        </p:sp>
        <p:sp>
          <p:nvSpPr>
            <p:cNvPr id="141322" name="Text Box 10"/>
            <p:cNvSpPr txBox="1">
              <a:spLocks noChangeArrowheads="1"/>
            </p:cNvSpPr>
            <p:nvPr/>
          </p:nvSpPr>
          <p:spPr bwMode="auto">
            <a:xfrm>
              <a:off x="4422" y="3203"/>
              <a:ext cx="72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nb-NO"/>
                <a:t>Mengde</a:t>
              </a:r>
            </a:p>
          </p:txBody>
        </p:sp>
      </p:grpSp>
      <p:grpSp>
        <p:nvGrpSpPr>
          <p:cNvPr id="141325" name="Group 13"/>
          <p:cNvGrpSpPr>
            <a:grpSpLocks/>
          </p:cNvGrpSpPr>
          <p:nvPr/>
        </p:nvGrpSpPr>
        <p:grpSpPr bwMode="auto">
          <a:xfrm>
            <a:off x="1903634" y="3666495"/>
            <a:ext cx="2963202" cy="1800225"/>
            <a:chOff x="1066" y="1933"/>
            <a:chExt cx="1723" cy="1134"/>
          </a:xfrm>
        </p:grpSpPr>
        <p:sp>
          <p:nvSpPr>
            <p:cNvPr id="141318" name="Line 6"/>
            <p:cNvSpPr>
              <a:spLocks noChangeShapeType="1"/>
            </p:cNvSpPr>
            <p:nvPr/>
          </p:nvSpPr>
          <p:spPr bwMode="auto">
            <a:xfrm flipV="1">
              <a:off x="1973" y="2160"/>
              <a:ext cx="0" cy="907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41319" name="Line 7"/>
            <p:cNvSpPr>
              <a:spLocks noChangeShapeType="1"/>
            </p:cNvSpPr>
            <p:nvPr/>
          </p:nvSpPr>
          <p:spPr bwMode="auto">
            <a:xfrm>
              <a:off x="1066" y="2160"/>
              <a:ext cx="907" cy="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41324" name="Text Box 12"/>
            <p:cNvSpPr txBox="1">
              <a:spLocks noChangeArrowheads="1"/>
            </p:cNvSpPr>
            <p:nvPr/>
          </p:nvSpPr>
          <p:spPr bwMode="auto">
            <a:xfrm>
              <a:off x="1519" y="1933"/>
              <a:ext cx="127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nb-NO"/>
                <a:t>Dagens tilpassing</a:t>
              </a:r>
            </a:p>
          </p:txBody>
        </p:sp>
      </p:grpSp>
      <p:grpSp>
        <p:nvGrpSpPr>
          <p:cNvPr id="141327" name="Group 15"/>
          <p:cNvGrpSpPr>
            <a:grpSpLocks/>
          </p:cNvGrpSpPr>
          <p:nvPr/>
        </p:nvGrpSpPr>
        <p:grpSpPr bwMode="auto">
          <a:xfrm>
            <a:off x="2378472" y="2210149"/>
            <a:ext cx="4992555" cy="2449512"/>
            <a:chOff x="1383" y="1071"/>
            <a:chExt cx="2903" cy="1543"/>
          </a:xfrm>
        </p:grpSpPr>
        <p:sp>
          <p:nvSpPr>
            <p:cNvPr id="141320" name="Line 8"/>
            <p:cNvSpPr>
              <a:spLocks noChangeShapeType="1"/>
            </p:cNvSpPr>
            <p:nvPr/>
          </p:nvSpPr>
          <p:spPr bwMode="auto">
            <a:xfrm>
              <a:off x="1383" y="1162"/>
              <a:ext cx="2903" cy="14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41326" name="Text Box 14"/>
            <p:cNvSpPr txBox="1">
              <a:spLocks noChangeArrowheads="1"/>
            </p:cNvSpPr>
            <p:nvPr/>
          </p:nvSpPr>
          <p:spPr bwMode="auto">
            <a:xfrm>
              <a:off x="1973" y="1071"/>
              <a:ext cx="95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nb-NO"/>
                <a:t>Etterspørsel</a:t>
              </a:r>
            </a:p>
          </p:txBody>
        </p:sp>
      </p:grpSp>
      <p:sp>
        <p:nvSpPr>
          <p:cNvPr id="141328" name="AutoShape 16"/>
          <p:cNvSpPr>
            <a:spLocks/>
          </p:cNvSpPr>
          <p:nvPr/>
        </p:nvSpPr>
        <p:spPr bwMode="auto">
          <a:xfrm>
            <a:off x="5659835" y="2240311"/>
            <a:ext cx="3271044" cy="609600"/>
          </a:xfrm>
          <a:prstGeom prst="borderCallout2">
            <a:avLst>
              <a:gd name="adj1" fmla="val 18750"/>
              <a:gd name="adj2" fmla="val -2523"/>
              <a:gd name="adj3" fmla="val 18750"/>
              <a:gd name="adj4" fmla="val -17718"/>
              <a:gd name="adj5" fmla="val 125000"/>
              <a:gd name="adj6" fmla="val -33542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nb-NO"/>
              <a:t>Skal kapasiteten økes </a:t>
            </a:r>
            <a:br>
              <a:rPr lang="nb-NO"/>
            </a:br>
            <a:r>
              <a:rPr lang="nb-NO"/>
              <a:t>eller skal prisen økes?</a:t>
            </a:r>
          </a:p>
        </p:txBody>
      </p:sp>
    </p:spTree>
    <p:extLst>
      <p:ext uri="{BB962C8B-B14F-4D97-AF65-F5344CB8AC3E}">
        <p14:creationId xmlns:p14="http://schemas.microsoft.com/office/powerpoint/2010/main" val="1372938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1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1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1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1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58758-6310-4423-B5C9-A8DF77F5CA96}" type="slidenum">
              <a:rPr lang="en-US"/>
              <a:pPr/>
              <a:t>14</a:t>
            </a:fld>
            <a:endParaRPr lang="en-US"/>
          </a:p>
        </p:txBody>
      </p:sp>
      <p:sp>
        <p:nvSpPr>
          <p:cNvPr id="14336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Å øke prisen kan synes å være den beste løsningen isolert sett.</a:t>
            </a:r>
          </a:p>
          <a:p>
            <a:r>
              <a:rPr lang="nb-NO" dirty="0"/>
              <a:t>Men prisøkningen kan gjøre det attraktivt for konkurrenter å trenge seg inn på samme marked.</a:t>
            </a:r>
          </a:p>
          <a:p>
            <a:r>
              <a:rPr lang="nb-NO" dirty="0"/>
              <a:t>Å øke kapasiteten gjør det vanskeligere for konkurrentene å konkurrere</a:t>
            </a:r>
            <a:r>
              <a:rPr lang="nb-NO" dirty="0" smtClean="0"/>
              <a:t>.</a:t>
            </a:r>
          </a:p>
          <a:p>
            <a:r>
              <a:rPr lang="nb-NO" dirty="0" smtClean="0"/>
              <a:t>Husk å bruke kunnskap fra andre fag (samfunnsøkonomi, administrasjon, strategi) slik at du får en rikholdig verktøykasse til å løse problemer.</a:t>
            </a:r>
            <a:endParaRPr lang="nb-NO" dirty="0"/>
          </a:p>
        </p:txBody>
      </p:sp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Prisøkning eller kapasitetsøkning?</a:t>
            </a:r>
          </a:p>
        </p:txBody>
      </p:sp>
    </p:spTree>
    <p:extLst>
      <p:ext uri="{BB962C8B-B14F-4D97-AF65-F5344CB8AC3E}">
        <p14:creationId xmlns:p14="http://schemas.microsoft.com/office/powerpoint/2010/main" val="3693721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6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AC581-1C51-40A1-A867-44A057C33DBF}" type="slidenum">
              <a:rPr lang="en-US"/>
              <a:pPr/>
              <a:t>15</a:t>
            </a:fld>
            <a:endParaRPr lang="en-US"/>
          </a:p>
        </p:txBody>
      </p:sp>
      <p:sp>
        <p:nvSpPr>
          <p:cNvPr id="14438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sz="2800" dirty="0"/>
              <a:t>Endringer i teknologi, kundepreferanser, etc. gjør det ofte påkrevet å endre strategi.</a:t>
            </a:r>
          </a:p>
          <a:p>
            <a:r>
              <a:rPr lang="nb-NO" sz="2800" dirty="0"/>
              <a:t>Denne trusselen gir også nye muligheter:</a:t>
            </a:r>
          </a:p>
          <a:p>
            <a:pPr lvl="1"/>
            <a:r>
              <a:rPr lang="nb-NO" sz="2400" dirty="0"/>
              <a:t>Lærdal skiftet fra å produsere leketøy i tre til leketøy i plast. Videre til livredningsdukker i plast, og nå til førstehjelpsutstyr.</a:t>
            </a:r>
          </a:p>
          <a:p>
            <a:pPr lvl="1"/>
            <a:r>
              <a:rPr lang="nb-NO" sz="2400" dirty="0"/>
              <a:t>Å fortsette å produsere mekaniske regnemaskiner etter introduksjonen av lommekalkulatorer er neppe lønnsomt.</a:t>
            </a:r>
          </a:p>
          <a:p>
            <a:r>
              <a:rPr lang="nb-NO" sz="2800" dirty="0" err="1"/>
              <a:t>Diversifisering</a:t>
            </a:r>
            <a:r>
              <a:rPr lang="nb-NO" sz="2800" dirty="0"/>
              <a:t> er lettere for aksjonærer enn for bedrifter. Risikospredning ikke alltid relevant.</a:t>
            </a:r>
          </a:p>
        </p:txBody>
      </p:sp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Ut i det ukjente</a:t>
            </a:r>
          </a:p>
        </p:txBody>
      </p:sp>
    </p:spTree>
    <p:extLst>
      <p:ext uri="{BB962C8B-B14F-4D97-AF65-F5344CB8AC3E}">
        <p14:creationId xmlns:p14="http://schemas.microsoft.com/office/powerpoint/2010/main" val="654597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4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4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4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4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8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30EBB-1A28-4854-89B6-644FB5270720}" type="slidenum">
              <a:rPr lang="en-US"/>
              <a:pPr/>
              <a:t>16</a:t>
            </a:fld>
            <a:endParaRPr lang="en-US"/>
          </a:p>
        </p:txBody>
      </p:sp>
      <p:sp>
        <p:nvSpPr>
          <p:cNvPr id="145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Utvikling og nyskaping er nødvendig for en organisasjons framtid.</a:t>
            </a:r>
          </a:p>
          <a:p>
            <a:r>
              <a:rPr lang="nb-NO" dirty="0"/>
              <a:t>Alle ledd i bedriften må oppfordres til og gis muligheter til å bidra med nyskapning:</a:t>
            </a:r>
          </a:p>
          <a:p>
            <a:pPr lvl="1"/>
            <a:r>
              <a:rPr lang="nb-NO" dirty="0"/>
              <a:t>Innkjøp har kunnskap om råmaterialer</a:t>
            </a:r>
          </a:p>
          <a:p>
            <a:pPr lvl="1"/>
            <a:r>
              <a:rPr lang="nb-NO" dirty="0"/>
              <a:t>Produksjon har kunnskap om produksjonsprosesser</a:t>
            </a:r>
          </a:p>
          <a:p>
            <a:pPr lvl="1"/>
            <a:r>
              <a:rPr lang="nb-NO" dirty="0"/>
              <a:t>Selgere har kunnskap om markedet</a:t>
            </a:r>
          </a:p>
        </p:txBody>
      </p:sp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Miljø for nyskapning</a:t>
            </a:r>
          </a:p>
        </p:txBody>
      </p:sp>
    </p:spTree>
    <p:extLst>
      <p:ext uri="{BB962C8B-B14F-4D97-AF65-F5344CB8AC3E}">
        <p14:creationId xmlns:p14="http://schemas.microsoft.com/office/powerpoint/2010/main" val="2802937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5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5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5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5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5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5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5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5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17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</a:pPr>
            <a:r>
              <a:rPr lang="nb-NO" dirty="0"/>
              <a:t> Les pensum før og etter </a:t>
            </a:r>
            <a:r>
              <a:rPr lang="nb-NO" dirty="0" smtClean="0"/>
              <a:t>forelesningene.</a:t>
            </a:r>
            <a:endParaRPr lang="nb-NO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</a:pPr>
            <a:r>
              <a:rPr lang="nb-NO" dirty="0"/>
              <a:t>  Legg vekt på forståelse og oversikt!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</a:pPr>
            <a:r>
              <a:rPr lang="nb-NO" dirty="0"/>
              <a:t>  Bli ikke skremt av </a:t>
            </a:r>
            <a:r>
              <a:rPr lang="nb-NO" dirty="0" smtClean="0"/>
              <a:t>formlene.</a:t>
            </a:r>
            <a:endParaRPr lang="nb-NO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</a:pPr>
            <a:r>
              <a:rPr lang="nb-NO" dirty="0"/>
              <a:t>  Les eksemplene nøye for å </a:t>
            </a:r>
            <a:r>
              <a:rPr lang="nb-NO" dirty="0" smtClean="0"/>
              <a:t>forstå.</a:t>
            </a:r>
            <a:endParaRPr lang="nb-NO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</a:pPr>
            <a:r>
              <a:rPr lang="nb-NO" dirty="0"/>
              <a:t>  Regn oppgavene – flere </a:t>
            </a:r>
            <a:r>
              <a:rPr lang="nb-NO" dirty="0" smtClean="0"/>
              <a:t>ganger.</a:t>
            </a:r>
            <a:endParaRPr lang="nb-NO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</a:pPr>
            <a:r>
              <a:rPr lang="nb-NO" dirty="0"/>
              <a:t>  Bruk kalkulator og PC i eksempler og </a:t>
            </a:r>
            <a:r>
              <a:rPr lang="nb-NO" dirty="0" smtClean="0"/>
              <a:t>oppgaver.</a:t>
            </a:r>
            <a:endParaRPr lang="nb-NO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</a:pPr>
            <a:r>
              <a:rPr lang="nb-NO" dirty="0"/>
              <a:t>  Les – regn – les igjen – </a:t>
            </a:r>
            <a:r>
              <a:rPr lang="nb-NO" dirty="0" smtClean="0"/>
              <a:t>regn.</a:t>
            </a:r>
            <a:endParaRPr lang="nb-NO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</a:pPr>
            <a:r>
              <a:rPr lang="nb-NO" dirty="0"/>
              <a:t>  Forstå stoffet </a:t>
            </a:r>
            <a:r>
              <a:rPr lang="nb-NO" dirty="0" smtClean="0">
                <a:sym typeface="Symbol"/>
              </a:rPr>
              <a:t> </a:t>
            </a:r>
            <a:r>
              <a:rPr lang="nb-NO" dirty="0" smtClean="0"/>
              <a:t>lettere </a:t>
            </a:r>
            <a:r>
              <a:rPr lang="nb-NO" dirty="0"/>
              <a:t>å huske </a:t>
            </a:r>
            <a:r>
              <a:rPr lang="nb-NO" dirty="0" smtClean="0"/>
              <a:t>formler.</a:t>
            </a:r>
            <a:endParaRPr lang="nb-NO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</a:pPr>
            <a:r>
              <a:rPr lang="nb-NO" dirty="0"/>
              <a:t>  Alt pensum blir ikke gjennomgått (begrenset tid</a:t>
            </a:r>
            <a:r>
              <a:rPr lang="nb-NO" dirty="0" smtClean="0"/>
              <a:t>).</a:t>
            </a:r>
            <a:endParaRPr lang="nb-NO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</a:pPr>
            <a:r>
              <a:rPr lang="nb-NO" dirty="0"/>
              <a:t>  Gå for en god karakter!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Gode arbeidsvaner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6878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18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b="1" dirty="0" smtClean="0"/>
              <a:t>Kalkulator</a:t>
            </a:r>
            <a:r>
              <a:rPr lang="nb-NO" dirty="0" smtClean="0"/>
              <a:t> – en kalkulator med finansfunksjoner og renteregning.</a:t>
            </a:r>
          </a:p>
          <a:p>
            <a:r>
              <a:rPr lang="nb-NO" dirty="0" smtClean="0"/>
              <a:t>Les brukermanualen, har du mistet den så søk på internett. </a:t>
            </a:r>
            <a:r>
              <a:rPr lang="nb-NO" u="sng" dirty="0" smtClean="0"/>
              <a:t>Det er vel anvendt tid å sette seg inn i de mulighetene din kalkulator har å by på</a:t>
            </a:r>
            <a:r>
              <a:rPr lang="nb-NO" dirty="0" smtClean="0"/>
              <a:t>, i god tid før eksamen.</a:t>
            </a:r>
          </a:p>
          <a:p>
            <a:r>
              <a:rPr lang="nb-NO" b="1" dirty="0" smtClean="0"/>
              <a:t>Regneark</a:t>
            </a:r>
            <a:r>
              <a:rPr lang="nb-NO" dirty="0" smtClean="0"/>
              <a:t> – en PC med regneark er også nyttig. Mange eksempler blir løst med regneark, og i praksis er dette det viktigste arbeidsredskapet. Oppgavene på eksamen er så små at det ikke er aktuelt å bruke regneark på eksamen.</a:t>
            </a:r>
            <a:endParaRPr lang="nb-NO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Hjelpemidler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89627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b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BØK311 BEDRIFTSØKONOMI 2b</a:t>
            </a:r>
            <a:endParaRPr lang="nb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699E5-5C05-4314-8BA0-1A20ED5837D5}" type="slidenum">
              <a:rPr lang="nb-NO"/>
              <a:pPr/>
              <a:t>19</a:t>
            </a:fld>
            <a:endParaRPr lang="nb-NO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 lIns="90488" tIns="44450" rIns="90488" bIns="44450"/>
          <a:lstStyle/>
          <a:p>
            <a:pPr>
              <a:lnSpc>
                <a:spcPct val="90000"/>
              </a:lnSpc>
            </a:pPr>
            <a:r>
              <a:rPr lang="nb-NO" dirty="0"/>
              <a:t>Bedriftens kostnader representerer </a:t>
            </a:r>
            <a:r>
              <a:rPr lang="nb-NO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forbruket</a:t>
            </a:r>
            <a:r>
              <a:rPr lang="nb-N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nb-NO" dirty="0"/>
              <a:t>av bedriftens </a:t>
            </a:r>
            <a:r>
              <a:rPr lang="nb-NO" dirty="0" smtClean="0"/>
              <a:t>produksjonsfaktorer:</a:t>
            </a:r>
            <a:endParaRPr lang="nb-NO" dirty="0"/>
          </a:p>
          <a:p>
            <a:pPr lvl="1">
              <a:lnSpc>
                <a:spcPct val="90000"/>
              </a:lnSpc>
            </a:pPr>
            <a:r>
              <a:rPr lang="nb-NO" sz="2800" dirty="0"/>
              <a:t>arbeidskraft</a:t>
            </a:r>
          </a:p>
          <a:p>
            <a:pPr lvl="1">
              <a:lnSpc>
                <a:spcPct val="90000"/>
              </a:lnSpc>
            </a:pPr>
            <a:r>
              <a:rPr lang="nb-NO" sz="2800" dirty="0" smtClean="0"/>
              <a:t>naturressurser</a:t>
            </a:r>
            <a:endParaRPr lang="nb-NO" sz="2800" dirty="0"/>
          </a:p>
          <a:p>
            <a:pPr lvl="1">
              <a:lnSpc>
                <a:spcPct val="90000"/>
              </a:lnSpc>
            </a:pPr>
            <a:r>
              <a:rPr lang="nb-NO" sz="2800" dirty="0"/>
              <a:t>produserte produksjonsmidler (kapital)</a:t>
            </a:r>
          </a:p>
          <a:p>
            <a:pPr>
              <a:lnSpc>
                <a:spcPct val="90000"/>
              </a:lnSpc>
            </a:pPr>
            <a:r>
              <a:rPr lang="nb-NO" dirty="0"/>
              <a:t>En kostnad er </a:t>
            </a:r>
            <a:r>
              <a:rPr lang="nb-NO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forbrukt mengde</a:t>
            </a:r>
            <a:r>
              <a:rPr lang="nb-NO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nb-NO" dirty="0"/>
              <a:t>av en produksjonsfaktor </a:t>
            </a:r>
            <a:r>
              <a:rPr lang="nb-NO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multiplisert med prisen per enhet </a:t>
            </a:r>
            <a:r>
              <a:rPr lang="nb-NO" dirty="0"/>
              <a:t>av </a:t>
            </a:r>
            <a:r>
              <a:rPr lang="nb-NO" dirty="0" smtClean="0"/>
              <a:t>produksjonsfaktoren.</a:t>
            </a:r>
            <a:endParaRPr lang="nb-NO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Kostnader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89188231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 bldLvl="2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BØK311 BEDRIFTSØKONOMI 2b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0349B-86F0-4104-9B43-AB58508A664F}" type="slidenum">
              <a:rPr lang="en-US"/>
              <a:pPr/>
              <a:t>2</a:t>
            </a:fld>
            <a:endParaRPr lang="en-US"/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b-NO" dirty="0">
                <a:solidFill>
                  <a:srgbClr val="0B5395"/>
                </a:solidFill>
              </a:rPr>
              <a:t>All økonomi dreier seg om beslutninger, dvs. valg mellom alternativer</a:t>
            </a:r>
            <a:r>
              <a:rPr lang="nb-NO" dirty="0" smtClean="0">
                <a:solidFill>
                  <a:srgbClr val="0B5395"/>
                </a:solidFill>
              </a:rPr>
              <a:t>. Bedriftsøkonomi er læren om økonomisk baserte valg i bedrifter.</a:t>
            </a:r>
            <a:endParaRPr lang="nb-NO" dirty="0">
              <a:solidFill>
                <a:srgbClr val="0B5395"/>
              </a:solidFill>
            </a:endParaRPr>
          </a:p>
          <a:p>
            <a:pPr>
              <a:lnSpc>
                <a:spcPct val="90000"/>
              </a:lnSpc>
            </a:pPr>
            <a:r>
              <a:rPr lang="nb-NO" dirty="0">
                <a:solidFill>
                  <a:srgbClr val="0B5395"/>
                </a:solidFill>
              </a:rPr>
              <a:t>Prosjektanalyse er fellesbetegnelsen på utredningsarbeidet for investerings- og finansieringsbeslutninger.</a:t>
            </a:r>
          </a:p>
          <a:p>
            <a:pPr>
              <a:lnSpc>
                <a:spcPct val="90000"/>
              </a:lnSpc>
            </a:pPr>
            <a:r>
              <a:rPr lang="nb-NO" dirty="0">
                <a:solidFill>
                  <a:srgbClr val="0B5395"/>
                </a:solidFill>
              </a:rPr>
              <a:t>Slike utredninger er relevante ikke bare for næringsliv og det offentlige. </a:t>
            </a:r>
            <a:r>
              <a:rPr lang="nb-NO" dirty="0" smtClean="0">
                <a:solidFill>
                  <a:srgbClr val="0B5395"/>
                </a:solidFill>
              </a:rPr>
              <a:t>Idrettslag, </a:t>
            </a:r>
            <a:r>
              <a:rPr lang="nb-NO" dirty="0">
                <a:solidFill>
                  <a:srgbClr val="0B5395"/>
                </a:solidFill>
              </a:rPr>
              <a:t>kirker, popgrupper, private osv. foretar tilsvarende beslutninger.</a:t>
            </a:r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Prosjektanalyse</a:t>
            </a:r>
          </a:p>
        </p:txBody>
      </p:sp>
    </p:spTree>
    <p:extLst>
      <p:ext uri="{BB962C8B-B14F-4D97-AF65-F5344CB8AC3E}">
        <p14:creationId xmlns:p14="http://schemas.microsoft.com/office/powerpoint/2010/main" val="287957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b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BØK311 BEDRIFTSØKONOMI 2b</a:t>
            </a:r>
            <a:endParaRPr lang="nb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B1BF7-E393-47CE-B30D-6AFFFA1F30D7}" type="slidenum">
              <a:rPr lang="nb-NO"/>
              <a:pPr/>
              <a:t>20</a:t>
            </a:fld>
            <a:endParaRPr lang="nb-NO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 lIns="90488" tIns="44450" rIns="90488" bIns="44450"/>
          <a:lstStyle/>
          <a:p>
            <a:pPr>
              <a:lnSpc>
                <a:spcPct val="90000"/>
              </a:lnSpc>
            </a:pPr>
            <a:r>
              <a:rPr lang="nb-NO" dirty="0"/>
              <a:t>Bedriften pådrar seg en </a:t>
            </a:r>
            <a:r>
              <a:rPr lang="nb-NO" b="1" i="1" dirty="0">
                <a:solidFill>
                  <a:srgbClr val="FF0000"/>
                </a:solidFill>
              </a:rPr>
              <a:t>utgift</a:t>
            </a:r>
            <a:r>
              <a:rPr lang="nb-NO" dirty="0"/>
              <a:t> ved </a:t>
            </a:r>
            <a:r>
              <a:rPr lang="nb-NO" i="1" dirty="0">
                <a:solidFill>
                  <a:srgbClr val="FF0000"/>
                </a:solidFill>
              </a:rPr>
              <a:t>anskaffelse</a:t>
            </a:r>
            <a:r>
              <a:rPr lang="nb-NO" dirty="0"/>
              <a:t> av varer og tjenester - skjer på et gitt </a:t>
            </a:r>
            <a:r>
              <a:rPr lang="nb-NO" u="sng" dirty="0" smtClean="0"/>
              <a:t>tidspunkt</a:t>
            </a:r>
            <a:r>
              <a:rPr lang="nb-NO" dirty="0" smtClean="0"/>
              <a:t>.</a:t>
            </a:r>
            <a:endParaRPr lang="nb-NO" dirty="0"/>
          </a:p>
          <a:p>
            <a:pPr>
              <a:lnSpc>
                <a:spcPct val="90000"/>
              </a:lnSpc>
            </a:pPr>
            <a:r>
              <a:rPr lang="nb-NO" b="1" i="1" dirty="0">
                <a:solidFill>
                  <a:srgbClr val="FF0000"/>
                </a:solidFill>
              </a:rPr>
              <a:t>Kostnaden</a:t>
            </a:r>
            <a:r>
              <a:rPr lang="nb-NO" dirty="0">
                <a:solidFill>
                  <a:srgbClr val="FF0000"/>
                </a:solidFill>
              </a:rPr>
              <a:t> </a:t>
            </a:r>
            <a:r>
              <a:rPr lang="nb-NO" dirty="0"/>
              <a:t>representerer </a:t>
            </a:r>
            <a:r>
              <a:rPr lang="nb-NO" i="1" dirty="0">
                <a:solidFill>
                  <a:srgbClr val="FF0000"/>
                </a:solidFill>
              </a:rPr>
              <a:t>forbruket</a:t>
            </a:r>
            <a:r>
              <a:rPr lang="nb-NO" i="1" dirty="0"/>
              <a:t> </a:t>
            </a:r>
            <a:r>
              <a:rPr lang="nb-NO" dirty="0"/>
              <a:t>i en tidsavgrenset </a:t>
            </a:r>
            <a:r>
              <a:rPr lang="nb-NO" u="sng" dirty="0" smtClean="0"/>
              <a:t>periode</a:t>
            </a:r>
            <a:r>
              <a:rPr lang="nb-NO" dirty="0" smtClean="0"/>
              <a:t>.</a:t>
            </a:r>
            <a:endParaRPr lang="nb-NO" dirty="0"/>
          </a:p>
          <a:p>
            <a:pPr>
              <a:lnSpc>
                <a:spcPct val="90000"/>
              </a:lnSpc>
            </a:pPr>
            <a:r>
              <a:rPr lang="nb-NO" dirty="0"/>
              <a:t>(Ut)</a:t>
            </a:r>
            <a:r>
              <a:rPr lang="nb-NO" b="1" i="1" dirty="0">
                <a:solidFill>
                  <a:srgbClr val="FF0000"/>
                </a:solidFill>
              </a:rPr>
              <a:t>betalingen</a:t>
            </a:r>
            <a:r>
              <a:rPr lang="nb-NO" dirty="0"/>
              <a:t> for anskaffelsen kan skje på et helt annet tidspunkt enn da utgiften oppsto eller når forbruket </a:t>
            </a:r>
            <a:r>
              <a:rPr lang="nb-NO" dirty="0" smtClean="0"/>
              <a:t>skjedde.</a:t>
            </a:r>
            <a:endParaRPr lang="nb-NO" dirty="0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0488" tIns="44450" rIns="90488" bIns="44450"/>
          <a:lstStyle/>
          <a:p>
            <a:r>
              <a:rPr lang="nb-NO" dirty="0"/>
              <a:t>Tidsavgrensninger</a:t>
            </a:r>
          </a:p>
        </p:txBody>
      </p:sp>
    </p:spTree>
    <p:extLst>
      <p:ext uri="{BB962C8B-B14F-4D97-AF65-F5344CB8AC3E}">
        <p14:creationId xmlns:p14="http://schemas.microsoft.com/office/powerpoint/2010/main" val="296598733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1F39A-2354-4434-B553-ADB799B1DDA1}" type="slidenum">
              <a:rPr lang="en-US"/>
              <a:pPr/>
              <a:t>21</a:t>
            </a:fld>
            <a:endParaRPr lang="en-US"/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nb-NO" dirty="0"/>
              <a:t>Kostnad er verdien av forbrukte ressurser.</a:t>
            </a:r>
          </a:p>
          <a:p>
            <a:pPr>
              <a:lnSpc>
                <a:spcPct val="90000"/>
              </a:lnSpc>
            </a:pPr>
            <a:r>
              <a:rPr lang="nb-NO" dirty="0"/>
              <a:t>Utbetaling er reduksjon i kontantbeholdningen.</a:t>
            </a:r>
          </a:p>
          <a:p>
            <a:pPr>
              <a:lnSpc>
                <a:spcPct val="90000"/>
              </a:lnSpc>
            </a:pPr>
            <a:r>
              <a:rPr lang="nb-NO" dirty="0"/>
              <a:t>Kostnad = Utbetaling </a:t>
            </a:r>
            <a:r>
              <a:rPr lang="nb-NO" u="sng" dirty="0"/>
              <a:t>bare hvis</a:t>
            </a:r>
            <a:r>
              <a:rPr lang="nb-NO" dirty="0"/>
              <a:t>:</a:t>
            </a:r>
          </a:p>
          <a:p>
            <a:pPr lvl="1">
              <a:lnSpc>
                <a:spcPct val="90000"/>
              </a:lnSpc>
            </a:pPr>
            <a:r>
              <a:rPr lang="nb-NO" sz="2400" dirty="0"/>
              <a:t>Ingen endring i lager av ressurser</a:t>
            </a:r>
          </a:p>
          <a:p>
            <a:pPr lvl="1">
              <a:lnSpc>
                <a:spcPct val="90000"/>
              </a:lnSpc>
            </a:pPr>
            <a:r>
              <a:rPr lang="nb-NO" sz="2400" dirty="0"/>
              <a:t>Ingen endring i utestående gjeld</a:t>
            </a:r>
          </a:p>
          <a:p>
            <a:pPr>
              <a:lnSpc>
                <a:spcPct val="90000"/>
              </a:lnSpc>
            </a:pPr>
            <a:r>
              <a:rPr lang="nb-NO" dirty="0"/>
              <a:t>Eksempel – Spleise på bensin:</a:t>
            </a:r>
          </a:p>
          <a:p>
            <a:pPr lvl="1">
              <a:lnSpc>
                <a:spcPct val="90000"/>
              </a:lnSpc>
            </a:pPr>
            <a:r>
              <a:rPr lang="nb-NO" sz="2400" dirty="0" smtClean="0"/>
              <a:t>Dele utbetalingen ved å fylle hele tanken bare hvis hele tanken er brukt opp.</a:t>
            </a:r>
            <a:endParaRPr lang="nb-NO" sz="2400" dirty="0"/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Kostnad / Utbetaling</a:t>
            </a:r>
          </a:p>
        </p:txBody>
      </p:sp>
    </p:spTree>
    <p:extLst>
      <p:ext uri="{BB962C8B-B14F-4D97-AF65-F5344CB8AC3E}">
        <p14:creationId xmlns:p14="http://schemas.microsoft.com/office/powerpoint/2010/main" val="2940209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b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BØK311 BEDRIFTSØKONOMI 2b</a:t>
            </a:r>
            <a:endParaRPr lang="nb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1C2CA-6D27-400F-8D5F-F86F92673D31}" type="slidenum">
              <a:rPr lang="nb-NO"/>
              <a:pPr/>
              <a:t>22</a:t>
            </a:fld>
            <a:endParaRPr lang="nb-NO" dirty="0"/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sz="2800" dirty="0"/>
              <a:t>En forretning anskaffet briller for kr 12 000 den 24. januar. Lageret den 1. januar var verdt kr 8 000, mens lageret den 31. januar var verdt kr 9 000.</a:t>
            </a:r>
          </a:p>
          <a:p>
            <a:pPr lvl="1"/>
            <a:r>
              <a:rPr lang="nb-NO" sz="2400" dirty="0"/>
              <a:t>Hva er utgiften i januar?</a:t>
            </a:r>
          </a:p>
          <a:p>
            <a:pPr lvl="1"/>
            <a:r>
              <a:rPr lang="nb-NO" sz="2400" dirty="0"/>
              <a:t>Svar: Kjøpet = 12 000</a:t>
            </a:r>
          </a:p>
          <a:p>
            <a:pPr lvl="1"/>
            <a:r>
              <a:rPr lang="nb-NO" sz="2400" dirty="0"/>
              <a:t>Hva er kostnaden?</a:t>
            </a:r>
          </a:p>
          <a:p>
            <a:pPr lvl="1"/>
            <a:r>
              <a:rPr lang="nb-NO" sz="2400" dirty="0"/>
              <a:t>Svar: 8 000 + 12 000 – 9 000 = 11 000</a:t>
            </a:r>
          </a:p>
          <a:p>
            <a:pPr lvl="1"/>
            <a:r>
              <a:rPr lang="nb-NO" sz="2400" dirty="0"/>
              <a:t>Kostnad = IB + Kjøp - UB </a:t>
            </a:r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Eksempel 1</a:t>
            </a:r>
          </a:p>
        </p:txBody>
      </p:sp>
    </p:spTree>
    <p:extLst>
      <p:ext uri="{BB962C8B-B14F-4D97-AF65-F5344CB8AC3E}">
        <p14:creationId xmlns:p14="http://schemas.microsoft.com/office/powerpoint/2010/main" val="309309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 bldLvl="2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b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BØK311 BEDRIFTSØKONOMI 2b</a:t>
            </a:r>
            <a:endParaRPr lang="nb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F10A6-E34D-4D83-8416-E55E665DD0F3}" type="slidenum">
              <a:rPr lang="nb-NO"/>
              <a:pPr/>
              <a:t>23</a:t>
            </a:fld>
            <a:endParaRPr lang="nb-NO" dirty="0"/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sz="2600" dirty="0"/>
              <a:t>Den samme forretningen betaler lønn til sine 6 ansatte den 30. hver mnd. </a:t>
            </a:r>
            <a:endParaRPr lang="nb-NO" sz="2600" dirty="0" smtClean="0"/>
          </a:p>
          <a:p>
            <a:r>
              <a:rPr lang="nb-NO" sz="2600" dirty="0" smtClean="0"/>
              <a:t>Sammen </a:t>
            </a:r>
            <a:r>
              <a:rPr lang="nb-NO" sz="2600" dirty="0"/>
              <a:t>med lønnen i januar fikk to ansatte betalt forskudd for februar med kr 10 000. En ansatt hadde jobbet overtid for kr 3 000 i januar, dette skal betales i februar. </a:t>
            </a:r>
            <a:endParaRPr lang="nb-NO" sz="2600" dirty="0" smtClean="0"/>
          </a:p>
          <a:p>
            <a:r>
              <a:rPr lang="nb-NO" sz="2600" dirty="0" smtClean="0"/>
              <a:t>Lønnsutbetalingene </a:t>
            </a:r>
            <a:r>
              <a:rPr lang="nb-NO" sz="2600" dirty="0"/>
              <a:t>i januar beløp seg til </a:t>
            </a:r>
            <a:r>
              <a:rPr lang="nb-NO" sz="2600" dirty="0" smtClean="0"/>
              <a:t>kr </a:t>
            </a:r>
            <a:r>
              <a:rPr lang="nb-NO" sz="2600" dirty="0"/>
              <a:t>97 000.</a:t>
            </a:r>
          </a:p>
          <a:p>
            <a:r>
              <a:rPr lang="nb-NO" sz="2600" dirty="0"/>
              <a:t>Hva er </a:t>
            </a:r>
            <a:r>
              <a:rPr lang="nb-NO" sz="2600" dirty="0">
                <a:solidFill>
                  <a:srgbClr val="FF0000"/>
                </a:solidFill>
              </a:rPr>
              <a:t>lønnskostnaden</a:t>
            </a:r>
            <a:r>
              <a:rPr lang="nb-NO" sz="2600" dirty="0"/>
              <a:t> i januar?</a:t>
            </a:r>
          </a:p>
          <a:p>
            <a:r>
              <a:rPr lang="nb-NO" sz="2600" dirty="0"/>
              <a:t>Svar: 97 000 – 10 000 + 3 000 = 90 000</a:t>
            </a:r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Eksempel 2</a:t>
            </a:r>
          </a:p>
        </p:txBody>
      </p:sp>
    </p:spTree>
    <p:extLst>
      <p:ext uri="{BB962C8B-B14F-4D97-AF65-F5344CB8AC3E}">
        <p14:creationId xmlns:p14="http://schemas.microsoft.com/office/powerpoint/2010/main" val="3408762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3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30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8AFF0-0ABE-4618-919E-FC3938850124}" type="slidenum">
              <a:rPr lang="en-US"/>
              <a:pPr/>
              <a:t>24</a:t>
            </a:fld>
            <a:endParaRPr lang="en-US"/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nb-NO"/>
              <a:t>	</a:t>
            </a:r>
          </a:p>
        </p:txBody>
      </p:sp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Dekningsbidrag / Selvkost</a:t>
            </a:r>
          </a:p>
        </p:txBody>
      </p:sp>
      <p:graphicFrame>
        <p:nvGraphicFramePr>
          <p:cNvPr id="82993" name="Group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3740343"/>
              </p:ext>
            </p:extLst>
          </p:nvPr>
        </p:nvGraphicFramePr>
        <p:xfrm>
          <a:off x="2740152" y="1834891"/>
          <a:ext cx="4425696" cy="2667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74345"/>
                <a:gridCol w="3951351"/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9060" marR="9906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Salgspris pr enhet</a:t>
                      </a:r>
                      <a:endParaRPr kumimoji="0" lang="nb-NO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9060" marR="99060" horzOverflow="overflow"/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</a:t>
                      </a:r>
                      <a:endParaRPr kumimoji="0" lang="nb-NO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9060" marR="99060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Variable enhetskostnader</a:t>
                      </a:r>
                      <a:endParaRPr kumimoji="0" lang="nb-NO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9060" marR="99060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=</a:t>
                      </a:r>
                      <a:endParaRPr kumimoji="0" lang="nb-NO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9060" marR="99060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Dekningsbidrag</a:t>
                      </a:r>
                      <a:endParaRPr kumimoji="0" lang="nb-NO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9060" marR="99060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  <a:sym typeface="Symbol"/>
                        </a:rPr>
                        <a:t></a:t>
                      </a:r>
                      <a:endParaRPr kumimoji="0" lang="nb-NO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9060" marR="99060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Faste kostnader pr enhet</a:t>
                      </a:r>
                      <a:endParaRPr kumimoji="0" lang="nb-NO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9060" marR="99060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=</a:t>
                      </a:r>
                      <a:endParaRPr kumimoji="0" lang="nb-NO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9060" marR="99060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Selvkost</a:t>
                      </a:r>
                      <a:endParaRPr kumimoji="0" lang="nb-NO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9060" marR="99060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2994" name="Text Box 50"/>
          <p:cNvSpPr txBox="1">
            <a:spLocks noChangeArrowheads="1"/>
          </p:cNvSpPr>
          <p:nvPr/>
        </p:nvSpPr>
        <p:spPr bwMode="auto">
          <a:xfrm>
            <a:off x="2012442" y="4679461"/>
            <a:ext cx="5881117" cy="154914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 marL="358775" indent="-358775">
              <a:defRPr>
                <a:solidFill>
                  <a:schemeClr val="tx1"/>
                </a:solidFill>
                <a:latin typeface="Arial" charset="0"/>
              </a:defRPr>
            </a:lvl1pPr>
            <a:lvl2pPr marL="538163"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defTabSz="914400">
              <a:spcBef>
                <a:spcPts val="2000"/>
              </a:spcBef>
              <a:buClr>
                <a:schemeClr val="accent3">
                  <a:lumMod val="75000"/>
                </a:schemeClr>
              </a:buClr>
              <a:buSzPct val="100000"/>
              <a:buBlip>
                <a:blip r:embed="rId3"/>
              </a:buBlip>
            </a:pPr>
            <a:r>
              <a:rPr lang="nb-NO" sz="2600" dirty="0">
                <a:solidFill>
                  <a:srgbClr val="0B5395"/>
                </a:solidFill>
                <a:latin typeface="Calibri"/>
                <a:cs typeface="Calibri"/>
              </a:rPr>
              <a:t>Fordeling av faste kostnader pr enhet forutsetter en gitt mengde.</a:t>
            </a:r>
          </a:p>
          <a:p>
            <a:pPr marL="342900" indent="-342900" defTabSz="914400">
              <a:spcBef>
                <a:spcPts val="2000"/>
              </a:spcBef>
              <a:buClr>
                <a:schemeClr val="accent3">
                  <a:lumMod val="75000"/>
                </a:schemeClr>
              </a:buClr>
              <a:buSzPct val="100000"/>
              <a:buBlip>
                <a:blip r:embed="rId3"/>
              </a:buBlip>
            </a:pPr>
            <a:r>
              <a:rPr lang="nb-NO" sz="2600" dirty="0">
                <a:solidFill>
                  <a:srgbClr val="0B5395"/>
                </a:solidFill>
                <a:latin typeface="Calibri"/>
                <a:cs typeface="Calibri"/>
              </a:rPr>
              <a:t>Kan ikke brukes ved varierende menge!</a:t>
            </a:r>
          </a:p>
        </p:txBody>
      </p:sp>
    </p:spTree>
    <p:extLst>
      <p:ext uri="{BB962C8B-B14F-4D97-AF65-F5344CB8AC3E}">
        <p14:creationId xmlns:p14="http://schemas.microsoft.com/office/powerpoint/2010/main" val="3383964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82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9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299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99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29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29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29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29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94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4B50D-E882-4ACB-9A9F-2AA0064C5D99}" type="slidenum">
              <a:rPr lang="en-US"/>
              <a:pPr/>
              <a:t>25</a:t>
            </a:fld>
            <a:endParaRPr lang="en-US"/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Marginalkostnaden angir hva det koster å produsere en enhet ekstra.</a:t>
            </a:r>
          </a:p>
          <a:p>
            <a:r>
              <a:rPr lang="nb-NO" b="1" dirty="0"/>
              <a:t>Marginalkostnad</a:t>
            </a:r>
            <a:r>
              <a:rPr lang="nb-NO" dirty="0"/>
              <a:t> = </a:t>
            </a:r>
            <a:br>
              <a:rPr lang="nb-NO" dirty="0"/>
            </a:br>
            <a:r>
              <a:rPr lang="nb-NO" dirty="0"/>
              <a:t>	</a:t>
            </a:r>
            <a:r>
              <a:rPr lang="nb-NO" dirty="0">
                <a:cs typeface="Arial" charset="0"/>
              </a:rPr>
              <a:t>∆Totalkostnad når ∆ mengde = +1.</a:t>
            </a:r>
          </a:p>
          <a:p>
            <a:r>
              <a:rPr lang="nb-NO" b="1" dirty="0">
                <a:cs typeface="Arial" charset="0"/>
              </a:rPr>
              <a:t>Gjennomsnittskostnad</a:t>
            </a:r>
            <a:r>
              <a:rPr lang="nb-NO" dirty="0">
                <a:cs typeface="Arial" charset="0"/>
              </a:rPr>
              <a:t> = </a:t>
            </a:r>
            <a:br>
              <a:rPr lang="nb-NO" dirty="0">
                <a:cs typeface="Arial" charset="0"/>
              </a:rPr>
            </a:br>
            <a:r>
              <a:rPr lang="nb-NO" dirty="0">
                <a:cs typeface="Arial" charset="0"/>
              </a:rPr>
              <a:t>	Totalkostnad / Total mengde</a:t>
            </a:r>
          </a:p>
          <a:p>
            <a:r>
              <a:rPr lang="nb-NO" dirty="0">
                <a:cs typeface="Arial" charset="0"/>
              </a:rPr>
              <a:t>Variable kostnader ≈ marginalkostnad</a:t>
            </a:r>
          </a:p>
          <a:p>
            <a:r>
              <a:rPr lang="nb-NO" dirty="0">
                <a:cs typeface="Arial" charset="0"/>
              </a:rPr>
              <a:t>Selvkost ≈ gjennomsnittskostnad</a:t>
            </a:r>
          </a:p>
        </p:txBody>
      </p:sp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sz="3800" dirty="0"/>
              <a:t>Marginalkostnad / Gjennomsnittskostnad</a:t>
            </a:r>
          </a:p>
        </p:txBody>
      </p:sp>
    </p:spTree>
    <p:extLst>
      <p:ext uri="{BB962C8B-B14F-4D97-AF65-F5344CB8AC3E}">
        <p14:creationId xmlns:p14="http://schemas.microsoft.com/office/powerpoint/2010/main" val="3174565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9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26</a:t>
            </a:fld>
            <a:endParaRPr lang="nn-NO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Kostnadsforløp</a:t>
            </a:r>
            <a:endParaRPr lang="nb-NO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0518368"/>
              </p:ext>
            </p:extLst>
          </p:nvPr>
        </p:nvGraphicFramePr>
        <p:xfrm>
          <a:off x="5147311" y="1622181"/>
          <a:ext cx="4584954" cy="22193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6275"/>
                <a:gridCol w="650875"/>
                <a:gridCol w="727329"/>
                <a:gridCol w="650875"/>
                <a:gridCol w="469900"/>
                <a:gridCol w="469900"/>
                <a:gridCol w="469900"/>
                <a:gridCol w="469900"/>
              </a:tblGrid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 dirty="0">
                          <a:effectLst/>
                        </a:rPr>
                        <a:t>Mengde</a:t>
                      </a:r>
                      <a:endParaRPr lang="nb-N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 dirty="0">
                          <a:effectLst/>
                        </a:rPr>
                        <a:t>Fast </a:t>
                      </a:r>
                      <a:endParaRPr lang="nb-NO" sz="1400" u="none" strike="noStrike" dirty="0" smtClean="0">
                        <a:effectLst/>
                      </a:endParaRPr>
                    </a:p>
                    <a:p>
                      <a:pPr algn="r" fontAlgn="b"/>
                      <a:r>
                        <a:rPr lang="nb-NO" sz="1400" u="none" strike="noStrike" dirty="0" smtClean="0">
                          <a:effectLst/>
                        </a:rPr>
                        <a:t>kostnad</a:t>
                      </a:r>
                      <a:endParaRPr lang="nb-N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 dirty="0">
                          <a:effectLst/>
                        </a:rPr>
                        <a:t>Variabel </a:t>
                      </a:r>
                      <a:endParaRPr lang="nb-NO" sz="1400" u="none" strike="noStrike" dirty="0" smtClean="0">
                        <a:effectLst/>
                      </a:endParaRPr>
                    </a:p>
                    <a:p>
                      <a:pPr algn="r" fontAlgn="b"/>
                      <a:r>
                        <a:rPr lang="nb-NO" sz="1400" u="none" strike="noStrike" dirty="0" smtClean="0">
                          <a:effectLst/>
                        </a:rPr>
                        <a:t>kostnad</a:t>
                      </a:r>
                      <a:endParaRPr lang="nb-N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 dirty="0">
                          <a:effectLst/>
                        </a:rPr>
                        <a:t>Total </a:t>
                      </a:r>
                      <a:endParaRPr lang="nb-NO" sz="1400" u="none" strike="noStrike" dirty="0" smtClean="0">
                        <a:effectLst/>
                      </a:endParaRPr>
                    </a:p>
                    <a:p>
                      <a:pPr algn="r" fontAlgn="b"/>
                      <a:r>
                        <a:rPr lang="nb-NO" sz="1400" u="none" strike="noStrike" dirty="0" smtClean="0">
                          <a:effectLst/>
                        </a:rPr>
                        <a:t>kostnad</a:t>
                      </a:r>
                      <a:endParaRPr lang="nb-N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FEK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VEK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TEK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 dirty="0">
                          <a:effectLst/>
                        </a:rPr>
                        <a:t>DEK</a:t>
                      </a:r>
                      <a:endParaRPr lang="nb-N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0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12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0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12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1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12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10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22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12,00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10,00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22,00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10,00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2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12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16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28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6,00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8,00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14,00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6,00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 dirty="0">
                          <a:effectLst/>
                        </a:rPr>
                        <a:t>3</a:t>
                      </a:r>
                      <a:endParaRPr lang="nb-N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12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21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33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4,00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7,00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11,00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5,00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4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12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28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40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3,00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7,00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10,00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7,00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5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12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40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52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2,40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8,00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10,40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12,00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6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12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60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72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2,00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10,00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12,00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>
                          <a:effectLst/>
                        </a:rPr>
                        <a:t>20,00</a:t>
                      </a:r>
                      <a:endParaRPr lang="nb-NO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 dirty="0">
                          <a:effectLst/>
                        </a:rPr>
                        <a:t>7</a:t>
                      </a:r>
                      <a:endParaRPr lang="nb-N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 dirty="0">
                          <a:effectLst/>
                        </a:rPr>
                        <a:t>12</a:t>
                      </a:r>
                      <a:endParaRPr lang="nb-N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 dirty="0">
                          <a:effectLst/>
                        </a:rPr>
                        <a:t>91</a:t>
                      </a:r>
                      <a:endParaRPr lang="nb-N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 dirty="0">
                          <a:effectLst/>
                        </a:rPr>
                        <a:t>103</a:t>
                      </a:r>
                      <a:endParaRPr lang="nb-N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 dirty="0">
                          <a:effectLst/>
                        </a:rPr>
                        <a:t>1,71</a:t>
                      </a:r>
                      <a:endParaRPr lang="nb-N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 dirty="0">
                          <a:effectLst/>
                        </a:rPr>
                        <a:t>13,00</a:t>
                      </a:r>
                      <a:endParaRPr lang="nb-N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 dirty="0">
                          <a:effectLst/>
                        </a:rPr>
                        <a:t>14,71</a:t>
                      </a:r>
                      <a:endParaRPr lang="nb-N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400" u="none" strike="noStrike" dirty="0">
                          <a:effectLst/>
                        </a:rPr>
                        <a:t>31,00</a:t>
                      </a:r>
                      <a:endParaRPr lang="nb-N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381639"/>
              </p:ext>
            </p:extLst>
          </p:nvPr>
        </p:nvGraphicFramePr>
        <p:xfrm>
          <a:off x="240323" y="1153923"/>
          <a:ext cx="4572000" cy="52156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37585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Chart bld="series"/>
        </p:bldSub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27</a:t>
            </a:fld>
            <a:endParaRPr lang="nn-NO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Proporsjonale kostnader</a:t>
            </a:r>
            <a:endParaRPr lang="nb-NO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7954025"/>
              </p:ext>
            </p:extLst>
          </p:nvPr>
        </p:nvGraphicFramePr>
        <p:xfrm>
          <a:off x="1628775" y="1538868"/>
          <a:ext cx="6648450" cy="4653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271239" y="5917580"/>
            <a:ext cx="795453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600" dirty="0">
                <a:solidFill>
                  <a:srgbClr val="0B5395"/>
                </a:solidFill>
                <a:latin typeface="Calibri"/>
                <a:cs typeface="Calibri"/>
              </a:rPr>
              <a:t>Proporsjonale kostnader og inntekter gir rette linjer.</a:t>
            </a:r>
            <a:endParaRPr lang="nb-NO" sz="2600" dirty="0">
              <a:solidFill>
                <a:srgbClr val="0B5395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790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Chart bld="series"/>
        </p:bldSub>
      </p:bldGraphic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51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AB9FE-F4CF-43CD-84DE-53A9107E244F}" type="slidenum">
              <a:rPr lang="en-US"/>
              <a:pPr/>
              <a:t>28</a:t>
            </a:fld>
            <a:endParaRPr lang="en-US"/>
          </a:p>
        </p:txBody>
      </p:sp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Resultatregnskap / Balanse</a:t>
            </a:r>
          </a:p>
        </p:txBody>
      </p:sp>
      <p:graphicFrame>
        <p:nvGraphicFramePr>
          <p:cNvPr id="90220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4177804"/>
              </p:ext>
            </p:extLst>
          </p:nvPr>
        </p:nvGraphicFramePr>
        <p:xfrm>
          <a:off x="428228" y="1557338"/>
          <a:ext cx="3900488" cy="4145280"/>
        </p:xfrm>
        <a:graphic>
          <a:graphicData uri="http://schemas.openxmlformats.org/drawingml/2006/table">
            <a:tbl>
              <a:tblPr/>
              <a:tblGrid>
                <a:gridCol w="687917"/>
                <a:gridCol w="3212571"/>
              </a:tblGrid>
              <a:tr h="50323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Driftsinntekter</a:t>
                      </a:r>
                    </a:p>
                  </a:txBody>
                  <a:tcPr marL="99060" marR="9906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Driftskostnader</a:t>
                      </a:r>
                    </a:p>
                  </a:txBody>
                  <a:tcPr marL="99060" marR="9906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=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Driftsresultat</a:t>
                      </a:r>
                    </a:p>
                  </a:txBody>
                  <a:tcPr marL="99060" marR="9906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+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Finansinntekter</a:t>
                      </a:r>
                    </a:p>
                  </a:txBody>
                  <a:tcPr marL="99060" marR="9906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926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Finanskostnader</a:t>
                      </a:r>
                    </a:p>
                  </a:txBody>
                  <a:tcPr marL="99060" marR="9906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656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=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Resultat før skatt</a:t>
                      </a:r>
                    </a:p>
                  </a:txBody>
                  <a:tcPr marL="99060" marR="9906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-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Skatt</a:t>
                      </a:r>
                    </a:p>
                  </a:txBody>
                  <a:tcPr marL="99060" marR="9906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101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=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Resultat</a:t>
                      </a:r>
                    </a:p>
                  </a:txBody>
                  <a:tcPr marL="99060" marR="9906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90281" name="Group 1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2367567"/>
              </p:ext>
            </p:extLst>
          </p:nvPr>
        </p:nvGraphicFramePr>
        <p:xfrm>
          <a:off x="5030392" y="1557338"/>
          <a:ext cx="4603882" cy="4145280"/>
        </p:xfrm>
        <a:graphic>
          <a:graphicData uri="http://schemas.openxmlformats.org/drawingml/2006/table">
            <a:tbl>
              <a:tblPr/>
              <a:tblGrid>
                <a:gridCol w="4603882"/>
              </a:tblGrid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Anleggsmidler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Omløpsmidler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Sum eiendeler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9060" marR="99060"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Egenkapital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6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Langsiktig gjeld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Kortsiktig gjeld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1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Sum egenkapital og gjeld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0282" name="Line 170"/>
          <p:cNvSpPr>
            <a:spLocks noChangeShapeType="1"/>
          </p:cNvSpPr>
          <p:nvPr/>
        </p:nvSpPr>
        <p:spPr bwMode="auto">
          <a:xfrm flipV="1">
            <a:off x="3080148" y="3933825"/>
            <a:ext cx="1950244" cy="15113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86781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90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90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0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28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2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2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852EB-616C-49CD-9DF7-81D2FFE069A1}" type="slidenum">
              <a:rPr lang="en-US"/>
              <a:pPr/>
              <a:t>29</a:t>
            </a:fld>
            <a:endParaRPr lang="en-US"/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Arbeidskapital</a:t>
            </a:r>
          </a:p>
        </p:txBody>
      </p:sp>
      <p:graphicFrame>
        <p:nvGraphicFramePr>
          <p:cNvPr id="91184" name="Group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5105768"/>
              </p:ext>
            </p:extLst>
          </p:nvPr>
        </p:nvGraphicFramePr>
        <p:xfrm>
          <a:off x="194337" y="2060575"/>
          <a:ext cx="4603882" cy="1554480"/>
        </p:xfrm>
        <a:graphic>
          <a:graphicData uri="http://schemas.openxmlformats.org/drawingml/2006/table">
            <a:tbl>
              <a:tblPr/>
              <a:tblGrid>
                <a:gridCol w="4603882"/>
              </a:tblGrid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Anleggsmidler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Omløpsmidler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Sum eiendeler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91228" name="Group 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7481860"/>
              </p:ext>
            </p:extLst>
          </p:nvPr>
        </p:nvGraphicFramePr>
        <p:xfrm>
          <a:off x="5030392" y="1557338"/>
          <a:ext cx="4603882" cy="2072640"/>
        </p:xfrm>
        <a:graphic>
          <a:graphicData uri="http://schemas.openxmlformats.org/drawingml/2006/table">
            <a:tbl>
              <a:tblPr/>
              <a:tblGrid>
                <a:gridCol w="4603882"/>
              </a:tblGrid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Egenkapital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6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Langsiktig gjeld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Kortsiktig gjeld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1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Sum egenkapital og gjeld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1229" name="Text Box 93"/>
          <p:cNvSpPr txBox="1">
            <a:spLocks noChangeArrowheads="1"/>
          </p:cNvSpPr>
          <p:nvPr/>
        </p:nvSpPr>
        <p:spPr bwMode="auto">
          <a:xfrm>
            <a:off x="194338" y="3789363"/>
            <a:ext cx="9439936" cy="1949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57188" indent="-357188">
              <a:defRPr>
                <a:solidFill>
                  <a:schemeClr val="tx1"/>
                </a:solidFill>
                <a:latin typeface="Arial" charset="0"/>
              </a:defRPr>
            </a:lvl1pPr>
            <a:lvl2pPr marL="536575"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defTabSz="914400">
              <a:spcBef>
                <a:spcPts val="2000"/>
              </a:spcBef>
              <a:buClr>
                <a:schemeClr val="accent3">
                  <a:lumMod val="75000"/>
                </a:schemeClr>
              </a:buClr>
              <a:buSzPct val="100000"/>
              <a:buBlip>
                <a:blip r:embed="rId2"/>
              </a:buBlip>
            </a:pPr>
            <a:r>
              <a:rPr lang="nb-NO" sz="2600" dirty="0">
                <a:solidFill>
                  <a:srgbClr val="0B5395"/>
                </a:solidFill>
                <a:latin typeface="Calibri"/>
                <a:cs typeface="Calibri"/>
              </a:rPr>
              <a:t>Arbeidskapital =</a:t>
            </a:r>
            <a:br>
              <a:rPr lang="nb-NO" sz="2600" dirty="0">
                <a:solidFill>
                  <a:srgbClr val="0B5395"/>
                </a:solidFill>
                <a:latin typeface="Calibri"/>
                <a:cs typeface="Calibri"/>
              </a:rPr>
            </a:br>
            <a:r>
              <a:rPr lang="nb-NO" sz="2600" dirty="0">
                <a:solidFill>
                  <a:srgbClr val="0B5395"/>
                </a:solidFill>
                <a:latin typeface="Calibri"/>
                <a:cs typeface="Calibri"/>
              </a:rPr>
              <a:t>	Omløpsmidler – Kortsiktig </a:t>
            </a:r>
            <a:r>
              <a:rPr lang="nb-NO" sz="2600" dirty="0" smtClean="0">
                <a:solidFill>
                  <a:srgbClr val="0B5395"/>
                </a:solidFill>
                <a:latin typeface="Calibri"/>
                <a:cs typeface="Calibri"/>
              </a:rPr>
              <a:t>gjeld.</a:t>
            </a:r>
            <a:endParaRPr lang="nb-NO" sz="2800" dirty="0">
              <a:solidFill>
                <a:srgbClr val="0B5395"/>
              </a:solidFill>
              <a:latin typeface="Calibri"/>
              <a:cs typeface="Calibri"/>
            </a:endParaRPr>
          </a:p>
          <a:p>
            <a:pPr marL="342900" indent="-342900" defTabSz="914400">
              <a:spcBef>
                <a:spcPts val="2000"/>
              </a:spcBef>
              <a:buClr>
                <a:schemeClr val="accent3">
                  <a:lumMod val="75000"/>
                </a:schemeClr>
              </a:buClr>
              <a:buSzPct val="100000"/>
              <a:buBlip>
                <a:blip r:embed="rId2"/>
              </a:buBlip>
            </a:pPr>
            <a:r>
              <a:rPr lang="nb-NO" sz="2600" dirty="0">
                <a:solidFill>
                  <a:srgbClr val="0B5395"/>
                </a:solidFill>
                <a:latin typeface="Calibri"/>
                <a:cs typeface="Calibri"/>
              </a:rPr>
              <a:t>Det er ikke nok å finansiere anleggsmidler, </a:t>
            </a:r>
            <a:r>
              <a:rPr lang="nb-NO" sz="2600" dirty="0" smtClean="0">
                <a:solidFill>
                  <a:srgbClr val="0B5395"/>
                </a:solidFill>
                <a:latin typeface="Calibri"/>
                <a:cs typeface="Calibri"/>
              </a:rPr>
              <a:t/>
            </a:r>
            <a:br>
              <a:rPr lang="nb-NO" sz="2600" dirty="0" smtClean="0">
                <a:solidFill>
                  <a:srgbClr val="0B5395"/>
                </a:solidFill>
                <a:latin typeface="Calibri"/>
                <a:cs typeface="Calibri"/>
              </a:rPr>
            </a:br>
            <a:r>
              <a:rPr lang="nb-NO" sz="2600" dirty="0" smtClean="0">
                <a:solidFill>
                  <a:srgbClr val="0B5395"/>
                </a:solidFill>
                <a:latin typeface="Calibri"/>
                <a:cs typeface="Calibri"/>
              </a:rPr>
              <a:t>må </a:t>
            </a:r>
            <a:r>
              <a:rPr lang="nb-NO" sz="2600" dirty="0">
                <a:solidFill>
                  <a:srgbClr val="0B5395"/>
                </a:solidFill>
                <a:latin typeface="Calibri"/>
                <a:cs typeface="Calibri"/>
              </a:rPr>
              <a:t>også finansiere arbeidskapitalen.</a:t>
            </a:r>
            <a:endParaRPr lang="nb-NO" sz="2800" dirty="0">
              <a:solidFill>
                <a:srgbClr val="0B5395"/>
              </a:solidFill>
              <a:latin typeface="Calibri"/>
              <a:cs typeface="Calibri"/>
            </a:endParaRPr>
          </a:p>
        </p:txBody>
      </p:sp>
      <p:sp>
        <p:nvSpPr>
          <p:cNvPr id="91230" name="AutoShape 94"/>
          <p:cNvSpPr>
            <a:spLocks/>
          </p:cNvSpPr>
          <p:nvPr/>
        </p:nvSpPr>
        <p:spPr bwMode="auto">
          <a:xfrm>
            <a:off x="7293637" y="3789363"/>
            <a:ext cx="2340637" cy="839787"/>
          </a:xfrm>
          <a:prstGeom prst="borderCallout3">
            <a:avLst>
              <a:gd name="adj1" fmla="val 24081"/>
              <a:gd name="adj2" fmla="val -3904"/>
              <a:gd name="adj3" fmla="val 17799"/>
              <a:gd name="adj4" fmla="val -26879"/>
              <a:gd name="adj5" fmla="val 17406"/>
              <a:gd name="adj6" fmla="val -65945"/>
              <a:gd name="adj7" fmla="val 24529"/>
              <a:gd name="adj8" fmla="val -184607"/>
            </a:avLst>
          </a:prstGeom>
          <a:solidFill>
            <a:schemeClr val="bg2"/>
          </a:solidFill>
          <a:ln w="19050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nb-NO" sz="2400" dirty="0">
                <a:latin typeface="Calibri" pitchFamily="34" charset="0"/>
                <a:cs typeface="Calibri" pitchFamily="34" charset="0"/>
              </a:rPr>
              <a:t>Ofte % av omsetning</a:t>
            </a:r>
          </a:p>
        </p:txBody>
      </p:sp>
      <p:sp>
        <p:nvSpPr>
          <p:cNvPr id="91231" name="Rectangle 95"/>
          <p:cNvSpPr>
            <a:spLocks noChangeArrowheads="1"/>
          </p:cNvSpPr>
          <p:nvPr/>
        </p:nvSpPr>
        <p:spPr bwMode="auto">
          <a:xfrm>
            <a:off x="77391" y="2636838"/>
            <a:ext cx="8151813" cy="4318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b-NO"/>
              <a:t>  –</a:t>
            </a:r>
          </a:p>
        </p:txBody>
      </p:sp>
    </p:spTree>
    <p:extLst>
      <p:ext uri="{BB962C8B-B14F-4D97-AF65-F5344CB8AC3E}">
        <p14:creationId xmlns:p14="http://schemas.microsoft.com/office/powerpoint/2010/main" val="2965725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91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91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1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1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1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1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1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1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1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1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229" grpId="0" uiExpand="1" build="p"/>
      <p:bldP spid="91230" grpId="0" animBg="1"/>
      <p:bldP spid="9123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5A8D3-9639-49C2-AC6B-7F1A02A66BBA}" type="slidenum">
              <a:rPr lang="en-US"/>
              <a:pPr/>
              <a:t>3</a:t>
            </a:fld>
            <a:endParaRPr lang="en-US"/>
          </a:p>
        </p:txBody>
      </p:sp>
      <p:sp>
        <p:nvSpPr>
          <p:cNvPr id="1382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sz="2800" dirty="0"/>
              <a:t>Felles for </a:t>
            </a:r>
            <a:r>
              <a:rPr lang="nb-NO" sz="2800" dirty="0" smtClean="0"/>
              <a:t>investerings- </a:t>
            </a:r>
            <a:r>
              <a:rPr lang="nb-NO" sz="2800" dirty="0"/>
              <a:t>og finansieringsbeslutninger er at en må sammenligne konsekvenser som oppstår i dag mot konsekvenser som oppstår i framtiden. </a:t>
            </a:r>
          </a:p>
          <a:p>
            <a:r>
              <a:rPr lang="nb-NO" sz="2800" dirty="0"/>
              <a:t>Ofte er framtiden usikker, og det kan være beslutninger som er </a:t>
            </a:r>
            <a:r>
              <a:rPr lang="nb-NO" sz="2800" dirty="0" smtClean="0"/>
              <a:t>irreversible, eller kostbare å gjøre om. Tidshorisonten blir da ofte lang (5 – 15 år.)</a:t>
            </a:r>
            <a:endParaRPr lang="nb-NO" sz="2800" dirty="0"/>
          </a:p>
          <a:p>
            <a:r>
              <a:rPr lang="nb-NO" sz="2800" dirty="0"/>
              <a:t>Prosjektanalysen gjør det mulig å sammenligne mange </a:t>
            </a:r>
            <a:r>
              <a:rPr lang="nb-NO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komplekse</a:t>
            </a:r>
            <a:r>
              <a:rPr lang="nb-NO" sz="2800" dirty="0"/>
              <a:t>, </a:t>
            </a:r>
            <a:r>
              <a:rPr lang="nb-NO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framtidige</a:t>
            </a:r>
            <a:r>
              <a:rPr lang="nb-NO" sz="2800" dirty="0"/>
              <a:t> og </a:t>
            </a:r>
            <a:r>
              <a:rPr lang="nb-NO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usikre</a:t>
            </a:r>
            <a:r>
              <a:rPr lang="nb-NO" sz="2800" dirty="0"/>
              <a:t> </a:t>
            </a:r>
            <a:r>
              <a:rPr lang="nb-NO" sz="2800" dirty="0" smtClean="0"/>
              <a:t>konsekvenser, både for realinvesteringer (fysiske) og immaterielle (ikke-fysiske) prosjekter. </a:t>
            </a:r>
            <a:endParaRPr lang="nb-NO" sz="2800" dirty="0"/>
          </a:p>
        </p:txBody>
      </p:sp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Særpreg</a:t>
            </a:r>
          </a:p>
        </p:txBody>
      </p:sp>
    </p:spTree>
    <p:extLst>
      <p:ext uri="{BB962C8B-B14F-4D97-AF65-F5344CB8AC3E}">
        <p14:creationId xmlns:p14="http://schemas.microsoft.com/office/powerpoint/2010/main" val="4265007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8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8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8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8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85ECD-A23F-4005-9CC7-6FA0CBD3AF1A}" type="slidenum">
              <a:rPr lang="en-US"/>
              <a:pPr/>
              <a:t>30</a:t>
            </a:fld>
            <a:endParaRPr lang="en-US"/>
          </a:p>
        </p:txBody>
      </p:sp>
      <p:sp>
        <p:nvSpPr>
          <p:cNvPr id="95235" name="Rectangle 3"/>
          <p:cNvSpPr>
            <a:spLocks noGrp="1" noChangeArrowheads="1"/>
          </p:cNvSpPr>
          <p:nvPr>
            <p:ph idx="1"/>
          </p:nvPr>
        </p:nvSpPr>
        <p:spPr>
          <a:xfrm>
            <a:off x="801423" y="1650999"/>
            <a:ext cx="8301436" cy="473922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nb-NO" dirty="0"/>
              <a:t>Regnskap = økonomisk </a:t>
            </a:r>
            <a:r>
              <a:rPr lang="nb-NO" dirty="0" smtClean="0"/>
              <a:t>historie.</a:t>
            </a:r>
            <a:endParaRPr lang="nb-NO" dirty="0"/>
          </a:p>
          <a:p>
            <a:pPr>
              <a:lnSpc>
                <a:spcPct val="90000"/>
              </a:lnSpc>
            </a:pPr>
            <a:r>
              <a:rPr lang="nb-NO" dirty="0"/>
              <a:t>Budsjett = økonomiske </a:t>
            </a:r>
            <a:r>
              <a:rPr lang="nb-NO" dirty="0" smtClean="0"/>
              <a:t>framtidsplaner.</a:t>
            </a:r>
            <a:endParaRPr lang="nb-NO" dirty="0"/>
          </a:p>
          <a:p>
            <a:pPr>
              <a:lnSpc>
                <a:spcPct val="90000"/>
              </a:lnSpc>
            </a:pPr>
            <a:r>
              <a:rPr lang="nb-NO" dirty="0"/>
              <a:t>Dagens situasjon (regnskapet) er utgangspunkt for framtidsplanene (budsjettet</a:t>
            </a:r>
            <a:r>
              <a:rPr lang="nb-NO" dirty="0" smtClean="0"/>
              <a:t>).</a:t>
            </a:r>
            <a:endParaRPr lang="nb-NO" dirty="0"/>
          </a:p>
          <a:p>
            <a:pPr>
              <a:lnSpc>
                <a:spcPct val="90000"/>
              </a:lnSpc>
            </a:pPr>
            <a:r>
              <a:rPr lang="nb-NO" dirty="0"/>
              <a:t>Budsjettarbeidet er ikke avsluttet før avviksanalyse av budsjett og regnskap </a:t>
            </a:r>
            <a:r>
              <a:rPr lang="nb-NO" dirty="0" smtClean="0"/>
              <a:t>gjøres.</a:t>
            </a:r>
            <a:endParaRPr lang="nb-NO" dirty="0"/>
          </a:p>
          <a:p>
            <a:pPr>
              <a:lnSpc>
                <a:spcPct val="90000"/>
              </a:lnSpc>
            </a:pPr>
            <a:r>
              <a:rPr lang="nb-NO" dirty="0"/>
              <a:t>Eksempel – Budsjettoverskridelser: </a:t>
            </a:r>
          </a:p>
          <a:p>
            <a:pPr lvl="1">
              <a:lnSpc>
                <a:spcPct val="90000"/>
              </a:lnSpc>
            </a:pPr>
            <a:r>
              <a:rPr lang="nb-NO" sz="2400" dirty="0"/>
              <a:t>Bør arbeidet avbrytes? Kun framtiden relevant!</a:t>
            </a:r>
          </a:p>
          <a:p>
            <a:pPr lvl="1">
              <a:lnSpc>
                <a:spcPct val="90000"/>
              </a:lnSpc>
            </a:pPr>
            <a:r>
              <a:rPr lang="nb-NO" sz="2400" dirty="0"/>
              <a:t>Bør ledelsen skiftes ut? Etterpåklokskap uklokt</a:t>
            </a:r>
            <a:r>
              <a:rPr lang="nb-NO" sz="2400" dirty="0" smtClean="0"/>
              <a:t>!</a:t>
            </a:r>
          </a:p>
          <a:p>
            <a:pPr lvl="1">
              <a:lnSpc>
                <a:spcPct val="90000"/>
              </a:lnSpc>
            </a:pPr>
            <a:r>
              <a:rPr lang="nb-NO" sz="2400" dirty="0" smtClean="0">
                <a:cs typeface="Arial" charset="0"/>
              </a:rPr>
              <a:t>Etterpåklokskap er lærdom for </a:t>
            </a:r>
            <a:r>
              <a:rPr lang="nb-NO" sz="2400" smtClean="0">
                <a:cs typeface="Arial" charset="0"/>
              </a:rPr>
              <a:t>framtidige beslutninger.</a:t>
            </a:r>
            <a:endParaRPr lang="nb-NO" sz="2400" dirty="0">
              <a:cs typeface="Arial" charset="0"/>
            </a:endParaRPr>
          </a:p>
        </p:txBody>
      </p:sp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Regnskap / Budsjett</a:t>
            </a:r>
          </a:p>
        </p:txBody>
      </p:sp>
    </p:spTree>
    <p:extLst>
      <p:ext uri="{BB962C8B-B14F-4D97-AF65-F5344CB8AC3E}">
        <p14:creationId xmlns:p14="http://schemas.microsoft.com/office/powerpoint/2010/main" val="2358844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52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52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52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52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52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52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5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600BD-F39E-4994-9032-3683D310AACE}" type="slidenum">
              <a:rPr lang="en-US"/>
              <a:pPr/>
              <a:t>31</a:t>
            </a:fld>
            <a:endParaRPr lang="en-US"/>
          </a:p>
        </p:txBody>
      </p:sp>
      <p:sp>
        <p:nvSpPr>
          <p:cNvPr id="972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nb-NO" dirty="0"/>
              <a:t>Enhver beslutning innebærer et valg mellom flere alternativer. (Ellers ingen beslutning.)</a:t>
            </a:r>
          </a:p>
          <a:p>
            <a:pPr>
              <a:lnSpc>
                <a:spcPct val="90000"/>
              </a:lnSpc>
            </a:pPr>
            <a:r>
              <a:rPr lang="nb-NO" dirty="0"/>
              <a:t>Det bør presiseres hvilke alternativer man </a:t>
            </a:r>
            <a:r>
              <a:rPr lang="nb-NO" b="1" i="1" dirty="0"/>
              <a:t>ikke</a:t>
            </a:r>
            <a:r>
              <a:rPr lang="nb-NO" dirty="0"/>
              <a:t> velger (for derved å gjøre implisitte antagelser eksplisitte</a:t>
            </a:r>
            <a:r>
              <a:rPr lang="nb-NO" dirty="0" smtClean="0"/>
              <a:t>).</a:t>
            </a:r>
          </a:p>
          <a:p>
            <a:pPr>
              <a:lnSpc>
                <a:spcPct val="90000"/>
              </a:lnSpc>
            </a:pPr>
            <a:r>
              <a:rPr lang="nb-NO" dirty="0" smtClean="0"/>
              <a:t>Å ikke gjøre noe er også et valg.</a:t>
            </a:r>
            <a:endParaRPr lang="nb-NO" dirty="0"/>
          </a:p>
          <a:p>
            <a:pPr>
              <a:lnSpc>
                <a:spcPct val="90000"/>
              </a:lnSpc>
            </a:pPr>
            <a:r>
              <a:rPr lang="nb-NO" b="1" dirty="0"/>
              <a:t>Alternativkostnad</a:t>
            </a:r>
            <a:r>
              <a:rPr lang="nb-NO" dirty="0"/>
              <a:t> = </a:t>
            </a:r>
            <a:br>
              <a:rPr lang="nb-NO" dirty="0"/>
            </a:br>
            <a:r>
              <a:rPr lang="nb-NO" dirty="0"/>
              <a:t>	merkostnad i forhold til beste </a:t>
            </a:r>
            <a:r>
              <a:rPr lang="nb-NO" dirty="0" smtClean="0"/>
              <a:t>alternativ.</a:t>
            </a:r>
            <a:endParaRPr lang="nb-NO" dirty="0"/>
          </a:p>
          <a:p>
            <a:pPr>
              <a:lnSpc>
                <a:spcPct val="90000"/>
              </a:lnSpc>
            </a:pPr>
            <a:r>
              <a:rPr lang="nb-NO" b="1" dirty="0"/>
              <a:t>Kalkulatorisk kostnad</a:t>
            </a:r>
            <a:r>
              <a:rPr lang="nb-NO" dirty="0"/>
              <a:t> = </a:t>
            </a:r>
            <a:br>
              <a:rPr lang="nb-NO" dirty="0"/>
            </a:br>
            <a:r>
              <a:rPr lang="nb-NO" dirty="0"/>
              <a:t>	kostnad uten </a:t>
            </a:r>
            <a:r>
              <a:rPr lang="nb-NO" dirty="0" smtClean="0"/>
              <a:t>utbetaling.</a:t>
            </a:r>
            <a:endParaRPr lang="nb-NO" dirty="0">
              <a:cs typeface="Arial" charset="0"/>
            </a:endParaRPr>
          </a:p>
        </p:txBody>
      </p:sp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Alternativprinsippet</a:t>
            </a:r>
          </a:p>
        </p:txBody>
      </p:sp>
    </p:spTree>
    <p:extLst>
      <p:ext uri="{BB962C8B-B14F-4D97-AF65-F5344CB8AC3E}">
        <p14:creationId xmlns:p14="http://schemas.microsoft.com/office/powerpoint/2010/main" val="1696542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3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30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89651-4970-4B8E-9937-5970C2432989}" type="slidenum">
              <a:rPr lang="en-US"/>
              <a:pPr/>
              <a:t>32</a:t>
            </a:fld>
            <a:endParaRPr lang="en-US"/>
          </a:p>
        </p:txBody>
      </p:sp>
      <p:sp>
        <p:nvSpPr>
          <p:cNvPr id="9933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Beslutningshierarki</a:t>
            </a:r>
          </a:p>
        </p:txBody>
      </p:sp>
      <p:sp>
        <p:nvSpPr>
          <p:cNvPr id="99792" name="AutoShape 464"/>
          <p:cNvSpPr>
            <a:spLocks/>
          </p:cNvSpPr>
          <p:nvPr/>
        </p:nvSpPr>
        <p:spPr bwMode="auto">
          <a:xfrm>
            <a:off x="2635108" y="5210536"/>
            <a:ext cx="2804981" cy="609600"/>
          </a:xfrm>
          <a:prstGeom prst="borderCallout2">
            <a:avLst>
              <a:gd name="adj1" fmla="val 18750"/>
              <a:gd name="adj2" fmla="val -2944"/>
              <a:gd name="adj3" fmla="val 18750"/>
              <a:gd name="adj4" fmla="val -4292"/>
              <a:gd name="adj5" fmla="val -253125"/>
              <a:gd name="adj6" fmla="val -5704"/>
            </a:avLst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nb-NO">
                <a:latin typeface="Calibri" pitchFamily="34" charset="0"/>
                <a:cs typeface="Calibri" pitchFamily="34" charset="0"/>
              </a:rPr>
              <a:t>Må presisere at en ikke har vurdert løssalg!</a:t>
            </a:r>
          </a:p>
        </p:txBody>
      </p:sp>
      <p:grpSp>
        <p:nvGrpSpPr>
          <p:cNvPr id="99795" name="Group 467"/>
          <p:cNvGrpSpPr>
            <a:grpSpLocks/>
          </p:cNvGrpSpPr>
          <p:nvPr/>
        </p:nvGrpSpPr>
        <p:grpSpPr bwMode="auto">
          <a:xfrm>
            <a:off x="758815" y="1795823"/>
            <a:ext cx="8347869" cy="4248150"/>
            <a:chOff x="113" y="1026"/>
            <a:chExt cx="4854" cy="2676"/>
          </a:xfrm>
        </p:grpSpPr>
        <p:grpSp>
          <p:nvGrpSpPr>
            <p:cNvPr id="99785" name="Group 457"/>
            <p:cNvGrpSpPr>
              <a:grpSpLocks/>
            </p:cNvGrpSpPr>
            <p:nvPr/>
          </p:nvGrpSpPr>
          <p:grpSpPr bwMode="auto">
            <a:xfrm>
              <a:off x="431" y="1172"/>
              <a:ext cx="4536" cy="2530"/>
              <a:chOff x="6" y="-505"/>
              <a:chExt cx="2448" cy="1680"/>
            </a:xfrm>
          </p:grpSpPr>
          <p:sp>
            <p:nvSpPr>
              <p:cNvPr id="99350" name="Line 22"/>
              <p:cNvSpPr>
                <a:spLocks noChangeShapeType="1"/>
              </p:cNvSpPr>
              <p:nvPr/>
            </p:nvSpPr>
            <p:spPr bwMode="auto">
              <a:xfrm>
                <a:off x="1422" y="-505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nb-NO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99349" name="Line 21"/>
              <p:cNvSpPr>
                <a:spLocks noChangeShapeType="1"/>
              </p:cNvSpPr>
              <p:nvPr/>
            </p:nvSpPr>
            <p:spPr bwMode="auto">
              <a:xfrm>
                <a:off x="1518" y="-457"/>
                <a:ext cx="936" cy="0"/>
              </a:xfrm>
              <a:prstGeom prst="line">
                <a:avLst/>
              </a:prstGeom>
              <a:noFill/>
              <a:ln w="1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nb-NO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99348" name="Line 20"/>
              <p:cNvSpPr>
                <a:spLocks noChangeShapeType="1"/>
              </p:cNvSpPr>
              <p:nvPr/>
            </p:nvSpPr>
            <p:spPr bwMode="auto">
              <a:xfrm>
                <a:off x="654" y="-457"/>
                <a:ext cx="76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nb-NO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99347" name="Line 19"/>
              <p:cNvSpPr>
                <a:spLocks noChangeShapeType="1"/>
              </p:cNvSpPr>
              <p:nvPr/>
            </p:nvSpPr>
            <p:spPr bwMode="auto">
              <a:xfrm flipV="1">
                <a:off x="486" y="-457"/>
                <a:ext cx="16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nb-NO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99346" name="Rectangle 18"/>
              <p:cNvSpPr>
                <a:spLocks noChangeArrowheads="1"/>
              </p:cNvSpPr>
              <p:nvPr/>
            </p:nvSpPr>
            <p:spPr bwMode="auto">
              <a:xfrm>
                <a:off x="1422" y="551"/>
                <a:ext cx="96" cy="9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nb-NO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99345" name="Line 17"/>
              <p:cNvSpPr>
                <a:spLocks noChangeShapeType="1"/>
              </p:cNvSpPr>
              <p:nvPr/>
            </p:nvSpPr>
            <p:spPr bwMode="auto">
              <a:xfrm>
                <a:off x="654" y="599"/>
                <a:ext cx="76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nb-NO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99344" name="Line 16"/>
              <p:cNvSpPr>
                <a:spLocks noChangeShapeType="1"/>
              </p:cNvSpPr>
              <p:nvPr/>
            </p:nvSpPr>
            <p:spPr bwMode="auto">
              <a:xfrm>
                <a:off x="486" y="71"/>
                <a:ext cx="16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nb-NO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99343" name="Line 15"/>
              <p:cNvSpPr>
                <a:spLocks noChangeShapeType="1"/>
              </p:cNvSpPr>
              <p:nvPr/>
            </p:nvSpPr>
            <p:spPr bwMode="auto">
              <a:xfrm>
                <a:off x="2454" y="23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nb-NO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99342" name="Line 14"/>
              <p:cNvSpPr>
                <a:spLocks noChangeShapeType="1"/>
              </p:cNvSpPr>
              <p:nvPr/>
            </p:nvSpPr>
            <p:spPr bwMode="auto">
              <a:xfrm>
                <a:off x="1686" y="71"/>
                <a:ext cx="76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nb-NO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99341" name="Line 13"/>
              <p:cNvSpPr>
                <a:spLocks noChangeShapeType="1"/>
              </p:cNvSpPr>
              <p:nvPr/>
            </p:nvSpPr>
            <p:spPr bwMode="auto">
              <a:xfrm flipV="1">
                <a:off x="1518" y="71"/>
                <a:ext cx="16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nb-NO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99340" name="Line 12"/>
              <p:cNvSpPr>
                <a:spLocks noChangeShapeType="1"/>
              </p:cNvSpPr>
              <p:nvPr/>
            </p:nvSpPr>
            <p:spPr bwMode="auto">
              <a:xfrm>
                <a:off x="2454" y="551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nb-NO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99339" name="Line 11"/>
              <p:cNvSpPr>
                <a:spLocks noChangeShapeType="1"/>
              </p:cNvSpPr>
              <p:nvPr/>
            </p:nvSpPr>
            <p:spPr bwMode="auto">
              <a:xfrm>
                <a:off x="1686" y="599"/>
                <a:ext cx="76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nb-NO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99338" name="Line 10"/>
              <p:cNvSpPr>
                <a:spLocks noChangeShapeType="1"/>
              </p:cNvSpPr>
              <p:nvPr/>
            </p:nvSpPr>
            <p:spPr bwMode="auto">
              <a:xfrm>
                <a:off x="1518" y="599"/>
                <a:ext cx="16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nb-NO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99337" name="Line 9"/>
              <p:cNvSpPr>
                <a:spLocks noChangeShapeType="1"/>
              </p:cNvSpPr>
              <p:nvPr/>
            </p:nvSpPr>
            <p:spPr bwMode="auto">
              <a:xfrm>
                <a:off x="2454" y="1079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nb-NO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99336" name="Line 8"/>
              <p:cNvSpPr>
                <a:spLocks noChangeShapeType="1"/>
              </p:cNvSpPr>
              <p:nvPr/>
            </p:nvSpPr>
            <p:spPr bwMode="auto">
              <a:xfrm>
                <a:off x="1686" y="1127"/>
                <a:ext cx="76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nb-NO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99335" name="Line 7"/>
              <p:cNvSpPr>
                <a:spLocks noChangeShapeType="1"/>
              </p:cNvSpPr>
              <p:nvPr/>
            </p:nvSpPr>
            <p:spPr bwMode="auto">
              <a:xfrm>
                <a:off x="1518" y="599"/>
                <a:ext cx="168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nb-NO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99334" name="Rectangle 6"/>
              <p:cNvSpPr>
                <a:spLocks noChangeArrowheads="1"/>
              </p:cNvSpPr>
              <p:nvPr/>
            </p:nvSpPr>
            <p:spPr bwMode="auto">
              <a:xfrm>
                <a:off x="390" y="23"/>
                <a:ext cx="96" cy="9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nb-NO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99333" name="Line 5"/>
              <p:cNvSpPr>
                <a:spLocks noChangeShapeType="1"/>
              </p:cNvSpPr>
              <p:nvPr/>
            </p:nvSpPr>
            <p:spPr bwMode="auto">
              <a:xfrm>
                <a:off x="6" y="71"/>
                <a:ext cx="3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nb-NO">
                  <a:latin typeface="Calibri" pitchFamily="34" charset="0"/>
                  <a:cs typeface="Calibri" pitchFamily="34" charset="0"/>
                </a:endParaRPr>
              </a:p>
            </p:txBody>
          </p:sp>
        </p:grpSp>
        <p:sp>
          <p:nvSpPr>
            <p:cNvPr id="99787" name="Rectangle 459"/>
            <p:cNvSpPr>
              <a:spLocks noChangeArrowheads="1"/>
            </p:cNvSpPr>
            <p:nvPr/>
          </p:nvSpPr>
          <p:spPr bwMode="auto">
            <a:xfrm>
              <a:off x="1668" y="1026"/>
              <a:ext cx="1341" cy="1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sz="1600" dirty="0">
                  <a:latin typeface="Calibri" pitchFamily="34" charset="0"/>
                  <a:cs typeface="Calibri" pitchFamily="34" charset="0"/>
                </a:rPr>
                <a:t>Ikke abonnere</a:t>
              </a:r>
            </a:p>
          </p:txBody>
        </p:sp>
        <p:sp>
          <p:nvSpPr>
            <p:cNvPr id="99788" name="Rectangle 460"/>
            <p:cNvSpPr>
              <a:spLocks noChangeArrowheads="1"/>
            </p:cNvSpPr>
            <p:nvPr/>
          </p:nvSpPr>
          <p:spPr bwMode="auto">
            <a:xfrm>
              <a:off x="1668" y="2611"/>
              <a:ext cx="1341" cy="1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sz="1600">
                  <a:latin typeface="Calibri" pitchFamily="34" charset="0"/>
                  <a:cs typeface="Calibri" pitchFamily="34" charset="0"/>
                </a:rPr>
                <a:t>Abonnere</a:t>
              </a:r>
            </a:p>
          </p:txBody>
        </p:sp>
        <p:sp>
          <p:nvSpPr>
            <p:cNvPr id="99789" name="Rectangle 461"/>
            <p:cNvSpPr>
              <a:spLocks noChangeArrowheads="1"/>
            </p:cNvSpPr>
            <p:nvPr/>
          </p:nvSpPr>
          <p:spPr bwMode="auto">
            <a:xfrm>
              <a:off x="3576" y="1819"/>
              <a:ext cx="1341" cy="1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sz="1600">
                  <a:latin typeface="Calibri" pitchFamily="34" charset="0"/>
                  <a:cs typeface="Calibri" pitchFamily="34" charset="0"/>
                </a:rPr>
                <a:t>Kvartalsvis</a:t>
              </a:r>
            </a:p>
          </p:txBody>
        </p:sp>
        <p:sp>
          <p:nvSpPr>
            <p:cNvPr id="99790" name="Rectangle 462"/>
            <p:cNvSpPr>
              <a:spLocks noChangeArrowheads="1"/>
            </p:cNvSpPr>
            <p:nvPr/>
          </p:nvSpPr>
          <p:spPr bwMode="auto">
            <a:xfrm>
              <a:off x="3576" y="2662"/>
              <a:ext cx="1341" cy="1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sz="1600">
                  <a:latin typeface="Calibri" pitchFamily="34" charset="0"/>
                  <a:cs typeface="Calibri" pitchFamily="34" charset="0"/>
                </a:rPr>
                <a:t>Halvårlig</a:t>
              </a:r>
            </a:p>
          </p:txBody>
        </p:sp>
        <p:sp>
          <p:nvSpPr>
            <p:cNvPr id="99791" name="Rectangle 463"/>
            <p:cNvSpPr>
              <a:spLocks noChangeArrowheads="1"/>
            </p:cNvSpPr>
            <p:nvPr/>
          </p:nvSpPr>
          <p:spPr bwMode="auto">
            <a:xfrm>
              <a:off x="3576" y="3454"/>
              <a:ext cx="1341" cy="1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sz="1600">
                  <a:latin typeface="Calibri" pitchFamily="34" charset="0"/>
                  <a:cs typeface="Calibri" pitchFamily="34" charset="0"/>
                </a:rPr>
                <a:t>Årlig</a:t>
              </a:r>
            </a:p>
          </p:txBody>
        </p:sp>
        <p:sp>
          <p:nvSpPr>
            <p:cNvPr id="99794" name="Rectangle 466"/>
            <p:cNvSpPr>
              <a:spLocks noChangeArrowheads="1"/>
            </p:cNvSpPr>
            <p:nvPr/>
          </p:nvSpPr>
          <p:spPr bwMode="auto">
            <a:xfrm>
              <a:off x="113" y="1842"/>
              <a:ext cx="1341" cy="1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sz="1600">
                  <a:latin typeface="Calibri" pitchFamily="34" charset="0"/>
                  <a:cs typeface="Calibri" pitchFamily="34" charset="0"/>
                </a:rPr>
                <a:t>Aviskjøp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62849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99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997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997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997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997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97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97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79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E358E-5446-47C6-BDBB-5EAD65E12F84}" type="slidenum">
              <a:rPr lang="en-US"/>
              <a:pPr/>
              <a:t>33</a:t>
            </a:fld>
            <a:endParaRPr lang="en-US"/>
          </a:p>
        </p:txBody>
      </p:sp>
      <p:sp>
        <p:nvSpPr>
          <p:cNvPr id="1013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Realinvestering = </a:t>
            </a:r>
            <a:br>
              <a:rPr lang="nb-NO" dirty="0"/>
            </a:br>
            <a:r>
              <a:rPr lang="nb-NO" dirty="0"/>
              <a:t>	investering i fysiske objekter</a:t>
            </a:r>
          </a:p>
          <a:p>
            <a:r>
              <a:rPr lang="nb-NO" dirty="0"/>
              <a:t>Finansinvestering = </a:t>
            </a:r>
            <a:br>
              <a:rPr lang="nb-NO" dirty="0"/>
            </a:br>
            <a:r>
              <a:rPr lang="nb-NO" dirty="0"/>
              <a:t>	investering i verdipapirer</a:t>
            </a:r>
          </a:p>
          <a:p>
            <a:r>
              <a:rPr lang="nb-NO" dirty="0"/>
              <a:t>Immateriell investering = </a:t>
            </a:r>
            <a:br>
              <a:rPr lang="nb-NO" dirty="0"/>
            </a:br>
            <a:r>
              <a:rPr lang="nb-NO" dirty="0"/>
              <a:t>	investering i patenter, kunnskap, etc.</a:t>
            </a:r>
            <a:endParaRPr lang="nb-NO" dirty="0">
              <a:cs typeface="Arial" charset="0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Investeringstyper</a:t>
            </a:r>
          </a:p>
        </p:txBody>
      </p:sp>
    </p:spTree>
    <p:extLst>
      <p:ext uri="{BB962C8B-B14F-4D97-AF65-F5344CB8AC3E}">
        <p14:creationId xmlns:p14="http://schemas.microsoft.com/office/powerpoint/2010/main" val="1977456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8D9E3-A527-4285-ABF4-3C77B9D30679}" type="slidenum">
              <a:rPr lang="en-US"/>
              <a:pPr/>
              <a:t>4</a:t>
            </a:fld>
            <a:endParaRPr lang="en-US"/>
          </a:p>
        </p:txBody>
      </p:sp>
      <p:sp>
        <p:nvSpPr>
          <p:cNvPr id="1392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nb-NO" dirty="0"/>
              <a:t>Vi fokuserer på økonomiske konsekvenser og lønnsomhet.</a:t>
            </a:r>
          </a:p>
          <a:p>
            <a:r>
              <a:rPr lang="nb-NO" dirty="0"/>
              <a:t>Uten økonomisk gevinst er det meget vanskelig å forsvare gjennomføringen av et prosjekt.</a:t>
            </a:r>
          </a:p>
          <a:p>
            <a:r>
              <a:rPr lang="nb-NO" dirty="0"/>
              <a:t>Men det er også viktig å ta hensyn til andre konsekvenser, som ikke lar seg tallfeste i økonomiske måleenheter</a:t>
            </a:r>
            <a:r>
              <a:rPr lang="nb-NO" dirty="0" smtClean="0"/>
              <a:t>.</a:t>
            </a:r>
          </a:p>
          <a:p>
            <a:r>
              <a:rPr lang="nb-NO" dirty="0" smtClean="0"/>
              <a:t>Investeringsprosjekter er «store» og langvarige, i motsetning til «små» innkjøp, som ikke blir gjenstand for slik grundig lønnsomhetsanalyse.</a:t>
            </a:r>
            <a:endParaRPr lang="nb-NO" dirty="0"/>
          </a:p>
        </p:txBody>
      </p:sp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Lønnsomhet</a:t>
            </a:r>
          </a:p>
        </p:txBody>
      </p:sp>
    </p:spTree>
    <p:extLst>
      <p:ext uri="{BB962C8B-B14F-4D97-AF65-F5344CB8AC3E}">
        <p14:creationId xmlns:p14="http://schemas.microsoft.com/office/powerpoint/2010/main" val="4285060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9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9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9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9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9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9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AA653-9DF3-4775-A326-058A711378C6}" type="slidenum">
              <a:rPr lang="en-US"/>
              <a:pPr/>
              <a:t>5</a:t>
            </a:fld>
            <a:endParaRPr lang="en-US"/>
          </a:p>
        </p:txBody>
      </p:sp>
      <p:sp>
        <p:nvSpPr>
          <p:cNvPr id="10137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Realinvestering = </a:t>
            </a:r>
            <a:br>
              <a:rPr lang="nb-NO" dirty="0"/>
            </a:br>
            <a:r>
              <a:rPr lang="nb-NO" dirty="0"/>
              <a:t>	investering i fysiske objekter</a:t>
            </a:r>
          </a:p>
          <a:p>
            <a:r>
              <a:rPr lang="nb-NO" dirty="0"/>
              <a:t>Finansinvestering = </a:t>
            </a:r>
            <a:br>
              <a:rPr lang="nb-NO" dirty="0"/>
            </a:br>
            <a:r>
              <a:rPr lang="nb-NO" dirty="0"/>
              <a:t>	investering i verdipapirer</a:t>
            </a:r>
          </a:p>
          <a:p>
            <a:r>
              <a:rPr lang="nb-NO" dirty="0"/>
              <a:t>Immateriell investering = </a:t>
            </a:r>
            <a:br>
              <a:rPr lang="nb-NO" dirty="0"/>
            </a:br>
            <a:r>
              <a:rPr lang="nb-NO" dirty="0"/>
              <a:t>	investering i patenter, kunnskap, etc</a:t>
            </a:r>
            <a:r>
              <a:rPr lang="nb-NO" dirty="0" smtClean="0"/>
              <a:t>.</a:t>
            </a:r>
          </a:p>
          <a:p>
            <a:r>
              <a:rPr lang="nb-N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Investeringsprosjekter: Ulempe nå, fordeler siden.</a:t>
            </a:r>
          </a:p>
          <a:p>
            <a:r>
              <a:rPr lang="nb-N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Finansieringsprosjekter: Fordel nå, ulemper siden.</a:t>
            </a:r>
            <a:endParaRPr lang="nb-N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Investeringstyper</a:t>
            </a:r>
          </a:p>
        </p:txBody>
      </p:sp>
    </p:spTree>
    <p:extLst>
      <p:ext uri="{BB962C8B-B14F-4D97-AF65-F5344CB8AC3E}">
        <p14:creationId xmlns:p14="http://schemas.microsoft.com/office/powerpoint/2010/main" val="185385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1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1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1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1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2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2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29144-FF77-423C-9EAD-46BF1B6C91A4}" type="slidenum">
              <a:rPr lang="en-US"/>
              <a:pPr/>
              <a:t>6</a:t>
            </a:fld>
            <a:endParaRPr lang="en-US"/>
          </a:p>
        </p:txBody>
      </p:sp>
      <p:sp>
        <p:nvSpPr>
          <p:cNvPr id="155651" name="Rectangle 3"/>
          <p:cNvSpPr>
            <a:spLocks noGrp="1" noChangeArrowheads="1"/>
          </p:cNvSpPr>
          <p:nvPr>
            <p:ph idx="1"/>
          </p:nvPr>
        </p:nvSpPr>
        <p:spPr>
          <a:xfrm>
            <a:off x="801423" y="1650999"/>
            <a:ext cx="8301436" cy="1210588"/>
          </a:xfrm>
          <a:noFill/>
        </p:spPr>
        <p:txBody>
          <a:bodyPr>
            <a:spAutoFit/>
          </a:bodyPr>
          <a:lstStyle/>
          <a:p>
            <a:r>
              <a:rPr lang="nb-NO" dirty="0"/>
              <a:t>Kjøp av frimerkesamling for kr. 20.000 år </a:t>
            </a:r>
            <a:r>
              <a:rPr lang="nb-NO" dirty="0" smtClean="0"/>
              <a:t>2010.</a:t>
            </a:r>
          </a:p>
          <a:p>
            <a:r>
              <a:rPr lang="nb-NO" dirty="0" smtClean="0"/>
              <a:t>Forventer </a:t>
            </a:r>
            <a:r>
              <a:rPr lang="nb-NO" dirty="0"/>
              <a:t>å selge den for kr. 30.000 etter 3 år.</a:t>
            </a:r>
          </a:p>
        </p:txBody>
      </p:sp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Investeringsprosjekter</a:t>
            </a:r>
          </a:p>
        </p:txBody>
      </p:sp>
      <p:grpSp>
        <p:nvGrpSpPr>
          <p:cNvPr id="155663" name="Group 15"/>
          <p:cNvGrpSpPr>
            <a:grpSpLocks/>
          </p:cNvGrpSpPr>
          <p:nvPr/>
        </p:nvGrpSpPr>
        <p:grpSpPr bwMode="auto">
          <a:xfrm>
            <a:off x="1209015" y="3429000"/>
            <a:ext cx="7646194" cy="647700"/>
            <a:chOff x="249" y="2251"/>
            <a:chExt cx="4446" cy="408"/>
          </a:xfrm>
        </p:grpSpPr>
        <p:sp>
          <p:nvSpPr>
            <p:cNvPr id="155652" name="Line 4"/>
            <p:cNvSpPr>
              <a:spLocks noChangeShapeType="1"/>
            </p:cNvSpPr>
            <p:nvPr/>
          </p:nvSpPr>
          <p:spPr bwMode="auto">
            <a:xfrm>
              <a:off x="249" y="2614"/>
              <a:ext cx="44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55653" name="Rectangle 5"/>
            <p:cNvSpPr>
              <a:spLocks noChangeArrowheads="1"/>
            </p:cNvSpPr>
            <p:nvPr/>
          </p:nvSpPr>
          <p:spPr bwMode="auto">
            <a:xfrm>
              <a:off x="4241" y="2251"/>
              <a:ext cx="454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Tid</a:t>
              </a:r>
            </a:p>
          </p:txBody>
        </p:sp>
        <p:sp>
          <p:nvSpPr>
            <p:cNvPr id="155655" name="Line 7"/>
            <p:cNvSpPr>
              <a:spLocks noChangeShapeType="1"/>
            </p:cNvSpPr>
            <p:nvPr/>
          </p:nvSpPr>
          <p:spPr bwMode="auto">
            <a:xfrm>
              <a:off x="612" y="2523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55656" name="Line 8"/>
            <p:cNvSpPr>
              <a:spLocks noChangeShapeType="1"/>
            </p:cNvSpPr>
            <p:nvPr/>
          </p:nvSpPr>
          <p:spPr bwMode="auto">
            <a:xfrm>
              <a:off x="1519" y="2523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55657" name="Line 9"/>
            <p:cNvSpPr>
              <a:spLocks noChangeShapeType="1"/>
            </p:cNvSpPr>
            <p:nvPr/>
          </p:nvSpPr>
          <p:spPr bwMode="auto">
            <a:xfrm>
              <a:off x="2426" y="2523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55658" name="Line 10"/>
            <p:cNvSpPr>
              <a:spLocks noChangeShapeType="1"/>
            </p:cNvSpPr>
            <p:nvPr/>
          </p:nvSpPr>
          <p:spPr bwMode="auto">
            <a:xfrm>
              <a:off x="3334" y="2523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55659" name="Rectangle 11"/>
            <p:cNvSpPr>
              <a:spLocks noChangeArrowheads="1"/>
            </p:cNvSpPr>
            <p:nvPr/>
          </p:nvSpPr>
          <p:spPr bwMode="auto">
            <a:xfrm>
              <a:off x="431" y="2251"/>
              <a:ext cx="454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sz="1400" dirty="0" smtClean="0"/>
                <a:t>2010</a:t>
              </a:r>
              <a:endParaRPr lang="nb-NO" sz="1400" dirty="0"/>
            </a:p>
          </p:txBody>
        </p:sp>
        <p:sp>
          <p:nvSpPr>
            <p:cNvPr id="155660" name="Rectangle 12"/>
            <p:cNvSpPr>
              <a:spLocks noChangeArrowheads="1"/>
            </p:cNvSpPr>
            <p:nvPr/>
          </p:nvSpPr>
          <p:spPr bwMode="auto">
            <a:xfrm>
              <a:off x="1292" y="2251"/>
              <a:ext cx="454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sz="1400" dirty="0" smtClean="0"/>
                <a:t>2011</a:t>
              </a:r>
              <a:endParaRPr lang="nb-NO" sz="1400" dirty="0"/>
            </a:p>
          </p:txBody>
        </p:sp>
        <p:sp>
          <p:nvSpPr>
            <p:cNvPr id="155661" name="Rectangle 13"/>
            <p:cNvSpPr>
              <a:spLocks noChangeArrowheads="1"/>
            </p:cNvSpPr>
            <p:nvPr/>
          </p:nvSpPr>
          <p:spPr bwMode="auto">
            <a:xfrm>
              <a:off x="2200" y="2251"/>
              <a:ext cx="454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sz="1400" dirty="0" smtClean="0"/>
                <a:t>2012</a:t>
              </a:r>
              <a:endParaRPr lang="nb-NO" sz="1400" dirty="0"/>
            </a:p>
          </p:txBody>
        </p:sp>
        <p:sp>
          <p:nvSpPr>
            <p:cNvPr id="155662" name="Rectangle 14"/>
            <p:cNvSpPr>
              <a:spLocks noChangeArrowheads="1"/>
            </p:cNvSpPr>
            <p:nvPr/>
          </p:nvSpPr>
          <p:spPr bwMode="auto">
            <a:xfrm>
              <a:off x="3107" y="2251"/>
              <a:ext cx="454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sz="1400" dirty="0" smtClean="0"/>
                <a:t>2013</a:t>
              </a:r>
              <a:endParaRPr lang="nb-NO" sz="1400" dirty="0"/>
            </a:p>
          </p:txBody>
        </p:sp>
      </p:grpSp>
      <p:grpSp>
        <p:nvGrpSpPr>
          <p:cNvPr id="155668" name="Group 20"/>
          <p:cNvGrpSpPr>
            <a:grpSpLocks/>
          </p:cNvGrpSpPr>
          <p:nvPr/>
        </p:nvGrpSpPr>
        <p:grpSpPr bwMode="auto">
          <a:xfrm>
            <a:off x="1442906" y="4292601"/>
            <a:ext cx="7412302" cy="360363"/>
            <a:chOff x="385" y="2795"/>
            <a:chExt cx="4310" cy="227"/>
          </a:xfrm>
        </p:grpSpPr>
        <p:sp>
          <p:nvSpPr>
            <p:cNvPr id="155654" name="Rectangle 6"/>
            <p:cNvSpPr>
              <a:spLocks noChangeArrowheads="1"/>
            </p:cNvSpPr>
            <p:nvPr/>
          </p:nvSpPr>
          <p:spPr bwMode="auto">
            <a:xfrm>
              <a:off x="4241" y="2795"/>
              <a:ext cx="454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Beløp</a:t>
              </a:r>
            </a:p>
          </p:txBody>
        </p:sp>
        <p:sp>
          <p:nvSpPr>
            <p:cNvPr id="155664" name="Rectangle 16"/>
            <p:cNvSpPr>
              <a:spLocks noChangeArrowheads="1"/>
            </p:cNvSpPr>
            <p:nvPr/>
          </p:nvSpPr>
          <p:spPr bwMode="auto">
            <a:xfrm>
              <a:off x="385" y="2795"/>
              <a:ext cx="454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dirty="0"/>
                <a:t>-</a:t>
              </a:r>
              <a:r>
                <a:rPr lang="nb-NO" dirty="0" smtClean="0"/>
                <a:t>20.000</a:t>
              </a:r>
              <a:endParaRPr lang="nb-NO" dirty="0"/>
            </a:p>
          </p:txBody>
        </p:sp>
        <p:sp>
          <p:nvSpPr>
            <p:cNvPr id="155665" name="Rectangle 17"/>
            <p:cNvSpPr>
              <a:spLocks noChangeArrowheads="1"/>
            </p:cNvSpPr>
            <p:nvPr/>
          </p:nvSpPr>
          <p:spPr bwMode="auto">
            <a:xfrm>
              <a:off x="1292" y="2795"/>
              <a:ext cx="454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0</a:t>
              </a:r>
            </a:p>
          </p:txBody>
        </p:sp>
        <p:sp>
          <p:nvSpPr>
            <p:cNvPr id="155666" name="Rectangle 18"/>
            <p:cNvSpPr>
              <a:spLocks noChangeArrowheads="1"/>
            </p:cNvSpPr>
            <p:nvPr/>
          </p:nvSpPr>
          <p:spPr bwMode="auto">
            <a:xfrm>
              <a:off x="2200" y="2795"/>
              <a:ext cx="454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0</a:t>
              </a:r>
            </a:p>
          </p:txBody>
        </p:sp>
        <p:sp>
          <p:nvSpPr>
            <p:cNvPr id="155667" name="Rectangle 19"/>
            <p:cNvSpPr>
              <a:spLocks noChangeArrowheads="1"/>
            </p:cNvSpPr>
            <p:nvPr/>
          </p:nvSpPr>
          <p:spPr bwMode="auto">
            <a:xfrm>
              <a:off x="3107" y="2795"/>
              <a:ext cx="454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dirty="0" smtClean="0"/>
                <a:t>30.000</a:t>
              </a:r>
              <a:endParaRPr lang="nb-NO" dirty="0"/>
            </a:p>
          </p:txBody>
        </p:sp>
      </p:grpSp>
      <p:sp>
        <p:nvSpPr>
          <p:cNvPr id="25" name="Rectangle 3"/>
          <p:cNvSpPr txBox="1">
            <a:spLocks noChangeArrowheads="1"/>
          </p:cNvSpPr>
          <p:nvPr/>
        </p:nvSpPr>
        <p:spPr>
          <a:xfrm>
            <a:off x="763588" y="4923540"/>
            <a:ext cx="8301436" cy="1210588"/>
          </a:xfrm>
          <a:prstGeom prst="rect">
            <a:avLst/>
          </a:prstGeom>
          <a:noFill/>
        </p:spPr>
        <p:txBody>
          <a:bodyPr vert="horz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3">
                  <a:lumMod val="75000"/>
                </a:schemeClr>
              </a:buClr>
              <a:buSzPct val="100000"/>
              <a:buFontTx/>
              <a:buBlip>
                <a:blip r:embed="rId2"/>
              </a:buBlip>
              <a:defRPr sz="2800" kern="1200">
                <a:solidFill>
                  <a:srgbClr val="0B5395"/>
                </a:solidFill>
                <a:effectLst/>
                <a:latin typeface="Calibri"/>
                <a:ea typeface="+mn-ea"/>
                <a:cs typeface="Calibri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3"/>
              </a:buBlip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3"/>
              </a:buBlip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3"/>
              </a:buBlip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3"/>
              </a:buBlip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 err="1" smtClean="0"/>
              <a:t>X</a:t>
            </a:r>
            <a:r>
              <a:rPr lang="nb-NO" baseline="-25000" dirty="0" err="1" smtClean="0"/>
              <a:t>t</a:t>
            </a:r>
            <a:r>
              <a:rPr lang="nb-NO" dirty="0"/>
              <a:t>	= kontantstrømmen på tidspunkt t</a:t>
            </a:r>
          </a:p>
          <a:p>
            <a:r>
              <a:rPr lang="nb-NO" dirty="0"/>
              <a:t>t	= 0 brukes som første år</a:t>
            </a:r>
          </a:p>
        </p:txBody>
      </p:sp>
    </p:spTree>
    <p:extLst>
      <p:ext uri="{BB962C8B-B14F-4D97-AF65-F5344CB8AC3E}">
        <p14:creationId xmlns:p14="http://schemas.microsoft.com/office/powerpoint/2010/main" val="3300882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155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55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1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2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2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C681A-CB16-48E9-8F27-1F96FEEF458B}" type="slidenum">
              <a:rPr lang="en-US"/>
              <a:pPr/>
              <a:t>7</a:t>
            </a:fld>
            <a:endParaRPr lang="en-US"/>
          </a:p>
        </p:txBody>
      </p:sp>
      <p:sp>
        <p:nvSpPr>
          <p:cNvPr id="156675" name="Rectangle 3"/>
          <p:cNvSpPr>
            <a:spLocks noGrp="1" noChangeArrowheads="1"/>
          </p:cNvSpPr>
          <p:nvPr>
            <p:ph idx="1"/>
          </p:nvPr>
        </p:nvSpPr>
        <p:spPr>
          <a:xfrm>
            <a:off x="801423" y="1650999"/>
            <a:ext cx="8301436" cy="954107"/>
          </a:xfrm>
          <a:noFill/>
        </p:spPr>
        <p:txBody>
          <a:bodyPr>
            <a:spAutoFit/>
          </a:bodyPr>
          <a:lstStyle/>
          <a:p>
            <a:r>
              <a:rPr lang="nb-NO" dirty="0"/>
              <a:t>Et lån på kr. </a:t>
            </a:r>
            <a:r>
              <a:rPr lang="nb-NO" dirty="0" smtClean="0"/>
              <a:t>100.000 </a:t>
            </a:r>
            <a:r>
              <a:rPr lang="nb-NO" dirty="0"/>
              <a:t>tilbakebetales med </a:t>
            </a:r>
            <a:br>
              <a:rPr lang="nb-NO" dirty="0"/>
            </a:br>
            <a:r>
              <a:rPr lang="nb-NO" dirty="0"/>
              <a:t>kr. </a:t>
            </a:r>
            <a:r>
              <a:rPr lang="nb-NO" dirty="0" smtClean="0"/>
              <a:t>39.000 </a:t>
            </a:r>
            <a:r>
              <a:rPr lang="nb-NO" dirty="0"/>
              <a:t>i renter og avdrag hvert år i 3 år</a:t>
            </a:r>
            <a:r>
              <a:rPr lang="nb-NO" dirty="0" smtClean="0"/>
              <a:t>.</a:t>
            </a:r>
          </a:p>
        </p:txBody>
      </p:sp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Finansieringsprosjekter</a:t>
            </a:r>
          </a:p>
        </p:txBody>
      </p:sp>
      <p:grpSp>
        <p:nvGrpSpPr>
          <p:cNvPr id="156676" name="Group 4"/>
          <p:cNvGrpSpPr>
            <a:grpSpLocks/>
          </p:cNvGrpSpPr>
          <p:nvPr/>
        </p:nvGrpSpPr>
        <p:grpSpPr bwMode="auto">
          <a:xfrm>
            <a:off x="1209015" y="3141663"/>
            <a:ext cx="7646194" cy="647700"/>
            <a:chOff x="249" y="2251"/>
            <a:chExt cx="4446" cy="408"/>
          </a:xfrm>
        </p:grpSpPr>
        <p:sp>
          <p:nvSpPr>
            <p:cNvPr id="156677" name="Line 5"/>
            <p:cNvSpPr>
              <a:spLocks noChangeShapeType="1"/>
            </p:cNvSpPr>
            <p:nvPr/>
          </p:nvSpPr>
          <p:spPr bwMode="auto">
            <a:xfrm>
              <a:off x="249" y="2614"/>
              <a:ext cx="44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56678" name="Rectangle 6"/>
            <p:cNvSpPr>
              <a:spLocks noChangeArrowheads="1"/>
            </p:cNvSpPr>
            <p:nvPr/>
          </p:nvSpPr>
          <p:spPr bwMode="auto">
            <a:xfrm>
              <a:off x="4241" y="2251"/>
              <a:ext cx="454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Tid</a:t>
              </a:r>
            </a:p>
          </p:txBody>
        </p:sp>
        <p:sp>
          <p:nvSpPr>
            <p:cNvPr id="156679" name="Line 7"/>
            <p:cNvSpPr>
              <a:spLocks noChangeShapeType="1"/>
            </p:cNvSpPr>
            <p:nvPr/>
          </p:nvSpPr>
          <p:spPr bwMode="auto">
            <a:xfrm>
              <a:off x="612" y="2523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56680" name="Line 8"/>
            <p:cNvSpPr>
              <a:spLocks noChangeShapeType="1"/>
            </p:cNvSpPr>
            <p:nvPr/>
          </p:nvSpPr>
          <p:spPr bwMode="auto">
            <a:xfrm>
              <a:off x="1519" y="2523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56681" name="Line 9"/>
            <p:cNvSpPr>
              <a:spLocks noChangeShapeType="1"/>
            </p:cNvSpPr>
            <p:nvPr/>
          </p:nvSpPr>
          <p:spPr bwMode="auto">
            <a:xfrm>
              <a:off x="2426" y="2523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56682" name="Line 10"/>
            <p:cNvSpPr>
              <a:spLocks noChangeShapeType="1"/>
            </p:cNvSpPr>
            <p:nvPr/>
          </p:nvSpPr>
          <p:spPr bwMode="auto">
            <a:xfrm>
              <a:off x="3334" y="2523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56683" name="Rectangle 11"/>
            <p:cNvSpPr>
              <a:spLocks noChangeArrowheads="1"/>
            </p:cNvSpPr>
            <p:nvPr/>
          </p:nvSpPr>
          <p:spPr bwMode="auto">
            <a:xfrm>
              <a:off x="431" y="2251"/>
              <a:ext cx="454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sz="1400"/>
                <a:t>0  </a:t>
              </a:r>
            </a:p>
          </p:txBody>
        </p:sp>
        <p:sp>
          <p:nvSpPr>
            <p:cNvPr id="156684" name="Rectangle 12"/>
            <p:cNvSpPr>
              <a:spLocks noChangeArrowheads="1"/>
            </p:cNvSpPr>
            <p:nvPr/>
          </p:nvSpPr>
          <p:spPr bwMode="auto">
            <a:xfrm>
              <a:off x="1292" y="2251"/>
              <a:ext cx="454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sz="1400"/>
                <a:t>1</a:t>
              </a:r>
            </a:p>
          </p:txBody>
        </p:sp>
        <p:sp>
          <p:nvSpPr>
            <p:cNvPr id="156685" name="Rectangle 13"/>
            <p:cNvSpPr>
              <a:spLocks noChangeArrowheads="1"/>
            </p:cNvSpPr>
            <p:nvPr/>
          </p:nvSpPr>
          <p:spPr bwMode="auto">
            <a:xfrm>
              <a:off x="2200" y="2251"/>
              <a:ext cx="454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sz="1400"/>
                <a:t>2</a:t>
              </a:r>
            </a:p>
          </p:txBody>
        </p:sp>
        <p:sp>
          <p:nvSpPr>
            <p:cNvPr id="156686" name="Rectangle 14"/>
            <p:cNvSpPr>
              <a:spLocks noChangeArrowheads="1"/>
            </p:cNvSpPr>
            <p:nvPr/>
          </p:nvSpPr>
          <p:spPr bwMode="auto">
            <a:xfrm>
              <a:off x="3107" y="2251"/>
              <a:ext cx="454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sz="1400"/>
                <a:t>3</a:t>
              </a:r>
            </a:p>
          </p:txBody>
        </p:sp>
      </p:grpSp>
      <p:grpSp>
        <p:nvGrpSpPr>
          <p:cNvPr id="156687" name="Group 15"/>
          <p:cNvGrpSpPr>
            <a:grpSpLocks/>
          </p:cNvGrpSpPr>
          <p:nvPr/>
        </p:nvGrpSpPr>
        <p:grpSpPr bwMode="auto">
          <a:xfrm>
            <a:off x="1442906" y="4005263"/>
            <a:ext cx="7412302" cy="360362"/>
            <a:chOff x="385" y="2795"/>
            <a:chExt cx="4310" cy="227"/>
          </a:xfrm>
        </p:grpSpPr>
        <p:sp>
          <p:nvSpPr>
            <p:cNvPr id="156688" name="Rectangle 16"/>
            <p:cNvSpPr>
              <a:spLocks noChangeArrowheads="1"/>
            </p:cNvSpPr>
            <p:nvPr/>
          </p:nvSpPr>
          <p:spPr bwMode="auto">
            <a:xfrm>
              <a:off x="4241" y="2795"/>
              <a:ext cx="454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Beløp</a:t>
              </a:r>
            </a:p>
          </p:txBody>
        </p:sp>
        <p:sp>
          <p:nvSpPr>
            <p:cNvPr id="156689" name="Rectangle 17"/>
            <p:cNvSpPr>
              <a:spLocks noChangeArrowheads="1"/>
            </p:cNvSpPr>
            <p:nvPr/>
          </p:nvSpPr>
          <p:spPr bwMode="auto">
            <a:xfrm>
              <a:off x="385" y="2795"/>
              <a:ext cx="454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dirty="0"/>
                <a:t>+</a:t>
              </a:r>
              <a:r>
                <a:rPr lang="nb-NO" dirty="0" smtClean="0"/>
                <a:t>100.000</a:t>
              </a:r>
              <a:endParaRPr lang="nb-NO" dirty="0"/>
            </a:p>
          </p:txBody>
        </p:sp>
        <p:sp>
          <p:nvSpPr>
            <p:cNvPr id="156690" name="Rectangle 18"/>
            <p:cNvSpPr>
              <a:spLocks noChangeArrowheads="1"/>
            </p:cNvSpPr>
            <p:nvPr/>
          </p:nvSpPr>
          <p:spPr bwMode="auto">
            <a:xfrm>
              <a:off x="1292" y="2795"/>
              <a:ext cx="454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dirty="0" smtClean="0"/>
                <a:t>-</a:t>
              </a:r>
              <a:r>
                <a:rPr lang="nb-NO" dirty="0" smtClean="0"/>
                <a:t>39.000</a:t>
              </a:r>
              <a:endParaRPr lang="nb-NO" dirty="0"/>
            </a:p>
          </p:txBody>
        </p:sp>
        <p:sp>
          <p:nvSpPr>
            <p:cNvPr id="156691" name="Rectangle 19"/>
            <p:cNvSpPr>
              <a:spLocks noChangeArrowheads="1"/>
            </p:cNvSpPr>
            <p:nvPr/>
          </p:nvSpPr>
          <p:spPr bwMode="auto">
            <a:xfrm>
              <a:off x="2200" y="2795"/>
              <a:ext cx="454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dirty="0" smtClean="0"/>
                <a:t>-</a:t>
              </a:r>
              <a:r>
                <a:rPr lang="nb-NO" dirty="0" smtClean="0"/>
                <a:t>39.000</a:t>
              </a:r>
              <a:endParaRPr lang="nb-NO" dirty="0"/>
            </a:p>
          </p:txBody>
        </p:sp>
        <p:sp>
          <p:nvSpPr>
            <p:cNvPr id="156692" name="Rectangle 20"/>
            <p:cNvSpPr>
              <a:spLocks noChangeArrowheads="1"/>
            </p:cNvSpPr>
            <p:nvPr/>
          </p:nvSpPr>
          <p:spPr bwMode="auto">
            <a:xfrm>
              <a:off x="3107" y="2795"/>
              <a:ext cx="454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dirty="0" smtClean="0"/>
                <a:t>-</a:t>
              </a:r>
              <a:r>
                <a:rPr lang="nb-NO" dirty="0" smtClean="0"/>
                <a:t>39.000</a:t>
              </a:r>
              <a:endParaRPr lang="nb-NO" dirty="0"/>
            </a:p>
          </p:txBody>
        </p:sp>
      </p:grpSp>
      <p:sp>
        <p:nvSpPr>
          <p:cNvPr id="25" name="Rectangle 3"/>
          <p:cNvSpPr txBox="1">
            <a:spLocks noChangeArrowheads="1"/>
          </p:cNvSpPr>
          <p:nvPr/>
        </p:nvSpPr>
        <p:spPr>
          <a:xfrm>
            <a:off x="801422" y="4826747"/>
            <a:ext cx="8738232" cy="1210588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3">
                  <a:lumMod val="75000"/>
                </a:schemeClr>
              </a:buClr>
              <a:buSzPct val="100000"/>
              <a:buFontTx/>
              <a:buBlip>
                <a:blip r:embed="rId2"/>
              </a:buBlip>
              <a:defRPr sz="2800" kern="1200">
                <a:solidFill>
                  <a:srgbClr val="0B5395"/>
                </a:solidFill>
                <a:effectLst/>
                <a:latin typeface="Calibri"/>
                <a:ea typeface="+mn-ea"/>
                <a:cs typeface="Calibri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3"/>
              </a:buBlip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3"/>
              </a:buBlip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3"/>
              </a:buBlip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3"/>
              </a:buBlip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 smtClean="0"/>
              <a:t>Finansieringsprosjekt:</a:t>
            </a:r>
            <a:r>
              <a:rPr lang="nb-NO" dirty="0"/>
              <a:t>	</a:t>
            </a:r>
            <a:r>
              <a:rPr lang="nb-NO" dirty="0" smtClean="0"/>
              <a:t>(</a:t>
            </a:r>
            <a:r>
              <a:rPr lang="nb-NO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r>
              <a:rPr lang="nb-NO" dirty="0" smtClean="0"/>
              <a:t>, </a:t>
            </a:r>
            <a:r>
              <a:rPr lang="nb-NO" dirty="0">
                <a:sym typeface="Symbol"/>
              </a:rPr>
              <a:t></a:t>
            </a:r>
            <a:r>
              <a:rPr lang="nb-NO" dirty="0" smtClean="0"/>
              <a:t>, </a:t>
            </a:r>
            <a:r>
              <a:rPr lang="nb-NO" dirty="0">
                <a:sym typeface="Symbol"/>
              </a:rPr>
              <a:t></a:t>
            </a:r>
            <a:r>
              <a:rPr lang="nb-NO" dirty="0" smtClean="0"/>
              <a:t>,,, </a:t>
            </a:r>
            <a:r>
              <a:rPr lang="nb-NO" dirty="0">
                <a:sym typeface="Symbol"/>
              </a:rPr>
              <a:t></a:t>
            </a:r>
            <a:r>
              <a:rPr lang="nb-NO" dirty="0" smtClean="0"/>
              <a:t>)	</a:t>
            </a:r>
            <a:r>
              <a:rPr lang="nb-NO" i="1" dirty="0" smtClean="0"/>
              <a:t>Egenkapital &amp; Gjeld</a:t>
            </a:r>
          </a:p>
          <a:p>
            <a:r>
              <a:rPr lang="nb-NO" dirty="0" smtClean="0"/>
              <a:t>Investeringsprosjekt:</a:t>
            </a:r>
            <a:r>
              <a:rPr lang="nb-NO" dirty="0"/>
              <a:t>	</a:t>
            </a:r>
            <a:r>
              <a:rPr lang="nb-NO" dirty="0" smtClean="0"/>
              <a:t>(</a:t>
            </a:r>
            <a:r>
              <a:rPr lang="nb-NO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</a:t>
            </a:r>
            <a:r>
              <a:rPr lang="nb-NO" dirty="0" smtClean="0"/>
              <a:t>, </a:t>
            </a:r>
            <a:r>
              <a:rPr lang="nb-NO" dirty="0"/>
              <a:t>+, +,,, </a:t>
            </a:r>
            <a:r>
              <a:rPr lang="nb-NO" dirty="0" smtClean="0"/>
              <a:t>+)	</a:t>
            </a:r>
            <a:r>
              <a:rPr lang="nb-NO" i="1" dirty="0" smtClean="0"/>
              <a:t>Eiendeler</a:t>
            </a:r>
            <a:endParaRPr lang="nb-NO" i="1" dirty="0"/>
          </a:p>
        </p:txBody>
      </p:sp>
    </p:spTree>
    <p:extLst>
      <p:ext uri="{BB962C8B-B14F-4D97-AF65-F5344CB8AC3E}">
        <p14:creationId xmlns:p14="http://schemas.microsoft.com/office/powerpoint/2010/main" val="1317833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6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6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156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56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5" grpId="0" build="p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8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En beslutnings konsekvenser beskrives ved </a:t>
            </a:r>
            <a:r>
              <a:rPr lang="nb-NO" i="1" dirty="0"/>
              <a:t>når </a:t>
            </a:r>
            <a:r>
              <a:rPr lang="nb-NO" dirty="0"/>
              <a:t>innbetalinger og utbetalinger finner sted. Dette kalles prosjektets </a:t>
            </a:r>
            <a:r>
              <a:rPr lang="nb-NO" i="1" dirty="0"/>
              <a:t>kontantstrøm.</a:t>
            </a:r>
            <a:endParaRPr lang="nb-NO" dirty="0"/>
          </a:p>
          <a:p>
            <a:r>
              <a:rPr lang="nb-NO" b="1" dirty="0">
                <a:solidFill>
                  <a:srgbClr val="FF3300"/>
                </a:solidFill>
              </a:rPr>
              <a:t>Kontantstrømmen til et prosjekt måler endringene i inn- og utbetalingene som følge av å gjennomføre prosjektet</a:t>
            </a:r>
            <a:r>
              <a:rPr lang="nb-NO" b="1" dirty="0" smtClean="0">
                <a:solidFill>
                  <a:srgbClr val="FF3300"/>
                </a:solidFill>
              </a:rPr>
              <a:t>.</a:t>
            </a:r>
            <a:endParaRPr lang="nb-NO" dirty="0"/>
          </a:p>
          <a:p>
            <a:r>
              <a:rPr lang="nb-NO" dirty="0"/>
              <a:t>Verdien av en kontantstrøm kan angis med ett beløp. Dette beløpet kalles kontantstrømmens </a:t>
            </a:r>
            <a:r>
              <a:rPr lang="nb-NO" i="1" dirty="0"/>
              <a:t>nåverdi.</a:t>
            </a:r>
            <a:endParaRPr lang="nb-NO" dirty="0"/>
          </a:p>
          <a:p>
            <a:endParaRPr lang="nb-NO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Kontantstrøm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08010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9</a:t>
            </a:fld>
            <a:endParaRPr lang="nn-NO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Fra kontantstrøm til nåverdi</a:t>
            </a:r>
            <a:endParaRPr lang="nb-NO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11" y="1595620"/>
            <a:ext cx="6482872" cy="1516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11" y="3054731"/>
            <a:ext cx="5002566" cy="3300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802923" y="3217985"/>
            <a:ext cx="3877786" cy="286232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nb-NO" sz="2000" dirty="0">
                <a:solidFill>
                  <a:srgbClr val="0B5395"/>
                </a:solidFill>
                <a:latin typeface="Calibri"/>
                <a:cs typeface="Calibri"/>
              </a:rPr>
              <a:t>En kontantstrøm kan regnes om til ett tall – nåverdien.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nb-NO" sz="2000" dirty="0">
                <a:solidFill>
                  <a:srgbClr val="0B5395"/>
                </a:solidFill>
                <a:latin typeface="Calibri"/>
                <a:cs typeface="Calibri"/>
              </a:rPr>
              <a:t>Omregning til nåverdi skjer ved renteregning.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nb-NO" sz="2000" dirty="0">
                <a:solidFill>
                  <a:srgbClr val="0B5395"/>
                </a:solidFill>
                <a:latin typeface="Calibri"/>
                <a:cs typeface="Calibri"/>
              </a:rPr>
              <a:t>Størrelsen på renten, vanligvis kalt kapitalkostnaden, avgjør hvor stor nåverdien blir.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nb-NO" sz="2000" dirty="0">
                <a:solidFill>
                  <a:srgbClr val="0B5395"/>
                </a:solidFill>
                <a:latin typeface="Calibri"/>
                <a:cs typeface="Calibri"/>
              </a:rPr>
              <a:t>Nåverdien beskriver altså prosjektets lønnsomhet.</a:t>
            </a:r>
          </a:p>
        </p:txBody>
      </p:sp>
    </p:spTree>
    <p:extLst>
      <p:ext uri="{BB962C8B-B14F-4D97-AF65-F5344CB8AC3E}">
        <p14:creationId xmlns:p14="http://schemas.microsoft.com/office/powerpoint/2010/main" val="2053682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m_mal_B">
  <a:themeElements>
    <a:clrScheme name="Genesis">
      <a:dk1>
        <a:sysClr val="windowText" lastClr="000000"/>
      </a:dk1>
      <a:lt1>
        <a:sysClr val="window" lastClr="FFFFFF"/>
      </a:lt1>
      <a:dk2>
        <a:srgbClr val="465466"/>
      </a:dk2>
      <a:lt2>
        <a:srgbClr val="BBD7F8"/>
      </a:lt2>
      <a:accent1>
        <a:srgbClr val="80B606"/>
      </a:accent1>
      <a:accent2>
        <a:srgbClr val="E29F1D"/>
      </a:accent2>
      <a:accent3>
        <a:srgbClr val="2397E2"/>
      </a:accent3>
      <a:accent4>
        <a:srgbClr val="35ACA2"/>
      </a:accent4>
      <a:accent5>
        <a:srgbClr val="5430BB"/>
      </a:accent5>
      <a:accent6>
        <a:srgbClr val="8D34E0"/>
      </a:accent6>
      <a:hlink>
        <a:srgbClr val="00B0F0"/>
      </a:hlink>
      <a:folHlink>
        <a:srgbClr val="0070C0"/>
      </a:folHlink>
    </a:clrScheme>
    <a:fontScheme name="Genesis">
      <a:majorFont>
        <a:latin typeface="Calisto MT"/>
        <a:ea typeface=""/>
        <a:cs typeface=""/>
        <a:font script="Jpan" typeface="ＭＳ 明朝"/>
      </a:majorFont>
      <a:minorFont>
        <a:latin typeface="Calisto MT"/>
        <a:ea typeface=""/>
        <a:cs typeface=""/>
        <a:font script="Jpan" typeface="ＭＳ 明朝"/>
      </a:minorFont>
    </a:fontScheme>
    <a:fmtScheme name="Genesis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00000"/>
                <a:greenMod val="110000"/>
              </a:schemeClr>
            </a:gs>
            <a:gs pos="75000">
              <a:schemeClr val="phClr">
                <a:tint val="40000"/>
                <a:satMod val="150000"/>
                <a:redMod val="100000"/>
                <a:blueMod val="100000"/>
              </a:schemeClr>
            </a:gs>
            <a:gs pos="100000">
              <a:schemeClr val="phClr">
                <a:tint val="60000"/>
                <a:satMod val="120000"/>
                <a:redMod val="100000"/>
                <a:blueMod val="100000"/>
              </a:schemeClr>
            </a:gs>
          </a:gsLst>
          <a:path path="circle">
            <a:fillToRect l="25000" t="25000" r="5000" b="5000"/>
          </a:path>
        </a:gradFill>
        <a:gradFill rotWithShape="1">
          <a:gsLst>
            <a:gs pos="0">
              <a:schemeClr val="phClr">
                <a:tint val="50000"/>
                <a:shade val="100000"/>
                <a:alpha val="100000"/>
                <a:satMod val="150000"/>
              </a:schemeClr>
            </a:gs>
            <a:gs pos="40000">
              <a:schemeClr val="phClr">
                <a:tint val="70000"/>
                <a:shade val="100000"/>
                <a:alpha val="100000"/>
                <a:satMod val="150000"/>
              </a:schemeClr>
            </a:gs>
            <a:gs pos="100000">
              <a:schemeClr val="phClr">
                <a:shade val="90000"/>
                <a:satMod val="11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11400000" sx="102000" sy="101000" algn="tl" rotWithShape="0">
              <a:srgbClr val="000000">
                <a:alpha val="35000"/>
              </a:srgbClr>
            </a:outerShdw>
          </a:effectLst>
          <a:scene3d>
            <a:camera prst="perspectiveFront" fov="4800000"/>
            <a:lightRig rig="morning" dir="tl"/>
          </a:scene3d>
          <a:sp3d prstMaterial="softmetal">
            <a:bevelT w="0" h="0"/>
          </a:sp3d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reflection blurRad="101600" stA="40000" endPos="50000" dist="63500" dir="5400000" fadeDir="7200000" sy="-100000" kx="300000" rotWithShape="0"/>
          </a:effectLst>
          <a:scene3d>
            <a:camera prst="orthographicFront">
              <a:rot lat="0" lon="0" rev="0"/>
            </a:camera>
            <a:lightRig rig="chilly" dir="tr">
              <a:rot lat="0" lon="0" rev="1200000"/>
            </a:lightRig>
          </a:scene3d>
          <a:sp3d prstMaterial="plastic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1"/>
          <a:stretch/>
        </a:blipFill>
        <a:blipFill rotWithShape="1">
          <a:blip xmlns:r="http://schemas.openxmlformats.org/officeDocument/2006/relationships" r:embed="rId2"/>
          <a:stretch/>
        </a:blipFill>
        <a:blipFill rotWithShape="1">
          <a:blip xmlns:r="http://schemas.openxmlformats.org/officeDocument/2006/relationships" r:embed="rId3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Ripple">
  <a:themeElements>
    <a:clrScheme name="Ripple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Ripp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ipple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pple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him_mal_B</Template>
  <TotalTime>1883</TotalTime>
  <Words>1757</Words>
  <Application>Microsoft Office PowerPoint</Application>
  <PresentationFormat>A4 Paper (210x297 mm)</PresentationFormat>
  <Paragraphs>422</Paragraphs>
  <Slides>33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35" baseType="lpstr">
      <vt:lpstr>him_mal_B</vt:lpstr>
      <vt:lpstr>Ripple</vt:lpstr>
      <vt:lpstr>Prosjektanalyse Øyvind Bøhren og Per Ivar Gjærum</vt:lpstr>
      <vt:lpstr>Prosjektanalyse</vt:lpstr>
      <vt:lpstr>Særpreg</vt:lpstr>
      <vt:lpstr>Lønnsomhet</vt:lpstr>
      <vt:lpstr>Investeringstyper</vt:lpstr>
      <vt:lpstr>Investeringsprosjekter</vt:lpstr>
      <vt:lpstr>Finansieringsprosjekter</vt:lpstr>
      <vt:lpstr>Kontantstrøm</vt:lpstr>
      <vt:lpstr>Fra kontantstrøm til nåverdi</vt:lpstr>
      <vt:lpstr>Sentrale spørsmål i prosjektanalyse</vt:lpstr>
      <vt:lpstr>Hvor kommer prosjektene fra?</vt:lpstr>
      <vt:lpstr>Business as usual</vt:lpstr>
      <vt:lpstr>Øke kapasiteten eller prisen?</vt:lpstr>
      <vt:lpstr>Prisøkning eller kapasitetsøkning?</vt:lpstr>
      <vt:lpstr>Ut i det ukjente</vt:lpstr>
      <vt:lpstr>Miljø for nyskapning</vt:lpstr>
      <vt:lpstr>Gode arbeidsvaner</vt:lpstr>
      <vt:lpstr>Hjelpemidler</vt:lpstr>
      <vt:lpstr>Kostnader</vt:lpstr>
      <vt:lpstr>Tidsavgrensninger</vt:lpstr>
      <vt:lpstr>Kostnad / Utbetaling</vt:lpstr>
      <vt:lpstr>Eksempel 1</vt:lpstr>
      <vt:lpstr>Eksempel 2</vt:lpstr>
      <vt:lpstr>Dekningsbidrag / Selvkost</vt:lpstr>
      <vt:lpstr>Marginalkostnad / Gjennomsnittskostnad</vt:lpstr>
      <vt:lpstr>Kostnadsforløp</vt:lpstr>
      <vt:lpstr>Proporsjonale kostnader</vt:lpstr>
      <vt:lpstr>Resultatregnskap / Balanse</vt:lpstr>
      <vt:lpstr>Arbeidskapital</vt:lpstr>
      <vt:lpstr>Regnskap / Budsjett</vt:lpstr>
      <vt:lpstr>Alternativprinsippet</vt:lpstr>
      <vt:lpstr>Beslutningshierarki</vt:lpstr>
      <vt:lpstr>Investeringstyper</vt:lpstr>
    </vt:vector>
  </TitlesOfParts>
  <Company>Høgskolen i Molde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Operasjonsanalytiske emner</dc:title>
  <dc:creator>Rasmussen Rasmus</dc:creator>
  <cp:lastModifiedBy>Rasmussen Rasmus</cp:lastModifiedBy>
  <cp:revision>165</cp:revision>
  <cp:lastPrinted>2011-09-07T12:05:55Z</cp:lastPrinted>
  <dcterms:created xsi:type="dcterms:W3CDTF">2011-03-04T18:04:00Z</dcterms:created>
  <dcterms:modified xsi:type="dcterms:W3CDTF">2012-05-31T09:58:14Z</dcterms:modified>
</cp:coreProperties>
</file>