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1"/>
    <p:sldMasterId id="2147483771" r:id="rId2"/>
  </p:sldMasterIdLst>
  <p:notesMasterIdLst>
    <p:notesMasterId r:id="rId56"/>
  </p:notesMasterIdLst>
  <p:handoutMasterIdLst>
    <p:handoutMasterId r:id="rId57"/>
  </p:handoutMasterIdLst>
  <p:sldIdLst>
    <p:sldId id="311" r:id="rId3"/>
    <p:sldId id="312" r:id="rId4"/>
    <p:sldId id="313" r:id="rId5"/>
    <p:sldId id="314" r:id="rId6"/>
    <p:sldId id="317" r:id="rId7"/>
    <p:sldId id="315" r:id="rId8"/>
    <p:sldId id="316"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63" r:id="rId24"/>
    <p:sldId id="332" r:id="rId25"/>
    <p:sldId id="36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50" r:id="rId42"/>
    <p:sldId id="351" r:id="rId43"/>
    <p:sldId id="352" r:id="rId44"/>
    <p:sldId id="353" r:id="rId45"/>
    <p:sldId id="354" r:id="rId46"/>
    <p:sldId id="348" r:id="rId47"/>
    <p:sldId id="349" r:id="rId48"/>
    <p:sldId id="355" r:id="rId49"/>
    <p:sldId id="356" r:id="rId50"/>
    <p:sldId id="357" r:id="rId51"/>
    <p:sldId id="358" r:id="rId52"/>
    <p:sldId id="360" r:id="rId53"/>
    <p:sldId id="359" r:id="rId54"/>
    <p:sldId id="361" r:id="rId55"/>
  </p:sldIdLst>
  <p:sldSz cx="9906000" cy="6858000" type="A4"/>
  <p:notesSz cx="6797675" cy="987425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9E8FB"/>
    <a:srgbClr val="BBD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7" autoAdjust="0"/>
    <p:restoredTop sz="94634" autoAdjust="0"/>
  </p:normalViewPr>
  <p:slideViewPr>
    <p:cSldViewPr snapToGrid="0" snapToObjects="1">
      <p:cViewPr varScale="1">
        <p:scale>
          <a:sx n="104" d="100"/>
          <a:sy n="104" d="100"/>
        </p:scale>
        <p:origin x="-84" y="-57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1056" y="0"/>
    </p:cViewPr>
  </p:sorterViewPr>
  <p:notesViewPr>
    <p:cSldViewPr snapToGrid="0" snapToObjects="1">
      <p:cViewPr varScale="1">
        <p:scale>
          <a:sx n="86" d="100"/>
          <a:sy n="86" d="100"/>
        </p:scale>
        <p:origin x="-3030" y="-96"/>
      </p:cViewPr>
      <p:guideLst>
        <p:guide orient="horz" pos="3110"/>
        <p:guide pos="2141"/>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37820006421899"/>
          <c:y val="0.11402520194425607"/>
          <c:w val="0.74579831932773111"/>
          <c:h val="0.75495049504950495"/>
        </c:manualLayout>
      </c:layout>
      <c:scatterChart>
        <c:scatterStyle val="lineMarker"/>
        <c:varyColors val="0"/>
        <c:ser>
          <c:idx val="0"/>
          <c:order val="0"/>
          <c:tx>
            <c:strRef>
              <c:f>Oppgjørsform!$C$7</c:f>
              <c:strCache>
                <c:ptCount val="1"/>
                <c:pt idx="0">
                  <c:v>A</c:v>
                </c:pt>
              </c:strCache>
            </c:strRef>
          </c:tx>
          <c:spPr>
            <a:ln w="18022">
              <a:solidFill>
                <a:srgbClr val="99CC00"/>
              </a:solidFill>
              <a:prstDash val="solid"/>
            </a:ln>
          </c:spPr>
          <c:marker>
            <c:symbol val="none"/>
          </c:marker>
          <c:dLbls>
            <c:dLbl>
              <c:idx val="20"/>
              <c:layout/>
              <c:spPr>
                <a:noFill/>
                <a:ln w="36044">
                  <a:noFill/>
                </a:ln>
              </c:spPr>
              <c:txPr>
                <a:bodyPr/>
                <a:lstStyle/>
                <a:p>
                  <a:pPr>
                    <a:defRPr sz="1703" b="0" i="0" u="none" strike="noStrike" baseline="0">
                      <a:solidFill>
                        <a:schemeClr val="tx1"/>
                      </a:solidFill>
                      <a:latin typeface="Arial"/>
                      <a:ea typeface="Arial"/>
                      <a:cs typeface="Arial"/>
                    </a:defRPr>
                  </a:pPr>
                  <a:endParaRPr lang="nb-NO"/>
                </a:p>
              </c:txPr>
              <c:showLegendKey val="0"/>
              <c:showVal val="0"/>
              <c:showCatName val="0"/>
              <c:showSerName val="1"/>
              <c:showPercent val="0"/>
              <c:showBubbleSize val="0"/>
            </c:dLbl>
            <c:txPr>
              <a:bodyPr/>
              <a:lstStyle/>
              <a:p>
                <a:pPr>
                  <a:defRPr baseline="0">
                    <a:solidFill>
                      <a:schemeClr val="tx1"/>
                    </a:solidFill>
                  </a:defRPr>
                </a:pPr>
                <a:endParaRPr lang="nb-NO"/>
              </a:p>
            </c:txPr>
            <c:showLegendKey val="0"/>
            <c:showVal val="0"/>
            <c:showCatName val="0"/>
            <c:showSerName val="0"/>
            <c:showPercent val="0"/>
            <c:showBubbleSize val="0"/>
          </c:dLbls>
          <c:xVal>
            <c:numRef>
              <c:f>Oppgjørsform!$B$9:$B$29</c:f>
              <c:numCache>
                <c:formatCode>0%</c:formatCode>
                <c:ptCount val="2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numCache>
            </c:numRef>
          </c:xVal>
          <c:yVal>
            <c:numRef>
              <c:f>Oppgjørsform!$C$9:$C$29</c:f>
              <c:numCache>
                <c:formatCode>#,##0.0</c:formatCode>
                <c:ptCount val="21"/>
                <c:pt idx="0">
                  <c:v>-22</c:v>
                </c:pt>
                <c:pt idx="1">
                  <c:v>-21.69414763258504</c:v>
                </c:pt>
                <c:pt idx="2">
                  <c:v>-21.396386005382542</c:v>
                </c:pt>
                <c:pt idx="3">
                  <c:v>-21.106419078141201</c:v>
                </c:pt>
                <c:pt idx="4">
                  <c:v>-20.82396449704142</c:v>
                </c:pt>
                <c:pt idx="5">
                  <c:v>-20.548752834467116</c:v>
                </c:pt>
                <c:pt idx="6">
                  <c:v>-20.280526877892488</c:v>
                </c:pt>
                <c:pt idx="7">
                  <c:v>-20.019040964276353</c:v>
                </c:pt>
                <c:pt idx="8">
                  <c:v>-19.764060356652948</c:v>
                </c:pt>
                <c:pt idx="9">
                  <c:v>-19.515360659877114</c:v>
                </c:pt>
                <c:pt idx="10">
                  <c:v>-19.27272727272727</c:v>
                </c:pt>
                <c:pt idx="11">
                  <c:v>-19.035954873792708</c:v>
                </c:pt>
                <c:pt idx="12">
                  <c:v>-18.804846938775508</c:v>
                </c:pt>
                <c:pt idx="13">
                  <c:v>-18.57921528702326</c:v>
                </c:pt>
                <c:pt idx="14">
                  <c:v>-18.358879655278542</c:v>
                </c:pt>
                <c:pt idx="15">
                  <c:v>-18.143667296786393</c:v>
                </c:pt>
                <c:pt idx="16">
                  <c:v>-17.933412604042807</c:v>
                </c:pt>
                <c:pt idx="17">
                  <c:v>-17.72795675359778</c:v>
                </c:pt>
                <c:pt idx="18">
                  <c:v>-17.52714737144499</c:v>
                </c:pt>
                <c:pt idx="19">
                  <c:v>-17.33083821764</c:v>
                </c:pt>
                <c:pt idx="20">
                  <c:v>-17.138888888888893</c:v>
                </c:pt>
              </c:numCache>
            </c:numRef>
          </c:yVal>
          <c:smooth val="0"/>
        </c:ser>
        <c:ser>
          <c:idx val="1"/>
          <c:order val="1"/>
          <c:tx>
            <c:strRef>
              <c:f>Oppgjørsform!$D$7</c:f>
              <c:strCache>
                <c:ptCount val="1"/>
                <c:pt idx="0">
                  <c:v>B</c:v>
                </c:pt>
              </c:strCache>
            </c:strRef>
          </c:tx>
          <c:spPr>
            <a:ln w="18022">
              <a:solidFill>
                <a:srgbClr val="FF00FF"/>
              </a:solidFill>
              <a:prstDash val="solid"/>
            </a:ln>
          </c:spPr>
          <c:marker>
            <c:symbol val="none"/>
          </c:marker>
          <c:dLbls>
            <c:dLbl>
              <c:idx val="20"/>
              <c:layout/>
              <c:spPr>
                <a:noFill/>
                <a:ln w="36044">
                  <a:noFill/>
                </a:ln>
              </c:spPr>
              <c:txPr>
                <a:bodyPr/>
                <a:lstStyle/>
                <a:p>
                  <a:pPr>
                    <a:defRPr sz="1703" b="0" i="0" u="none" strike="noStrike" baseline="0">
                      <a:solidFill>
                        <a:schemeClr val="tx1"/>
                      </a:solidFill>
                      <a:latin typeface="Arial"/>
                      <a:ea typeface="Arial"/>
                      <a:cs typeface="Arial"/>
                    </a:defRPr>
                  </a:pPr>
                  <a:endParaRPr lang="nb-NO"/>
                </a:p>
              </c:txPr>
              <c:showLegendKey val="0"/>
              <c:showVal val="0"/>
              <c:showCatName val="0"/>
              <c:showSerName val="1"/>
              <c:showPercent val="0"/>
              <c:showBubbleSize val="0"/>
            </c:dLbl>
            <c:txPr>
              <a:bodyPr/>
              <a:lstStyle/>
              <a:p>
                <a:pPr>
                  <a:defRPr baseline="0">
                    <a:solidFill>
                      <a:schemeClr val="tx1"/>
                    </a:solidFill>
                  </a:defRPr>
                </a:pPr>
                <a:endParaRPr lang="nb-NO"/>
              </a:p>
            </c:txPr>
            <c:showLegendKey val="0"/>
            <c:showVal val="0"/>
            <c:showCatName val="0"/>
            <c:showSerName val="0"/>
            <c:showPercent val="0"/>
            <c:showBubbleSize val="0"/>
          </c:dLbls>
          <c:xVal>
            <c:numRef>
              <c:f>Oppgjørsform!$B$9:$B$29</c:f>
              <c:numCache>
                <c:formatCode>0%</c:formatCode>
                <c:ptCount val="2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numCache>
            </c:numRef>
          </c:xVal>
          <c:yVal>
            <c:numRef>
              <c:f>Oppgjørsform!$D$9:$D$29</c:f>
              <c:numCache>
                <c:formatCode>#,##0.0</c:formatCode>
                <c:ptCount val="21"/>
                <c:pt idx="0">
                  <c:v>-23</c:v>
                </c:pt>
                <c:pt idx="1">
                  <c:v>-22.54680913635918</c:v>
                </c:pt>
                <c:pt idx="2">
                  <c:v>-22.106881968473662</c:v>
                </c:pt>
                <c:pt idx="3">
                  <c:v>-21.679705910076347</c:v>
                </c:pt>
                <c:pt idx="4">
                  <c:v>-21.264792899408281</c:v>
                </c:pt>
                <c:pt idx="5">
                  <c:v>-20.861678004535147</c:v>
                </c:pt>
                <c:pt idx="6">
                  <c:v>-20.469918120327517</c:v>
                </c:pt>
                <c:pt idx="7">
                  <c:v>-20.089090750283866</c:v>
                </c:pt>
                <c:pt idx="8">
                  <c:v>-19.718792866941012</c:v>
                </c:pt>
                <c:pt idx="9">
                  <c:v>-19.358639845130877</c:v>
                </c:pt>
                <c:pt idx="10">
                  <c:v>-19.008264462809912</c:v>
                </c:pt>
                <c:pt idx="11">
                  <c:v>-18.667315964613259</c:v>
                </c:pt>
                <c:pt idx="12">
                  <c:v>-18.335459183673468</c:v>
                </c:pt>
                <c:pt idx="13">
                  <c:v>-18.01237371759731</c:v>
                </c:pt>
                <c:pt idx="14">
                  <c:v>-17.697753154816862</c:v>
                </c:pt>
                <c:pt idx="15">
                  <c:v>-17.39130434782609</c:v>
                </c:pt>
                <c:pt idx="16">
                  <c:v>-17.092746730083235</c:v>
                </c:pt>
                <c:pt idx="17">
                  <c:v>-16.801811673606547</c:v>
                </c:pt>
                <c:pt idx="18">
                  <c:v>-16.518241884515945</c:v>
                </c:pt>
                <c:pt idx="19">
                  <c:v>-16.241790833980655</c:v>
                </c:pt>
                <c:pt idx="20">
                  <c:v>-15.972222222222223</c:v>
                </c:pt>
              </c:numCache>
            </c:numRef>
          </c:yVal>
          <c:smooth val="0"/>
        </c:ser>
        <c:ser>
          <c:idx val="2"/>
          <c:order val="2"/>
          <c:tx>
            <c:strRef>
              <c:f>Oppgjørsform!$E$7</c:f>
              <c:strCache>
                <c:ptCount val="1"/>
                <c:pt idx="0">
                  <c:v>A - B</c:v>
                </c:pt>
              </c:strCache>
            </c:strRef>
          </c:tx>
          <c:spPr>
            <a:ln w="18022">
              <a:solidFill>
                <a:schemeClr val="accent3"/>
              </a:solidFill>
              <a:prstDash val="solid"/>
            </a:ln>
          </c:spPr>
          <c:marker>
            <c:symbol val="none"/>
          </c:marker>
          <c:dLbls>
            <c:dLbl>
              <c:idx val="20"/>
              <c:layout/>
              <c:spPr>
                <a:noFill/>
                <a:ln w="36044">
                  <a:noFill/>
                </a:ln>
              </c:spPr>
              <c:txPr>
                <a:bodyPr/>
                <a:lstStyle/>
                <a:p>
                  <a:pPr>
                    <a:defRPr sz="1703" b="0" i="0" u="none" strike="noStrike" baseline="0">
                      <a:solidFill>
                        <a:schemeClr val="tx1"/>
                      </a:solidFill>
                      <a:latin typeface="Arial"/>
                      <a:ea typeface="Arial"/>
                      <a:cs typeface="Arial"/>
                    </a:defRPr>
                  </a:pPr>
                  <a:endParaRPr lang="nb-NO"/>
                </a:p>
              </c:txPr>
              <c:showLegendKey val="0"/>
              <c:showVal val="0"/>
              <c:showCatName val="0"/>
              <c:showSerName val="1"/>
              <c:showPercent val="0"/>
              <c:showBubbleSize val="0"/>
            </c:dLbl>
            <c:txPr>
              <a:bodyPr/>
              <a:lstStyle/>
              <a:p>
                <a:pPr>
                  <a:defRPr baseline="0">
                    <a:solidFill>
                      <a:schemeClr val="tx1"/>
                    </a:solidFill>
                  </a:defRPr>
                </a:pPr>
                <a:endParaRPr lang="nb-NO"/>
              </a:p>
            </c:txPr>
            <c:showLegendKey val="0"/>
            <c:showVal val="0"/>
            <c:showCatName val="0"/>
            <c:showSerName val="0"/>
            <c:showPercent val="0"/>
            <c:showBubbleSize val="0"/>
          </c:dLbls>
          <c:xVal>
            <c:numRef>
              <c:f>Oppgjørsform!$B$9:$B$29</c:f>
              <c:numCache>
                <c:formatCode>0%</c:formatCode>
                <c:ptCount val="2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numCache>
            </c:numRef>
          </c:xVal>
          <c:yVal>
            <c:numRef>
              <c:f>Oppgjørsform!$E$9:$E$29</c:f>
              <c:numCache>
                <c:formatCode>#,##0.0</c:formatCode>
                <c:ptCount val="21"/>
                <c:pt idx="0">
                  <c:v>1</c:v>
                </c:pt>
                <c:pt idx="1">
                  <c:v>0.85266150377413963</c:v>
                </c:pt>
                <c:pt idx="2">
                  <c:v>0.71049596309111784</c:v>
                </c:pt>
                <c:pt idx="3">
                  <c:v>0.57328683193514962</c:v>
                </c:pt>
                <c:pt idx="4">
                  <c:v>0.4408284023668636</c:v>
                </c:pt>
                <c:pt idx="5">
                  <c:v>0.31292517006802756</c:v>
                </c:pt>
                <c:pt idx="6">
                  <c:v>0.18939124243502947</c:v>
                </c:pt>
                <c:pt idx="7">
                  <c:v>7.0049786007511106E-2</c:v>
                </c:pt>
                <c:pt idx="8">
                  <c:v>-4.5267489711934727E-2</c:v>
                </c:pt>
                <c:pt idx="9">
                  <c:v>-0.15672081474623378</c:v>
                </c:pt>
                <c:pt idx="10">
                  <c:v>-0.26446280991735627</c:v>
                </c:pt>
                <c:pt idx="11">
                  <c:v>-0.36863890917945019</c:v>
                </c:pt>
                <c:pt idx="12">
                  <c:v>-0.46938775510204156</c:v>
                </c:pt>
                <c:pt idx="13">
                  <c:v>-0.56684156942595298</c:v>
                </c:pt>
                <c:pt idx="14">
                  <c:v>-0.66112650046168153</c:v>
                </c:pt>
                <c:pt idx="15">
                  <c:v>-0.75236294896030231</c:v>
                </c:pt>
                <c:pt idx="16">
                  <c:v>-0.8406658739595716</c:v>
                </c:pt>
                <c:pt idx="17">
                  <c:v>-0.92614507999123297</c:v>
                </c:pt>
                <c:pt idx="18">
                  <c:v>-1.0089054869290424</c:v>
                </c:pt>
                <c:pt idx="19">
                  <c:v>-1.0890473836593464</c:v>
                </c:pt>
                <c:pt idx="20">
                  <c:v>-1.1666666666666665</c:v>
                </c:pt>
              </c:numCache>
            </c:numRef>
          </c:yVal>
          <c:smooth val="0"/>
        </c:ser>
        <c:dLbls>
          <c:showLegendKey val="0"/>
          <c:showVal val="0"/>
          <c:showCatName val="0"/>
          <c:showSerName val="0"/>
          <c:showPercent val="0"/>
          <c:showBubbleSize val="0"/>
        </c:dLbls>
        <c:axId val="112050176"/>
        <c:axId val="112054784"/>
      </c:scatterChart>
      <c:valAx>
        <c:axId val="112050176"/>
        <c:scaling>
          <c:orientation val="minMax"/>
          <c:max val="0.2"/>
        </c:scaling>
        <c:delete val="0"/>
        <c:axPos val="b"/>
        <c:title>
          <c:tx>
            <c:rich>
              <a:bodyPr/>
              <a:lstStyle/>
              <a:p>
                <a:pPr>
                  <a:defRPr sz="1703" b="1" i="0" u="none" strike="noStrike" baseline="0">
                    <a:solidFill>
                      <a:schemeClr val="tx1"/>
                    </a:solidFill>
                    <a:latin typeface="Arial"/>
                    <a:ea typeface="Arial"/>
                    <a:cs typeface="Arial"/>
                  </a:defRPr>
                </a:pPr>
                <a:r>
                  <a:rPr lang="nb-NO" baseline="0">
                    <a:solidFill>
                      <a:schemeClr val="tx1"/>
                    </a:solidFill>
                  </a:rPr>
                  <a:t>Kapitalkostnad</a:t>
                </a:r>
              </a:p>
            </c:rich>
          </c:tx>
          <c:layout>
            <c:manualLayout>
              <c:xMode val="edge"/>
              <c:yMode val="edge"/>
              <c:x val="0.4390755288274476"/>
              <c:y val="0.90099008614089959"/>
            </c:manualLayout>
          </c:layout>
          <c:overlay val="0"/>
          <c:spPr>
            <a:noFill/>
            <a:ln w="36044">
              <a:noFill/>
            </a:ln>
          </c:spPr>
        </c:title>
        <c:numFmt formatCode="0%" sourceLinked="1"/>
        <c:majorTickMark val="out"/>
        <c:minorTickMark val="none"/>
        <c:tickLblPos val="high"/>
        <c:spPr>
          <a:ln w="4505">
            <a:solidFill>
              <a:schemeClr val="tx1"/>
            </a:solidFill>
            <a:prstDash val="solid"/>
          </a:ln>
        </c:spPr>
        <c:txPr>
          <a:bodyPr rot="0" vert="horz"/>
          <a:lstStyle/>
          <a:p>
            <a:pPr>
              <a:defRPr sz="1703" b="0" i="0" u="none" strike="noStrike" baseline="0">
                <a:solidFill>
                  <a:schemeClr val="tx1"/>
                </a:solidFill>
                <a:latin typeface="Arial"/>
                <a:ea typeface="Arial"/>
                <a:cs typeface="Arial"/>
              </a:defRPr>
            </a:pPr>
            <a:endParaRPr lang="nb-NO"/>
          </a:p>
        </c:txPr>
        <c:crossAx val="112054784"/>
        <c:crosses val="autoZero"/>
        <c:crossBetween val="midCat"/>
      </c:valAx>
      <c:valAx>
        <c:axId val="112054784"/>
        <c:scaling>
          <c:orientation val="minMax"/>
        </c:scaling>
        <c:delete val="0"/>
        <c:axPos val="l"/>
        <c:title>
          <c:tx>
            <c:rich>
              <a:bodyPr/>
              <a:lstStyle/>
              <a:p>
                <a:pPr>
                  <a:defRPr sz="1703" b="1" i="0" u="none" strike="noStrike" baseline="0">
                    <a:solidFill>
                      <a:schemeClr val="tx1"/>
                    </a:solidFill>
                    <a:latin typeface="Arial"/>
                    <a:ea typeface="Arial"/>
                    <a:cs typeface="Arial"/>
                  </a:defRPr>
                </a:pPr>
                <a:r>
                  <a:rPr lang="nb-NO" baseline="0">
                    <a:solidFill>
                      <a:schemeClr val="tx1"/>
                    </a:solidFill>
                  </a:rPr>
                  <a:t>Nåverdi</a:t>
                </a:r>
              </a:p>
            </c:rich>
          </c:tx>
          <c:layout>
            <c:manualLayout>
              <c:xMode val="edge"/>
              <c:yMode val="edge"/>
              <c:x val="2.3109133936552829E-2"/>
              <c:y val="0.4108910775268097"/>
            </c:manualLayout>
          </c:layout>
          <c:overlay val="0"/>
          <c:spPr>
            <a:noFill/>
            <a:ln w="36044">
              <a:noFill/>
            </a:ln>
          </c:spPr>
        </c:title>
        <c:numFmt formatCode="#,##0.0" sourceLinked="1"/>
        <c:majorTickMark val="out"/>
        <c:minorTickMark val="none"/>
        <c:tickLblPos val="nextTo"/>
        <c:spPr>
          <a:ln w="4505">
            <a:solidFill>
              <a:schemeClr val="tx1"/>
            </a:solidFill>
            <a:prstDash val="solid"/>
          </a:ln>
        </c:spPr>
        <c:txPr>
          <a:bodyPr rot="0" vert="horz"/>
          <a:lstStyle/>
          <a:p>
            <a:pPr>
              <a:defRPr sz="1703" b="0" i="0" u="none" strike="noStrike" baseline="0">
                <a:solidFill>
                  <a:schemeClr val="tx1"/>
                </a:solidFill>
                <a:latin typeface="Arial"/>
                <a:ea typeface="Arial"/>
                <a:cs typeface="Arial"/>
              </a:defRPr>
            </a:pPr>
            <a:endParaRPr lang="nb-NO"/>
          </a:p>
        </c:txPr>
        <c:crossAx val="112050176"/>
        <c:crosses val="autoZero"/>
        <c:crossBetween val="midCat"/>
      </c:valAx>
      <c:spPr>
        <a:noFill/>
        <a:ln w="36044">
          <a:noFill/>
        </a:ln>
      </c:spPr>
    </c:plotArea>
    <c:plotVisOnly val="1"/>
    <c:dispBlanksAs val="gap"/>
    <c:showDLblsOverMax val="0"/>
  </c:chart>
  <c:spPr>
    <a:noFill/>
    <a:ln>
      <a:noFill/>
    </a:ln>
  </c:spPr>
  <c:txPr>
    <a:bodyPr/>
    <a:lstStyle/>
    <a:p>
      <a:pPr>
        <a:defRPr sz="1703" b="0" i="0" u="none" strike="noStrike" baseline="0">
          <a:solidFill>
            <a:srgbClr val="FFFFFF"/>
          </a:solidFill>
          <a:latin typeface="Arial"/>
          <a:ea typeface="Arial"/>
          <a:cs typeface="Arial"/>
        </a:defRPr>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
          <c:y val="7.3825503355704702E-2"/>
          <c:w val="0.85"/>
          <c:h val="0.85906040268456374"/>
        </c:manualLayout>
      </c:layout>
      <c:scatterChart>
        <c:scatterStyle val="lineMarker"/>
        <c:varyColors val="0"/>
        <c:ser>
          <c:idx val="0"/>
          <c:order val="0"/>
          <c:tx>
            <c:strRef>
              <c:f>Anleggskostnad!$D$5</c:f>
              <c:strCache>
                <c:ptCount val="1"/>
                <c:pt idx="0">
                  <c:v>Nåverdi</c:v>
                </c:pt>
              </c:strCache>
            </c:strRef>
          </c:tx>
          <c:spPr>
            <a:ln w="15711">
              <a:solidFill>
                <a:srgbClr val="99CC00"/>
              </a:solidFill>
              <a:prstDash val="solid"/>
            </a:ln>
          </c:spPr>
          <c:marker>
            <c:symbol val="none"/>
          </c:marker>
          <c:dLbls>
            <c:dLbl>
              <c:idx val="15"/>
              <c:layout/>
              <c:spPr>
                <a:noFill/>
                <a:ln w="31422">
                  <a:noFill/>
                </a:ln>
              </c:spPr>
              <c:txPr>
                <a:bodyPr/>
                <a:lstStyle/>
                <a:p>
                  <a:pPr>
                    <a:defRPr sz="1237" b="1" i="0" u="none" strike="noStrike" baseline="0">
                      <a:solidFill>
                        <a:schemeClr val="tx1"/>
                      </a:solidFill>
                      <a:latin typeface="Arial"/>
                      <a:ea typeface="Arial"/>
                      <a:cs typeface="Arial"/>
                    </a:defRPr>
                  </a:pPr>
                  <a:endParaRPr lang="nb-NO"/>
                </a:p>
              </c:txPr>
              <c:showLegendKey val="0"/>
              <c:showVal val="0"/>
              <c:showCatName val="0"/>
              <c:showSerName val="1"/>
              <c:showPercent val="0"/>
              <c:showBubbleSize val="0"/>
            </c:dLbl>
            <c:txPr>
              <a:bodyPr/>
              <a:lstStyle/>
              <a:p>
                <a:pPr>
                  <a:defRPr baseline="0">
                    <a:solidFill>
                      <a:schemeClr val="tx1"/>
                    </a:solidFill>
                  </a:defRPr>
                </a:pPr>
                <a:endParaRPr lang="nb-NO"/>
              </a:p>
            </c:txPr>
            <c:showLegendKey val="0"/>
            <c:showVal val="0"/>
            <c:showCatName val="0"/>
            <c:showSerName val="0"/>
            <c:showPercent val="0"/>
            <c:showBubbleSize val="0"/>
          </c:dLbls>
          <c:xVal>
            <c:numRef>
              <c:f>Anleggskostnad!$C$10:$C$25</c:f>
              <c:numCache>
                <c:formatCode>0%</c:formatCode>
                <c:ptCount val="16"/>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numCache>
            </c:numRef>
          </c:xVal>
          <c:yVal>
            <c:numRef>
              <c:f>Anleggskostnad!$D$10:$D$25</c:f>
              <c:numCache>
                <c:formatCode>General</c:formatCode>
                <c:ptCount val="16"/>
                <c:pt idx="0">
                  <c:v>-100</c:v>
                </c:pt>
                <c:pt idx="1">
                  <c:v>-99.15902791166657</c:v>
                </c:pt>
                <c:pt idx="2">
                  <c:v>-98.335731414459346</c:v>
                </c:pt>
                <c:pt idx="3">
                  <c:v>-97.529557869221037</c:v>
                </c:pt>
                <c:pt idx="4">
                  <c:v>-96.739977287951803</c:v>
                </c:pt>
                <c:pt idx="5">
                  <c:v>-95.966481192661305</c:v>
                </c:pt>
                <c:pt idx="6">
                  <c:v>-95.208581542137679</c:v>
                </c:pt>
                <c:pt idx="7">
                  <c:v>-94.465809721985337</c:v>
                </c:pt>
                <c:pt idx="8">
                  <c:v>-93.737715593642889</c:v>
                </c:pt>
                <c:pt idx="9">
                  <c:v>-93.023866598419019</c:v>
                </c:pt>
                <c:pt idx="10">
                  <c:v>-92.323846912885287</c:v>
                </c:pt>
                <c:pt idx="11">
                  <c:v>-91.637256652239586</c:v>
                </c:pt>
                <c:pt idx="12">
                  <c:v>-90.963711118504904</c:v>
                </c:pt>
                <c:pt idx="13">
                  <c:v>-90.302840090660652</c:v>
                </c:pt>
                <c:pt idx="14">
                  <c:v>-89.654287154014085</c:v>
                </c:pt>
                <c:pt idx="15">
                  <c:v>-89.017709066316371</c:v>
                </c:pt>
              </c:numCache>
            </c:numRef>
          </c:yVal>
          <c:smooth val="0"/>
        </c:ser>
        <c:ser>
          <c:idx val="1"/>
          <c:order val="1"/>
          <c:tx>
            <c:strRef>
              <c:f>Anleggskostnad!$D$6</c:f>
              <c:strCache>
                <c:ptCount val="1"/>
                <c:pt idx="0">
                  <c:v>Sluttverdi</c:v>
                </c:pt>
              </c:strCache>
            </c:strRef>
          </c:tx>
          <c:spPr>
            <a:ln w="15711">
              <a:solidFill>
                <a:srgbClr val="FF00FF"/>
              </a:solidFill>
              <a:prstDash val="solid"/>
            </a:ln>
          </c:spPr>
          <c:marker>
            <c:symbol val="none"/>
          </c:marker>
          <c:dLbls>
            <c:dLbl>
              <c:idx val="15"/>
              <c:layout/>
              <c:spPr>
                <a:noFill/>
                <a:ln w="31422">
                  <a:noFill/>
                </a:ln>
              </c:spPr>
              <c:txPr>
                <a:bodyPr/>
                <a:lstStyle/>
                <a:p>
                  <a:pPr>
                    <a:defRPr sz="1237" b="1" i="0" u="none" strike="noStrike" baseline="0">
                      <a:solidFill>
                        <a:schemeClr val="tx1"/>
                      </a:solidFill>
                      <a:latin typeface="Arial"/>
                      <a:ea typeface="Arial"/>
                      <a:cs typeface="Arial"/>
                    </a:defRPr>
                  </a:pPr>
                  <a:endParaRPr lang="nb-NO"/>
                </a:p>
              </c:txPr>
              <c:showLegendKey val="0"/>
              <c:showVal val="0"/>
              <c:showCatName val="0"/>
              <c:showSerName val="1"/>
              <c:showPercent val="0"/>
              <c:showBubbleSize val="0"/>
            </c:dLbl>
            <c:txPr>
              <a:bodyPr/>
              <a:lstStyle/>
              <a:p>
                <a:pPr>
                  <a:defRPr baseline="0">
                    <a:solidFill>
                      <a:schemeClr val="tx1"/>
                    </a:solidFill>
                  </a:defRPr>
                </a:pPr>
                <a:endParaRPr lang="nb-NO"/>
              </a:p>
            </c:txPr>
            <c:showLegendKey val="0"/>
            <c:showVal val="0"/>
            <c:showCatName val="0"/>
            <c:showSerName val="0"/>
            <c:showPercent val="0"/>
            <c:showBubbleSize val="0"/>
          </c:dLbls>
          <c:xVal>
            <c:numRef>
              <c:f>Anleggskostnad!$C$10:$C$25</c:f>
              <c:numCache>
                <c:formatCode>0%</c:formatCode>
                <c:ptCount val="16"/>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numCache>
            </c:numRef>
          </c:xVal>
          <c:yVal>
            <c:numRef>
              <c:f>Anleggskostnad!$E$10:$E$25</c:f>
              <c:numCache>
                <c:formatCode>General</c:formatCode>
                <c:ptCount val="16"/>
                <c:pt idx="0">
                  <c:v>-100</c:v>
                </c:pt>
                <c:pt idx="1">
                  <c:v>-101.15212437269102</c:v>
                </c:pt>
                <c:pt idx="2">
                  <c:v>-102.30849496360351</c:v>
                </c:pt>
                <c:pt idx="3">
                  <c:v>-103.46910794345659</c:v>
                </c:pt>
                <c:pt idx="4">
                  <c:v>-104.63395943464869</c:v>
                </c:pt>
                <c:pt idx="5">
                  <c:v>-105.80304551490913</c:v>
                </c:pt>
                <c:pt idx="6">
                  <c:v>-106.97636222074587</c:v>
                </c:pt>
                <c:pt idx="7">
                  <c:v>-108.15390555070101</c:v>
                </c:pt>
                <c:pt idx="8">
                  <c:v>-109.33567146842512</c:v>
                </c:pt>
                <c:pt idx="9">
                  <c:v>-110.52165590558165</c:v>
                </c:pt>
                <c:pt idx="10">
                  <c:v>-111.71185476459121</c:v>
                </c:pt>
                <c:pt idx="11">
                  <c:v>-112.90626392122437</c:v>
                </c:pt>
                <c:pt idx="12">
                  <c:v>-114.10487922705256</c:v>
                </c:pt>
                <c:pt idx="13">
                  <c:v>-115.30769651176452</c:v>
                </c:pt>
                <c:pt idx="14">
                  <c:v>-116.51471158535669</c:v>
                </c:pt>
                <c:pt idx="15">
                  <c:v>-117.72592024020342</c:v>
                </c:pt>
              </c:numCache>
            </c:numRef>
          </c:yVal>
          <c:smooth val="0"/>
        </c:ser>
        <c:dLbls>
          <c:showLegendKey val="0"/>
          <c:showVal val="0"/>
          <c:showCatName val="0"/>
          <c:showSerName val="0"/>
          <c:showPercent val="0"/>
          <c:showBubbleSize val="0"/>
        </c:dLbls>
        <c:axId val="112057088"/>
        <c:axId val="112057664"/>
      </c:scatterChart>
      <c:valAx>
        <c:axId val="112057088"/>
        <c:scaling>
          <c:orientation val="minMax"/>
        </c:scaling>
        <c:delete val="0"/>
        <c:axPos val="b"/>
        <c:numFmt formatCode="0%" sourceLinked="1"/>
        <c:majorTickMark val="out"/>
        <c:minorTickMark val="none"/>
        <c:tickLblPos val="nextTo"/>
        <c:spPr>
          <a:ln w="3928">
            <a:solidFill>
              <a:schemeClr val="tx1"/>
            </a:solidFill>
            <a:prstDash val="solid"/>
          </a:ln>
        </c:spPr>
        <c:txPr>
          <a:bodyPr rot="0" vert="horz"/>
          <a:lstStyle/>
          <a:p>
            <a:pPr>
              <a:defRPr sz="1175" b="0" i="0" u="none" strike="noStrike" baseline="0">
                <a:solidFill>
                  <a:schemeClr val="tx1"/>
                </a:solidFill>
                <a:latin typeface="Arial"/>
                <a:ea typeface="Arial"/>
                <a:cs typeface="Arial"/>
              </a:defRPr>
            </a:pPr>
            <a:endParaRPr lang="nb-NO"/>
          </a:p>
        </c:txPr>
        <c:crossAx val="112057664"/>
        <c:crosses val="autoZero"/>
        <c:crossBetween val="midCat"/>
      </c:valAx>
      <c:valAx>
        <c:axId val="112057664"/>
        <c:scaling>
          <c:orientation val="minMax"/>
        </c:scaling>
        <c:delete val="0"/>
        <c:axPos val="l"/>
        <c:numFmt formatCode="General" sourceLinked="1"/>
        <c:majorTickMark val="out"/>
        <c:minorTickMark val="none"/>
        <c:tickLblPos val="nextTo"/>
        <c:spPr>
          <a:ln w="3928">
            <a:solidFill>
              <a:schemeClr val="tx1"/>
            </a:solidFill>
            <a:prstDash val="solid"/>
          </a:ln>
        </c:spPr>
        <c:txPr>
          <a:bodyPr rot="0" vert="horz"/>
          <a:lstStyle/>
          <a:p>
            <a:pPr>
              <a:defRPr sz="1175" b="0" i="0" u="none" strike="noStrike" baseline="0">
                <a:solidFill>
                  <a:schemeClr val="tx1"/>
                </a:solidFill>
                <a:latin typeface="Arial"/>
                <a:ea typeface="Arial"/>
                <a:cs typeface="Arial"/>
              </a:defRPr>
            </a:pPr>
            <a:endParaRPr lang="nb-NO"/>
          </a:p>
        </c:txPr>
        <c:crossAx val="112057088"/>
        <c:crosses val="autoZero"/>
        <c:crossBetween val="midCat"/>
      </c:valAx>
      <c:spPr>
        <a:noFill/>
        <a:ln w="31422">
          <a:noFill/>
        </a:ln>
      </c:spPr>
    </c:plotArea>
    <c:plotVisOnly val="1"/>
    <c:dispBlanksAs val="gap"/>
    <c:showDLblsOverMax val="0"/>
  </c:chart>
  <c:spPr>
    <a:noFill/>
    <a:ln>
      <a:noFill/>
    </a:ln>
  </c:spPr>
  <c:txPr>
    <a:bodyPr/>
    <a:lstStyle/>
    <a:p>
      <a:pPr>
        <a:defRPr sz="1175" b="0" i="0" u="none" strike="noStrike" baseline="0">
          <a:solidFill>
            <a:srgbClr val="FFFFFF"/>
          </a:solidFill>
          <a:latin typeface="Arial"/>
          <a:ea typeface="Arial"/>
          <a:cs typeface="Arial"/>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50264550264549"/>
          <c:y val="0.14093959731543623"/>
          <c:w val="0.79100529100529104"/>
          <c:h val="0.79194630872483218"/>
        </c:manualLayout>
      </c:layout>
      <c:scatterChart>
        <c:scatterStyle val="lineMarker"/>
        <c:varyColors val="0"/>
        <c:ser>
          <c:idx val="0"/>
          <c:order val="0"/>
          <c:tx>
            <c:strRef>
              <c:f>Avisabbonement!$D$7</c:f>
              <c:strCache>
                <c:ptCount val="1"/>
                <c:pt idx="0">
                  <c:v>Årlig betaling</c:v>
                </c:pt>
              </c:strCache>
            </c:strRef>
          </c:tx>
          <c:spPr>
            <a:ln w="22583">
              <a:solidFill>
                <a:srgbClr val="99CC00"/>
              </a:solidFill>
              <a:prstDash val="solid"/>
            </a:ln>
          </c:spPr>
          <c:marker>
            <c:symbol val="none"/>
          </c:marker>
          <c:dLbls>
            <c:dLbl>
              <c:idx val="11"/>
              <c:layout>
                <c:manualLayout>
                  <c:x val="0"/>
                  <c:y val="3.2278088144009932E-2"/>
                </c:manualLayout>
              </c:layout>
              <c:spPr>
                <a:noFill/>
                <a:ln w="45167">
                  <a:noFill/>
                </a:ln>
              </c:spPr>
              <c:txPr>
                <a:bodyPr/>
                <a:lstStyle/>
                <a:p>
                  <a:pPr>
                    <a:defRPr sz="1689" b="0" i="0" u="none" strike="noStrike" baseline="0">
                      <a:solidFill>
                        <a:schemeClr val="tx1"/>
                      </a:solidFill>
                      <a:latin typeface="Arial"/>
                      <a:ea typeface="Arial"/>
                      <a:cs typeface="Arial"/>
                    </a:defRPr>
                  </a:pPr>
                  <a:endParaRPr lang="nb-NO"/>
                </a:p>
              </c:txPr>
              <c:showLegendKey val="0"/>
              <c:showVal val="0"/>
              <c:showCatName val="0"/>
              <c:showSerName val="1"/>
              <c:showPercent val="0"/>
              <c:showBubbleSize val="0"/>
            </c:dLbl>
            <c:txPr>
              <a:bodyPr/>
              <a:lstStyle/>
              <a:p>
                <a:pPr>
                  <a:defRPr baseline="0">
                    <a:solidFill>
                      <a:schemeClr val="tx1"/>
                    </a:solidFill>
                  </a:defRPr>
                </a:pPr>
                <a:endParaRPr lang="nb-NO"/>
              </a:p>
            </c:txPr>
            <c:showLegendKey val="0"/>
            <c:showVal val="0"/>
            <c:showCatName val="0"/>
            <c:showSerName val="0"/>
            <c:showPercent val="0"/>
            <c:showBubbleSize val="0"/>
          </c:dLbls>
          <c:xVal>
            <c:numRef>
              <c:f>Avisabbonement!$C$9:$C$20</c:f>
              <c:numCache>
                <c:formatCode>0%</c:formatCode>
                <c:ptCount val="12"/>
                <c:pt idx="0">
                  <c:v>0</c:v>
                </c:pt>
                <c:pt idx="1">
                  <c:v>0.05</c:v>
                </c:pt>
                <c:pt idx="2">
                  <c:v>0.1</c:v>
                </c:pt>
                <c:pt idx="3">
                  <c:v>0.15</c:v>
                </c:pt>
                <c:pt idx="4">
                  <c:v>0.2</c:v>
                </c:pt>
                <c:pt idx="5">
                  <c:v>0.25</c:v>
                </c:pt>
                <c:pt idx="6">
                  <c:v>0.3</c:v>
                </c:pt>
                <c:pt idx="7">
                  <c:v>0.35</c:v>
                </c:pt>
                <c:pt idx="8">
                  <c:v>0.4</c:v>
                </c:pt>
                <c:pt idx="9">
                  <c:v>0.45</c:v>
                </c:pt>
                <c:pt idx="10">
                  <c:v>0.5</c:v>
                </c:pt>
                <c:pt idx="11">
                  <c:v>0.55000000000000004</c:v>
                </c:pt>
              </c:numCache>
            </c:numRef>
          </c:xVal>
          <c:yVal>
            <c:numRef>
              <c:f>Avisabbonement!$D$9:$D$20</c:f>
              <c:numCache>
                <c:formatCode>General</c:formatCode>
                <c:ptCount val="12"/>
                <c:pt idx="0">
                  <c:v>-2420</c:v>
                </c:pt>
                <c:pt idx="1">
                  <c:v>-2420</c:v>
                </c:pt>
                <c:pt idx="2">
                  <c:v>-2420</c:v>
                </c:pt>
                <c:pt idx="3">
                  <c:v>-2420</c:v>
                </c:pt>
                <c:pt idx="4">
                  <c:v>-2420</c:v>
                </c:pt>
                <c:pt idx="5">
                  <c:v>-2420</c:v>
                </c:pt>
                <c:pt idx="6">
                  <c:v>-2420</c:v>
                </c:pt>
                <c:pt idx="7">
                  <c:v>-2420</c:v>
                </c:pt>
                <c:pt idx="8">
                  <c:v>-2420</c:v>
                </c:pt>
                <c:pt idx="9">
                  <c:v>-2420</c:v>
                </c:pt>
                <c:pt idx="10">
                  <c:v>-2420</c:v>
                </c:pt>
                <c:pt idx="11">
                  <c:v>-2420</c:v>
                </c:pt>
              </c:numCache>
            </c:numRef>
          </c:yVal>
          <c:smooth val="0"/>
        </c:ser>
        <c:ser>
          <c:idx val="1"/>
          <c:order val="1"/>
          <c:tx>
            <c:strRef>
              <c:f>Avisabbonement!$E$7</c:f>
              <c:strCache>
                <c:ptCount val="1"/>
                <c:pt idx="0">
                  <c:v>Kvartalsvis betaling</c:v>
                </c:pt>
              </c:strCache>
            </c:strRef>
          </c:tx>
          <c:spPr>
            <a:ln w="22583">
              <a:solidFill>
                <a:srgbClr val="FF00FF"/>
              </a:solidFill>
              <a:prstDash val="solid"/>
            </a:ln>
          </c:spPr>
          <c:marker>
            <c:symbol val="none"/>
          </c:marker>
          <c:dLbls>
            <c:dLbl>
              <c:idx val="4"/>
              <c:layout>
                <c:manualLayout>
                  <c:x val="-1.8095452228148602E-3"/>
                  <c:y val="3.4761018001241463E-2"/>
                </c:manualLayout>
              </c:layout>
              <c:spPr>
                <a:noFill/>
                <a:ln w="45167">
                  <a:noFill/>
                </a:ln>
              </c:spPr>
              <c:txPr>
                <a:bodyPr/>
                <a:lstStyle/>
                <a:p>
                  <a:pPr>
                    <a:defRPr sz="1689" b="0" i="0" u="none" strike="noStrike" baseline="0">
                      <a:solidFill>
                        <a:schemeClr val="tx1"/>
                      </a:solidFill>
                      <a:latin typeface="Arial"/>
                      <a:ea typeface="Arial"/>
                      <a:cs typeface="Arial"/>
                    </a:defRPr>
                  </a:pPr>
                  <a:endParaRPr lang="nb-NO"/>
                </a:p>
              </c:txPr>
              <c:showLegendKey val="0"/>
              <c:showVal val="0"/>
              <c:showCatName val="0"/>
              <c:showSerName val="1"/>
              <c:showPercent val="0"/>
              <c:showBubbleSize val="0"/>
            </c:dLbl>
            <c:txPr>
              <a:bodyPr/>
              <a:lstStyle/>
              <a:p>
                <a:pPr>
                  <a:defRPr baseline="0">
                    <a:solidFill>
                      <a:schemeClr val="tx1"/>
                    </a:solidFill>
                  </a:defRPr>
                </a:pPr>
                <a:endParaRPr lang="nb-NO"/>
              </a:p>
            </c:txPr>
            <c:showLegendKey val="0"/>
            <c:showVal val="0"/>
            <c:showCatName val="0"/>
            <c:showSerName val="0"/>
            <c:showPercent val="0"/>
            <c:showBubbleSize val="0"/>
          </c:dLbls>
          <c:xVal>
            <c:numRef>
              <c:f>Avisabbonement!$C$9:$C$20</c:f>
              <c:numCache>
                <c:formatCode>0%</c:formatCode>
                <c:ptCount val="12"/>
                <c:pt idx="0">
                  <c:v>0</c:v>
                </c:pt>
                <c:pt idx="1">
                  <c:v>0.05</c:v>
                </c:pt>
                <c:pt idx="2">
                  <c:v>0.1</c:v>
                </c:pt>
                <c:pt idx="3">
                  <c:v>0.15</c:v>
                </c:pt>
                <c:pt idx="4">
                  <c:v>0.2</c:v>
                </c:pt>
                <c:pt idx="5">
                  <c:v>0.25</c:v>
                </c:pt>
                <c:pt idx="6">
                  <c:v>0.3</c:v>
                </c:pt>
                <c:pt idx="7">
                  <c:v>0.35</c:v>
                </c:pt>
                <c:pt idx="8">
                  <c:v>0.4</c:v>
                </c:pt>
                <c:pt idx="9">
                  <c:v>0.45</c:v>
                </c:pt>
                <c:pt idx="10">
                  <c:v>0.5</c:v>
                </c:pt>
                <c:pt idx="11">
                  <c:v>0.55000000000000004</c:v>
                </c:pt>
              </c:numCache>
            </c:numRef>
          </c:xVal>
          <c:yVal>
            <c:numRef>
              <c:f>Avisabbonement!$E$9:$E$20</c:f>
              <c:numCache>
                <c:formatCode>General</c:formatCode>
                <c:ptCount val="12"/>
                <c:pt idx="0">
                  <c:v>-2780</c:v>
                </c:pt>
                <c:pt idx="1">
                  <c:v>-2729.8525634708217</c:v>
                </c:pt>
                <c:pt idx="2">
                  <c:v>-2683.3457408631675</c:v>
                </c:pt>
                <c:pt idx="3">
                  <c:v>-2640.0638193043214</c:v>
                </c:pt>
                <c:pt idx="4">
                  <c:v>-2599.6542212567801</c:v>
                </c:pt>
                <c:pt idx="5">
                  <c:v>-2561.8157384751021</c:v>
                </c:pt>
                <c:pt idx="6">
                  <c:v>-2526.2893321391202</c:v>
                </c:pt>
                <c:pt idx="7">
                  <c:v>-2492.8508642287034</c:v>
                </c:pt>
                <c:pt idx="8">
                  <c:v>-2461.3052995650714</c:v>
                </c:pt>
                <c:pt idx="9">
                  <c:v>-2431.4820400147764</c:v>
                </c:pt>
                <c:pt idx="10">
                  <c:v>-2403.2311390480936</c:v>
                </c:pt>
                <c:pt idx="11">
                  <c:v>-2376.4202072336793</c:v>
                </c:pt>
              </c:numCache>
            </c:numRef>
          </c:yVal>
          <c:smooth val="0"/>
        </c:ser>
        <c:dLbls>
          <c:showLegendKey val="0"/>
          <c:showVal val="0"/>
          <c:showCatName val="0"/>
          <c:showSerName val="0"/>
          <c:showPercent val="0"/>
          <c:showBubbleSize val="0"/>
        </c:dLbls>
        <c:axId val="149589376"/>
        <c:axId val="149589952"/>
      </c:scatterChart>
      <c:valAx>
        <c:axId val="149589376"/>
        <c:scaling>
          <c:orientation val="minMax"/>
        </c:scaling>
        <c:delete val="0"/>
        <c:axPos val="b"/>
        <c:numFmt formatCode="0%" sourceLinked="1"/>
        <c:majorTickMark val="out"/>
        <c:minorTickMark val="none"/>
        <c:tickLblPos val="high"/>
        <c:spPr>
          <a:ln w="5646">
            <a:solidFill>
              <a:schemeClr val="tx1"/>
            </a:solidFill>
            <a:prstDash val="solid"/>
          </a:ln>
        </c:spPr>
        <c:txPr>
          <a:bodyPr rot="0" vert="horz"/>
          <a:lstStyle/>
          <a:p>
            <a:pPr>
              <a:defRPr sz="1689" b="0" i="0" u="none" strike="noStrike" baseline="0">
                <a:solidFill>
                  <a:schemeClr val="tx1"/>
                </a:solidFill>
                <a:latin typeface="Arial"/>
                <a:ea typeface="Arial"/>
                <a:cs typeface="Arial"/>
              </a:defRPr>
            </a:pPr>
            <a:endParaRPr lang="nb-NO"/>
          </a:p>
        </c:txPr>
        <c:crossAx val="149589952"/>
        <c:crosses val="autoZero"/>
        <c:crossBetween val="midCat"/>
      </c:valAx>
      <c:valAx>
        <c:axId val="149589952"/>
        <c:scaling>
          <c:orientation val="minMax"/>
        </c:scaling>
        <c:delete val="0"/>
        <c:axPos val="l"/>
        <c:numFmt formatCode="General" sourceLinked="1"/>
        <c:majorTickMark val="out"/>
        <c:minorTickMark val="none"/>
        <c:tickLblPos val="nextTo"/>
        <c:spPr>
          <a:ln w="5646">
            <a:solidFill>
              <a:schemeClr val="tx1"/>
            </a:solidFill>
            <a:prstDash val="solid"/>
          </a:ln>
        </c:spPr>
        <c:txPr>
          <a:bodyPr rot="0" vert="horz"/>
          <a:lstStyle/>
          <a:p>
            <a:pPr>
              <a:defRPr sz="1689" b="0" i="0" u="none" strike="noStrike" baseline="0">
                <a:solidFill>
                  <a:schemeClr val="tx1"/>
                </a:solidFill>
                <a:latin typeface="Arial"/>
                <a:ea typeface="Arial"/>
                <a:cs typeface="Arial"/>
              </a:defRPr>
            </a:pPr>
            <a:endParaRPr lang="nb-NO"/>
          </a:p>
        </c:txPr>
        <c:crossAx val="149589376"/>
        <c:crosses val="autoZero"/>
        <c:crossBetween val="midCat"/>
      </c:valAx>
      <c:spPr>
        <a:noFill/>
        <a:ln w="45167">
          <a:noFill/>
        </a:ln>
      </c:spPr>
    </c:plotArea>
    <c:plotVisOnly val="1"/>
    <c:dispBlanksAs val="gap"/>
    <c:showDLblsOverMax val="0"/>
  </c:chart>
  <c:spPr>
    <a:noFill/>
    <a:ln>
      <a:noFill/>
    </a:ln>
  </c:spPr>
  <c:txPr>
    <a:bodyPr/>
    <a:lstStyle/>
    <a:p>
      <a:pPr>
        <a:defRPr sz="1689" b="0" i="0" u="none" strike="noStrike" baseline="0">
          <a:solidFill>
            <a:srgbClr val="FFFFFF"/>
          </a:solidFill>
          <a:latin typeface="Arial"/>
          <a:ea typeface="Arial"/>
          <a:cs typeface="Arial"/>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8333333333332"/>
          <c:y val="7.3825503355704702E-2"/>
          <c:w val="0.81041666666666667"/>
          <c:h val="0.71140939597315433"/>
        </c:manualLayout>
      </c:layout>
      <c:scatterChart>
        <c:scatterStyle val="lineMarker"/>
        <c:varyColors val="0"/>
        <c:ser>
          <c:idx val="0"/>
          <c:order val="0"/>
          <c:tx>
            <c:strRef>
              <c:f>Kvantumsrabatter!$D$7</c:f>
              <c:strCache>
                <c:ptCount val="1"/>
                <c:pt idx="0">
                  <c:v>Årsforbruk</c:v>
                </c:pt>
              </c:strCache>
            </c:strRef>
          </c:tx>
          <c:spPr>
            <a:ln w="21319">
              <a:solidFill>
                <a:srgbClr val="99CC00"/>
              </a:solidFill>
              <a:prstDash val="solid"/>
            </a:ln>
          </c:spPr>
          <c:marker>
            <c:symbol val="none"/>
          </c:marker>
          <c:xVal>
            <c:numRef>
              <c:f>Kvantumsrabatter!$E$7:$P$7</c:f>
              <c:numCache>
                <c:formatCode>General</c:formatCode>
                <c:ptCount val="12"/>
                <c:pt idx="0">
                  <c:v>5</c:v>
                </c:pt>
                <c:pt idx="1">
                  <c:v>10</c:v>
                </c:pt>
                <c:pt idx="2">
                  <c:v>15</c:v>
                </c:pt>
                <c:pt idx="3">
                  <c:v>20</c:v>
                </c:pt>
                <c:pt idx="4">
                  <c:v>25</c:v>
                </c:pt>
                <c:pt idx="5">
                  <c:v>30</c:v>
                </c:pt>
                <c:pt idx="6">
                  <c:v>35</c:v>
                </c:pt>
                <c:pt idx="7">
                  <c:v>40</c:v>
                </c:pt>
                <c:pt idx="8">
                  <c:v>45</c:v>
                </c:pt>
                <c:pt idx="9">
                  <c:v>50</c:v>
                </c:pt>
                <c:pt idx="10">
                  <c:v>55</c:v>
                </c:pt>
                <c:pt idx="11">
                  <c:v>60</c:v>
                </c:pt>
              </c:numCache>
            </c:numRef>
          </c:xVal>
          <c:yVal>
            <c:numRef>
              <c:f>Kvantumsrabatter!$E$6:$P$6</c:f>
              <c:numCache>
                <c:formatCode>0.00%</c:formatCode>
                <c:ptCount val="12"/>
                <c:pt idx="0">
                  <c:v>3.6255018716823982E-2</c:v>
                </c:pt>
                <c:pt idx="1">
                  <c:v>7.3824463821902012E-2</c:v>
                </c:pt>
                <c:pt idx="2">
                  <c:v>0.11275598985002992</c:v>
                </c:pt>
                <c:pt idx="3">
                  <c:v>0.15309897908930284</c:v>
                </c:pt>
                <c:pt idx="4">
                  <c:v>0.19490460415853253</c:v>
                </c:pt>
                <c:pt idx="5">
                  <c:v>0.23822589294712171</c:v>
                </c:pt>
                <c:pt idx="6">
                  <c:v>0.28311779587158237</c:v>
                </c:pt>
                <c:pt idx="7">
                  <c:v>0.32963725557678891</c:v>
                </c:pt>
                <c:pt idx="8">
                  <c:v>0.37784327916431609</c:v>
                </c:pt>
                <c:pt idx="9">
                  <c:v>0.42779701303927375</c:v>
                </c:pt>
                <c:pt idx="10">
                  <c:v>0.47956182047083257</c:v>
                </c:pt>
                <c:pt idx="11">
                  <c:v>0.53320336196469353</c:v>
                </c:pt>
              </c:numCache>
            </c:numRef>
          </c:yVal>
          <c:smooth val="0"/>
        </c:ser>
        <c:dLbls>
          <c:showLegendKey val="0"/>
          <c:showVal val="0"/>
          <c:showCatName val="0"/>
          <c:showSerName val="0"/>
          <c:showPercent val="0"/>
          <c:showBubbleSize val="0"/>
        </c:dLbls>
        <c:axId val="149592832"/>
        <c:axId val="149593408"/>
      </c:scatterChart>
      <c:valAx>
        <c:axId val="149592832"/>
        <c:scaling>
          <c:orientation val="minMax"/>
        </c:scaling>
        <c:delete val="0"/>
        <c:axPos val="b"/>
        <c:title>
          <c:tx>
            <c:rich>
              <a:bodyPr/>
              <a:lstStyle/>
              <a:p>
                <a:pPr>
                  <a:defRPr/>
                </a:pPr>
                <a:r>
                  <a:rPr lang="nb-NO"/>
                  <a:t>Kartonger pr år</a:t>
                </a:r>
              </a:p>
            </c:rich>
          </c:tx>
          <c:layout>
            <c:manualLayout>
              <c:xMode val="edge"/>
              <c:yMode val="edge"/>
              <c:x val="0.46041666666666664"/>
              <c:y val="0.88590604026845643"/>
            </c:manualLayout>
          </c:layout>
          <c:overlay val="0"/>
          <c:spPr>
            <a:noFill/>
            <a:ln w="42638">
              <a:noFill/>
            </a:ln>
          </c:spPr>
        </c:title>
        <c:numFmt formatCode="General" sourceLinked="1"/>
        <c:majorTickMark val="out"/>
        <c:minorTickMark val="none"/>
        <c:tickLblPos val="nextTo"/>
        <c:spPr>
          <a:ln w="5330">
            <a:solidFill>
              <a:schemeClr val="tx1"/>
            </a:solidFill>
            <a:prstDash val="solid"/>
          </a:ln>
        </c:spPr>
        <c:txPr>
          <a:bodyPr rot="0" vert="horz"/>
          <a:lstStyle/>
          <a:p>
            <a:pPr>
              <a:defRPr/>
            </a:pPr>
            <a:endParaRPr lang="nb-NO"/>
          </a:p>
        </c:txPr>
        <c:crossAx val="149593408"/>
        <c:crosses val="autoZero"/>
        <c:crossBetween val="midCat"/>
      </c:valAx>
      <c:valAx>
        <c:axId val="149593408"/>
        <c:scaling>
          <c:orientation val="minMax"/>
        </c:scaling>
        <c:delete val="0"/>
        <c:axPos val="l"/>
        <c:title>
          <c:tx>
            <c:rich>
              <a:bodyPr/>
              <a:lstStyle/>
              <a:p>
                <a:pPr>
                  <a:defRPr/>
                </a:pPr>
                <a:r>
                  <a:rPr lang="nb-NO"/>
                  <a:t>Kapitalkostnad</a:t>
                </a:r>
              </a:p>
            </c:rich>
          </c:tx>
          <c:layout>
            <c:manualLayout>
              <c:xMode val="edge"/>
              <c:yMode val="edge"/>
              <c:x val="2.2916666666666665E-2"/>
              <c:y val="0.27516778523489932"/>
            </c:manualLayout>
          </c:layout>
          <c:overlay val="0"/>
          <c:spPr>
            <a:noFill/>
            <a:ln w="42638">
              <a:noFill/>
            </a:ln>
          </c:spPr>
        </c:title>
        <c:numFmt formatCode="0%" sourceLinked="0"/>
        <c:majorTickMark val="out"/>
        <c:minorTickMark val="none"/>
        <c:tickLblPos val="nextTo"/>
        <c:spPr>
          <a:ln w="5330">
            <a:solidFill>
              <a:schemeClr val="tx1"/>
            </a:solidFill>
            <a:prstDash val="solid"/>
          </a:ln>
        </c:spPr>
        <c:txPr>
          <a:bodyPr rot="0" vert="horz"/>
          <a:lstStyle/>
          <a:p>
            <a:pPr>
              <a:defRPr/>
            </a:pPr>
            <a:endParaRPr lang="nb-NO"/>
          </a:p>
        </c:txPr>
        <c:crossAx val="149592832"/>
        <c:crosses val="autoZero"/>
        <c:crossBetween val="midCat"/>
      </c:valAx>
      <c:spPr>
        <a:noFill/>
        <a:ln w="42638">
          <a:noFill/>
        </a:ln>
      </c:spPr>
    </c:plotArea>
    <c:plotVisOnly val="1"/>
    <c:dispBlanksAs val="gap"/>
    <c:showDLblsOverMax val="0"/>
  </c:chart>
  <c:spPr>
    <a:noFill/>
    <a:ln>
      <a:noFill/>
    </a:ln>
  </c:spPr>
  <c:txPr>
    <a:bodyPr/>
    <a:lstStyle/>
    <a:p>
      <a:pPr>
        <a:defRPr sz="1595" b="0" i="0" u="none" strike="noStrike" baseline="0">
          <a:solidFill>
            <a:schemeClr val="tx1"/>
          </a:solidFill>
          <a:latin typeface="Arial"/>
          <a:ea typeface="Arial"/>
          <a:cs typeface="Arial"/>
        </a:defRPr>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83333333333334"/>
          <c:y val="0.17114093959731544"/>
          <c:w val="0.81458333333333333"/>
          <c:h val="0.62416107382550334"/>
        </c:manualLayout>
      </c:layout>
      <c:scatterChart>
        <c:scatterStyle val="lineMarker"/>
        <c:varyColors val="0"/>
        <c:ser>
          <c:idx val="0"/>
          <c:order val="0"/>
          <c:spPr>
            <a:ln w="22309">
              <a:solidFill>
                <a:srgbClr val="FF0000"/>
              </a:solidFill>
              <a:prstDash val="solid"/>
            </a:ln>
          </c:spPr>
          <c:marker>
            <c:symbol val="none"/>
          </c:marker>
          <c:xVal>
            <c:numRef>
              <c:f>Kassekreditt!$G$13:$G$22</c:f>
              <c:numCache>
                <c:formatCode>General</c:formatCode>
                <c:ptCount val="10"/>
                <c:pt idx="0">
                  <c:v>0.1</c:v>
                </c:pt>
                <c:pt idx="1">
                  <c:v>0.2</c:v>
                </c:pt>
                <c:pt idx="2">
                  <c:v>0.3</c:v>
                </c:pt>
                <c:pt idx="3">
                  <c:v>0.4</c:v>
                </c:pt>
                <c:pt idx="4">
                  <c:v>0.5</c:v>
                </c:pt>
                <c:pt idx="5">
                  <c:v>0.6</c:v>
                </c:pt>
                <c:pt idx="6">
                  <c:v>0.7</c:v>
                </c:pt>
                <c:pt idx="7">
                  <c:v>0.8</c:v>
                </c:pt>
                <c:pt idx="8">
                  <c:v>0.9</c:v>
                </c:pt>
                <c:pt idx="9">
                  <c:v>1</c:v>
                </c:pt>
              </c:numCache>
            </c:numRef>
          </c:xVal>
          <c:yVal>
            <c:numRef>
              <c:f>Kassekreditt!$H$13:$H$22</c:f>
              <c:numCache>
                <c:formatCode>General</c:formatCode>
                <c:ptCount val="10"/>
                <c:pt idx="0">
                  <c:v>0.21550625000000001</c:v>
                </c:pt>
                <c:pt idx="1">
                  <c:v>0.15865041503906308</c:v>
                </c:pt>
                <c:pt idx="2">
                  <c:v>0.14014938271604982</c:v>
                </c:pt>
                <c:pt idx="3">
                  <c:v>0.13098239898681641</c:v>
                </c:pt>
                <c:pt idx="4">
                  <c:v>0.12550880999999992</c:v>
                </c:pt>
                <c:pt idx="5">
                  <c:v>0.1218708046995558</c:v>
                </c:pt>
                <c:pt idx="6">
                  <c:v>0.11927763431903338</c:v>
                </c:pt>
                <c:pt idx="7">
                  <c:v>0.11733570871353116</c:v>
                </c:pt>
                <c:pt idx="8">
                  <c:v>0.11582706999695125</c:v>
                </c:pt>
                <c:pt idx="9">
                  <c:v>0.11462125941406276</c:v>
                </c:pt>
              </c:numCache>
            </c:numRef>
          </c:yVal>
          <c:smooth val="1"/>
        </c:ser>
        <c:dLbls>
          <c:showLegendKey val="0"/>
          <c:showVal val="0"/>
          <c:showCatName val="0"/>
          <c:showSerName val="0"/>
          <c:showPercent val="0"/>
          <c:showBubbleSize val="0"/>
        </c:dLbls>
        <c:axId val="91574208"/>
        <c:axId val="91574784"/>
      </c:scatterChart>
      <c:valAx>
        <c:axId val="91574208"/>
        <c:scaling>
          <c:orientation val="minMax"/>
          <c:max val="1"/>
        </c:scaling>
        <c:delete val="0"/>
        <c:axPos val="b"/>
        <c:title>
          <c:tx>
            <c:rich>
              <a:bodyPr/>
              <a:lstStyle/>
              <a:p>
                <a:pPr>
                  <a:defRPr/>
                </a:pPr>
                <a:r>
                  <a:rPr lang="nb-NO"/>
                  <a:t>Utnyttelsesgrad</a:t>
                </a:r>
              </a:p>
            </c:rich>
          </c:tx>
          <c:layout>
            <c:manualLayout>
              <c:xMode val="edge"/>
              <c:yMode val="edge"/>
              <c:x val="0.46666666666666667"/>
              <c:y val="0.72818791946308725"/>
            </c:manualLayout>
          </c:layout>
          <c:overlay val="0"/>
          <c:spPr>
            <a:noFill/>
            <a:ln w="44617">
              <a:noFill/>
            </a:ln>
          </c:spPr>
        </c:title>
        <c:numFmt formatCode="General" sourceLinked="1"/>
        <c:majorTickMark val="out"/>
        <c:minorTickMark val="none"/>
        <c:tickLblPos val="nextTo"/>
        <c:spPr>
          <a:ln w="5577">
            <a:solidFill>
              <a:schemeClr val="tx1"/>
            </a:solidFill>
            <a:prstDash val="solid"/>
          </a:ln>
        </c:spPr>
        <c:txPr>
          <a:bodyPr rot="0" vert="horz"/>
          <a:lstStyle/>
          <a:p>
            <a:pPr>
              <a:defRPr/>
            </a:pPr>
            <a:endParaRPr lang="nb-NO"/>
          </a:p>
        </c:txPr>
        <c:crossAx val="91574784"/>
        <c:crosses val="autoZero"/>
        <c:crossBetween val="midCat"/>
      </c:valAx>
      <c:valAx>
        <c:axId val="91574784"/>
        <c:scaling>
          <c:orientation val="minMax"/>
        </c:scaling>
        <c:delete val="0"/>
        <c:axPos val="l"/>
        <c:title>
          <c:tx>
            <c:rich>
              <a:bodyPr/>
              <a:lstStyle/>
              <a:p>
                <a:pPr>
                  <a:defRPr/>
                </a:pPr>
                <a:r>
                  <a:rPr lang="nb-NO"/>
                  <a:t>Effektiv årsrente</a:t>
                </a:r>
              </a:p>
            </c:rich>
          </c:tx>
          <c:layout>
            <c:manualLayout>
              <c:xMode val="edge"/>
              <c:yMode val="edge"/>
              <c:x val="1.6666666666666666E-2"/>
              <c:y val="0.31879194630872482"/>
            </c:manualLayout>
          </c:layout>
          <c:overlay val="0"/>
          <c:spPr>
            <a:noFill/>
            <a:ln w="44617">
              <a:noFill/>
            </a:ln>
          </c:spPr>
        </c:title>
        <c:numFmt formatCode="0%" sourceLinked="0"/>
        <c:majorTickMark val="out"/>
        <c:minorTickMark val="none"/>
        <c:tickLblPos val="nextTo"/>
        <c:spPr>
          <a:ln w="5577">
            <a:solidFill>
              <a:schemeClr val="tx1"/>
            </a:solidFill>
            <a:prstDash val="solid"/>
          </a:ln>
        </c:spPr>
        <c:txPr>
          <a:bodyPr rot="0" vert="horz"/>
          <a:lstStyle/>
          <a:p>
            <a:pPr>
              <a:defRPr/>
            </a:pPr>
            <a:endParaRPr lang="nb-NO"/>
          </a:p>
        </c:txPr>
        <c:crossAx val="91574208"/>
        <c:crosses val="autoZero"/>
        <c:crossBetween val="midCat"/>
      </c:valAx>
      <c:spPr>
        <a:noFill/>
        <a:ln w="44617">
          <a:noFill/>
        </a:ln>
      </c:spPr>
    </c:plotArea>
    <c:plotVisOnly val="1"/>
    <c:dispBlanksAs val="gap"/>
    <c:showDLblsOverMax val="0"/>
  </c:chart>
  <c:spPr>
    <a:noFill/>
    <a:ln>
      <a:noFill/>
    </a:ln>
  </c:spPr>
  <c:txPr>
    <a:bodyPr/>
    <a:lstStyle/>
    <a:p>
      <a:pPr>
        <a:defRPr sz="1669" b="0" i="0" u="none" strike="noStrike" baseline="0">
          <a:solidFill>
            <a:schemeClr val="tx1"/>
          </a:solidFill>
          <a:latin typeface="Arial"/>
          <a:ea typeface="Arial"/>
          <a:cs typeface="Arial"/>
        </a:defRPr>
      </a:pPr>
      <a:endParaRPr lang="nb-NO"/>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260A7F21-93AB-F141-B5DF-C5DEC9ADD7FC}" type="datetimeFigureOut">
              <a:rPr lang="nn-NO" smtClean="0"/>
              <a:pPr/>
              <a:t>31.05.2012</a:t>
            </a:fld>
            <a:endParaRPr lang="nn-NO"/>
          </a:p>
        </p:txBody>
      </p:sp>
      <p:sp>
        <p:nvSpPr>
          <p:cNvPr id="4" name="Plassholder for bunntekst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nn-NO"/>
          </a:p>
        </p:txBody>
      </p:sp>
      <p:sp>
        <p:nvSpPr>
          <p:cNvPr id="5" name="Plassholder for lysbildenumm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463AFC79-0860-C841-8EDA-23442A983571}" type="slidenum">
              <a:rPr lang="nn-NO" smtClean="0"/>
              <a:pPr/>
              <a:t>‹#›</a:t>
            </a:fld>
            <a:endParaRPr lang="nn-NO"/>
          </a:p>
        </p:txBody>
      </p:sp>
    </p:spTree>
    <p:extLst>
      <p:ext uri="{BB962C8B-B14F-4D97-AF65-F5344CB8AC3E}">
        <p14:creationId xmlns:p14="http://schemas.microsoft.com/office/powerpoint/2010/main" val="34256422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6A227896-0BD5-F942-9C6E-A9ABC30FBEB1}" type="datetimeFigureOut">
              <a:rPr lang="nn-NO" smtClean="0"/>
              <a:pPr/>
              <a:t>31.05.2012</a:t>
            </a:fld>
            <a:endParaRPr lang="nn-NO"/>
          </a:p>
        </p:txBody>
      </p:sp>
      <p:sp>
        <p:nvSpPr>
          <p:cNvPr id="4" name="Plassholder for lysbilde 3"/>
          <p:cNvSpPr>
            <a:spLocks noGrp="1" noRot="1" noChangeAspect="1"/>
          </p:cNvSpPr>
          <p:nvPr>
            <p:ph type="sldImg" idx="2"/>
          </p:nvPr>
        </p:nvSpPr>
        <p:spPr>
          <a:xfrm>
            <a:off x="725488" y="741363"/>
            <a:ext cx="5346700" cy="370205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8CCEF757-EB36-7542-8ED8-5F1079D825E3}" type="slidenum">
              <a:rPr lang="nn-NO" smtClean="0"/>
              <a:pPr/>
              <a:t>‹#›</a:t>
            </a:fld>
            <a:endParaRPr lang="nn-NO"/>
          </a:p>
        </p:txBody>
      </p:sp>
    </p:spTree>
    <p:extLst>
      <p:ext uri="{BB962C8B-B14F-4D97-AF65-F5344CB8AC3E}">
        <p14:creationId xmlns:p14="http://schemas.microsoft.com/office/powerpoint/2010/main" val="36881490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598E7-6F08-48F3-ABFF-8307A6894F48}" type="slidenum">
              <a:rPr lang="en-US"/>
              <a:pPr/>
              <a:t>2</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F79DE-106C-4BFA-A251-66BE42A3DB65}" type="slidenum">
              <a:rPr lang="en-US"/>
              <a:pPr/>
              <a:t>6</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9" name="Bilde 8" descr="bunnbilde_himmel_ligg.jpg"/>
          <p:cNvPicPr>
            <a:picLocks noChangeAspect="1"/>
          </p:cNvPicPr>
          <p:nvPr userDrawn="1"/>
        </p:nvPicPr>
        <p:blipFill>
          <a:blip r:embed="rId2"/>
          <a:stretch>
            <a:fillRect/>
          </a:stretch>
        </p:blipFill>
        <p:spPr>
          <a:xfrm>
            <a:off x="0" y="-1"/>
            <a:ext cx="9906000" cy="6858001"/>
          </a:xfrm>
          <a:prstGeom prst="rect">
            <a:avLst/>
          </a:prstGeom>
        </p:spPr>
      </p:pic>
      <p:sp>
        <p:nvSpPr>
          <p:cNvPr id="31" name="Title 1"/>
          <p:cNvSpPr>
            <a:spLocks noGrp="1"/>
          </p:cNvSpPr>
          <p:nvPr>
            <p:ph type="title"/>
          </p:nvPr>
        </p:nvSpPr>
        <p:spPr>
          <a:xfrm>
            <a:off x="495300" y="2236695"/>
            <a:ext cx="6934200" cy="1362075"/>
          </a:xfrm>
          <a:prstGeom prst="rect">
            <a:avLst/>
          </a:prstGeom>
        </p:spPr>
        <p:txBody>
          <a:bodyPr anchor="b" anchorCtr="0"/>
          <a:lstStyle>
            <a:lvl1pPr algn="r">
              <a:defRPr sz="4600" b="0" cap="none" baseline="0"/>
            </a:lvl1pPr>
          </a:lstStyle>
          <a:p>
            <a:r>
              <a:rPr lang="en-US" dirty="0" smtClean="0"/>
              <a:t>Click to edit Master title style</a:t>
            </a:r>
            <a:endParaRPr dirty="0"/>
          </a:p>
        </p:txBody>
      </p:sp>
      <p:sp>
        <p:nvSpPr>
          <p:cNvPr id="32" name="Text Placeholder 2"/>
          <p:cNvSpPr>
            <a:spLocks noGrp="1"/>
          </p:cNvSpPr>
          <p:nvPr>
            <p:ph type="body" idx="1"/>
          </p:nvPr>
        </p:nvSpPr>
        <p:spPr>
          <a:xfrm>
            <a:off x="1816100" y="3609696"/>
            <a:ext cx="56134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2"/>
          <p:cNvSpPr>
            <a:spLocks noGrp="1"/>
          </p:cNvSpPr>
          <p:nvPr>
            <p:ph type="dt" sz="half" idx="10"/>
          </p:nvPr>
        </p:nvSpPr>
        <p:spPr>
          <a:xfrm>
            <a:off x="7107384" y="6390219"/>
            <a:ext cx="1854584" cy="365125"/>
          </a:xfrm>
        </p:spPr>
        <p:txBody>
          <a:bodyPr/>
          <a:lstStyle>
            <a:lvl1pPr>
              <a:defRPr/>
            </a:lvl1pPr>
          </a:lstStyle>
          <a:p>
            <a:r>
              <a:rPr lang="nb-NO" smtClean="0"/>
              <a:t>Rasmus Rasmussen</a:t>
            </a:r>
            <a:endParaRPr lang="nn-NO" dirty="0"/>
          </a:p>
        </p:txBody>
      </p:sp>
      <p:sp>
        <p:nvSpPr>
          <p:cNvPr id="11" name="Footer Placeholder 3"/>
          <p:cNvSpPr>
            <a:spLocks noGrp="1"/>
          </p:cNvSpPr>
          <p:nvPr>
            <p:ph type="ftr" sz="quarter" idx="11"/>
          </p:nvPr>
        </p:nvSpPr>
        <p:spPr>
          <a:xfrm>
            <a:off x="801423" y="6390219"/>
            <a:ext cx="6305960" cy="365125"/>
          </a:xfrm>
        </p:spPr>
        <p:txBody>
          <a:bodyPr/>
          <a:lstStyle/>
          <a:p>
            <a:r>
              <a:rPr lang="nn-NO" smtClean="0"/>
              <a:t>BØK311 BEDRIFTSØKONOMI 2b</a:t>
            </a:r>
            <a:endParaRPr lang="nn-NO" dirty="0"/>
          </a:p>
        </p:txBody>
      </p:sp>
      <p:sp>
        <p:nvSpPr>
          <p:cNvPr id="12" name="Slide Number Placeholder 4"/>
          <p:cNvSpPr>
            <a:spLocks noGrp="1"/>
          </p:cNvSpPr>
          <p:nvPr>
            <p:ph type="sldNum" sz="quarter" idx="12"/>
          </p:nvPr>
        </p:nvSpPr>
        <p:spPr>
          <a:xfrm>
            <a:off x="9102859" y="6390219"/>
            <a:ext cx="577850" cy="365125"/>
          </a:xfrm>
        </p:spPr>
        <p:txBody>
          <a:bodyPr/>
          <a:lstStyle/>
          <a:p>
            <a:fld id="{C8027F48-9CC9-D045-8B9B-52CCB28A42BB}" type="slidenum">
              <a:rPr lang="nn-NO" smtClean="0"/>
              <a:pPr/>
              <a:t>‹#›</a:t>
            </a:fld>
            <a:endParaRPr lang="nn-NO"/>
          </a:p>
        </p:txBody>
      </p:sp>
      <p:pic>
        <p:nvPicPr>
          <p:cNvPr id="21" name="Bilde 20" descr="logo_hvit.png"/>
          <p:cNvPicPr>
            <a:picLocks noChangeAspect="1"/>
          </p:cNvPicPr>
          <p:nvPr userDrawn="1"/>
        </p:nvPicPr>
        <p:blipFill>
          <a:blip r:embed="rId3"/>
          <a:stretch>
            <a:fillRect/>
          </a:stretch>
        </p:blipFill>
        <p:spPr>
          <a:xfrm>
            <a:off x="-1" y="0"/>
            <a:ext cx="3488267" cy="10407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rgbClr val="FFFFFF"/>
                </a:solidFill>
              </a:defRPr>
            </a:lvl1pPr>
          </a:lstStyle>
          <a:p>
            <a:r>
              <a:rPr lang="nb-NO" smtClean="0"/>
              <a:t>Rasmus Rasmussen</a:t>
            </a:r>
            <a:endParaRPr lang="nn-NO" dirty="0"/>
          </a:p>
        </p:txBody>
      </p:sp>
      <p:sp>
        <p:nvSpPr>
          <p:cNvPr id="6" name="Footer Placeholder 5"/>
          <p:cNvSpPr>
            <a:spLocks noGrp="1"/>
          </p:cNvSpPr>
          <p:nvPr>
            <p:ph type="ftr" sz="quarter" idx="11"/>
          </p:nvPr>
        </p:nvSpPr>
        <p:spPr/>
        <p:txBody>
          <a:bodyPr/>
          <a:lstStyle/>
          <a:p>
            <a:r>
              <a:rPr lang="nn-NO" smtClean="0"/>
              <a:t>BØK311 BEDRIFTSØKONOMI 2b</a:t>
            </a:r>
            <a:endParaRPr lang="nn-NO"/>
          </a:p>
        </p:txBody>
      </p:sp>
      <p:sp>
        <p:nvSpPr>
          <p:cNvPr id="7" name="Slide Number Placeholder 6"/>
          <p:cNvSpPr>
            <a:spLocks noGrp="1"/>
          </p:cNvSpPr>
          <p:nvPr>
            <p:ph type="sldNum" sz="quarter" idx="12"/>
          </p:nvPr>
        </p:nvSpPr>
        <p:spPr/>
        <p:txBody>
          <a:bodyPr/>
          <a:lstStyle/>
          <a:p>
            <a:fld id="{C8027F48-9CC9-D045-8B9B-52CCB28A42BB}" type="slidenum">
              <a:rPr lang="nn-NO" smtClean="0"/>
              <a:pPr/>
              <a:t>‹#›</a:t>
            </a:fld>
            <a:endParaRPr lang="nn-NO"/>
          </a:p>
        </p:txBody>
      </p:sp>
      <p:sp>
        <p:nvSpPr>
          <p:cNvPr id="9" name="Picture Placeholder 8"/>
          <p:cNvSpPr>
            <a:spLocks noGrp="1"/>
          </p:cNvSpPr>
          <p:nvPr>
            <p:ph type="pic" sz="quarter" idx="13"/>
          </p:nvPr>
        </p:nvSpPr>
        <p:spPr>
          <a:xfrm>
            <a:off x="374650" y="1735667"/>
            <a:ext cx="4442800" cy="4457733"/>
          </a:xfrm>
          <a:prstGeom prst="ellipse">
            <a:avLst/>
          </a:prstGeom>
          <a:ln w="28575">
            <a:solidFill>
              <a:srgbClr val="0F6FC6"/>
            </a:solidFill>
          </a:ln>
        </p:spPr>
        <p:txBody>
          <a:bodyPr/>
          <a:lstStyle>
            <a:lvl1pPr marL="0" indent="0">
              <a:buNone/>
              <a:defRPr>
                <a:solidFill>
                  <a:srgbClr val="0B5395"/>
                </a:solidFill>
              </a:defRPr>
            </a:lvl1pPr>
          </a:lstStyle>
          <a:p>
            <a:r>
              <a:rPr lang="en-US" smtClean="0"/>
              <a:t>Click icon to add picture</a:t>
            </a:r>
            <a:endParaRPr dirty="0"/>
          </a:p>
        </p:txBody>
      </p:sp>
      <p:sp>
        <p:nvSpPr>
          <p:cNvPr id="8" name="Title 1"/>
          <p:cNvSpPr>
            <a:spLocks noGrp="1"/>
          </p:cNvSpPr>
          <p:nvPr>
            <p:ph type="title"/>
          </p:nvPr>
        </p:nvSpPr>
        <p:spPr>
          <a:xfrm>
            <a:off x="5606824" y="1735667"/>
            <a:ext cx="3802157" cy="1276352"/>
          </a:xfrm>
          <a:prstGeom prst="rect">
            <a:avLst/>
          </a:prstGeom>
        </p:spPr>
        <p:txBody>
          <a:bodyPr anchor="b"/>
          <a:lstStyle>
            <a:lvl1pPr algn="l">
              <a:defRPr sz="4000" b="0">
                <a:solidFill>
                  <a:srgbClr val="0B5395"/>
                </a:solidFill>
              </a:defRPr>
            </a:lvl1pPr>
          </a:lstStyle>
          <a:p>
            <a:r>
              <a:rPr lang="en-US" smtClean="0"/>
              <a:t>Click to edit Master title style</a:t>
            </a:r>
            <a:endParaRPr dirty="0"/>
          </a:p>
        </p:txBody>
      </p:sp>
      <p:sp>
        <p:nvSpPr>
          <p:cNvPr id="10" name="Text Placeholder 3"/>
          <p:cNvSpPr>
            <a:spLocks noGrp="1"/>
          </p:cNvSpPr>
          <p:nvPr>
            <p:ph type="body" sz="half" idx="2"/>
          </p:nvPr>
        </p:nvSpPr>
        <p:spPr>
          <a:xfrm>
            <a:off x="5606824" y="3087224"/>
            <a:ext cx="3802157" cy="3169643"/>
          </a:xfrm>
        </p:spPr>
        <p:txBody>
          <a:bodyPr>
            <a:normAutofit/>
          </a:bodyPr>
          <a:lstStyle>
            <a:lvl1pPr marL="0" indent="0">
              <a:buNone/>
              <a:defRPr sz="2000">
                <a:solidFill>
                  <a:srgbClr val="0B53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bilder med teks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rgbClr val="FFFFFF"/>
                </a:solidFill>
              </a:defRPr>
            </a:lvl1pPr>
          </a:lstStyle>
          <a:p>
            <a:r>
              <a:rPr lang="nb-NO" smtClean="0"/>
              <a:t>Rasmus Rasmussen</a:t>
            </a:r>
            <a:endParaRPr lang="nn-NO" dirty="0"/>
          </a:p>
        </p:txBody>
      </p:sp>
      <p:sp>
        <p:nvSpPr>
          <p:cNvPr id="6" name="Footer Placeholder 5"/>
          <p:cNvSpPr>
            <a:spLocks noGrp="1"/>
          </p:cNvSpPr>
          <p:nvPr>
            <p:ph type="ftr" sz="quarter" idx="11"/>
          </p:nvPr>
        </p:nvSpPr>
        <p:spPr/>
        <p:txBody>
          <a:bodyPr/>
          <a:lstStyle/>
          <a:p>
            <a:r>
              <a:rPr lang="nn-NO" smtClean="0"/>
              <a:t>BØK311 BEDRIFTSØKONOMI 2b</a:t>
            </a:r>
            <a:endParaRPr lang="nn-NO"/>
          </a:p>
        </p:txBody>
      </p:sp>
      <p:sp>
        <p:nvSpPr>
          <p:cNvPr id="7" name="Slide Number Placeholder 6"/>
          <p:cNvSpPr>
            <a:spLocks noGrp="1"/>
          </p:cNvSpPr>
          <p:nvPr>
            <p:ph type="sldNum" sz="quarter" idx="12"/>
          </p:nvPr>
        </p:nvSpPr>
        <p:spPr/>
        <p:txBody>
          <a:bodyPr/>
          <a:lstStyle/>
          <a:p>
            <a:fld id="{C8027F48-9CC9-D045-8B9B-52CCB28A42BB}" type="slidenum">
              <a:rPr lang="nn-NO" smtClean="0"/>
              <a:pPr/>
              <a:t>‹#›</a:t>
            </a:fld>
            <a:endParaRPr lang="nn-NO"/>
          </a:p>
        </p:txBody>
      </p:sp>
      <p:sp>
        <p:nvSpPr>
          <p:cNvPr id="9" name="Picture Placeholder 8"/>
          <p:cNvSpPr>
            <a:spLocks noGrp="1"/>
          </p:cNvSpPr>
          <p:nvPr>
            <p:ph type="pic" sz="quarter" idx="13"/>
          </p:nvPr>
        </p:nvSpPr>
        <p:spPr>
          <a:xfrm>
            <a:off x="1264972" y="3059967"/>
            <a:ext cx="3226560" cy="3241675"/>
          </a:xfrm>
          <a:prstGeom prst="ellipse">
            <a:avLst/>
          </a:prstGeom>
          <a:ln w="28575">
            <a:solidFill>
              <a:srgbClr val="0F6FC6"/>
            </a:solidFill>
          </a:ln>
        </p:spPr>
        <p:txBody>
          <a:bodyPr/>
          <a:lstStyle>
            <a:lvl1pPr marL="0" indent="0">
              <a:buNone/>
              <a:defRPr>
                <a:solidFill>
                  <a:srgbClr val="0B5395"/>
                </a:solidFill>
              </a:defRPr>
            </a:lvl1pPr>
          </a:lstStyle>
          <a:p>
            <a:r>
              <a:rPr lang="en-US" smtClean="0"/>
              <a:t>Click icon to add picture</a:t>
            </a:r>
            <a:endParaRPr dirty="0"/>
          </a:p>
        </p:txBody>
      </p:sp>
      <p:sp>
        <p:nvSpPr>
          <p:cNvPr id="8" name="Picture Placeholder 8"/>
          <p:cNvSpPr>
            <a:spLocks noGrp="1"/>
          </p:cNvSpPr>
          <p:nvPr>
            <p:ph type="pic" sz="quarter" idx="14"/>
          </p:nvPr>
        </p:nvSpPr>
        <p:spPr>
          <a:xfrm>
            <a:off x="3039004" y="1811867"/>
            <a:ext cx="1250635" cy="1254125"/>
          </a:xfrm>
          <a:prstGeom prst="ellipse">
            <a:avLst/>
          </a:prstGeom>
          <a:ln w="28575">
            <a:solidFill>
              <a:srgbClr val="0F6FC6"/>
            </a:solidFill>
          </a:ln>
        </p:spPr>
        <p:txBody>
          <a:bodyPr>
            <a:normAutofit/>
          </a:bodyPr>
          <a:lstStyle>
            <a:lvl1pPr marL="0" indent="0">
              <a:buNone/>
              <a:defRPr sz="1400">
                <a:solidFill>
                  <a:srgbClr val="0B5395"/>
                </a:solidFill>
              </a:defRPr>
            </a:lvl1pPr>
          </a:lstStyle>
          <a:p>
            <a:r>
              <a:rPr lang="en-US" smtClean="0"/>
              <a:t>Click icon to add picture</a:t>
            </a:r>
            <a:endParaRPr dirty="0"/>
          </a:p>
        </p:txBody>
      </p:sp>
      <p:sp>
        <p:nvSpPr>
          <p:cNvPr id="10" name="Picture Placeholder 8"/>
          <p:cNvSpPr>
            <a:spLocks noGrp="1"/>
          </p:cNvSpPr>
          <p:nvPr>
            <p:ph type="pic" sz="quarter" idx="15"/>
          </p:nvPr>
        </p:nvSpPr>
        <p:spPr>
          <a:xfrm>
            <a:off x="801422" y="1260474"/>
            <a:ext cx="1769450" cy="1799493"/>
          </a:xfrm>
          <a:prstGeom prst="ellipse">
            <a:avLst/>
          </a:prstGeom>
          <a:ln w="28575">
            <a:solidFill>
              <a:srgbClr val="0F6FC6"/>
            </a:solidFill>
          </a:ln>
        </p:spPr>
        <p:txBody>
          <a:bodyPr>
            <a:normAutofit/>
          </a:bodyPr>
          <a:lstStyle>
            <a:lvl1pPr marL="0" indent="0">
              <a:buNone/>
              <a:defRPr sz="1800">
                <a:solidFill>
                  <a:srgbClr val="0B5395"/>
                </a:solidFill>
              </a:defRPr>
            </a:lvl1pPr>
          </a:lstStyle>
          <a:p>
            <a:r>
              <a:rPr lang="en-US" smtClean="0"/>
              <a:t>Click icon to add picture</a:t>
            </a:r>
            <a:endParaRPr dirty="0"/>
          </a:p>
        </p:txBody>
      </p:sp>
      <p:sp>
        <p:nvSpPr>
          <p:cNvPr id="11" name="Title 1"/>
          <p:cNvSpPr>
            <a:spLocks noGrp="1"/>
          </p:cNvSpPr>
          <p:nvPr>
            <p:ph type="title"/>
          </p:nvPr>
        </p:nvSpPr>
        <p:spPr>
          <a:xfrm>
            <a:off x="5606824" y="1667933"/>
            <a:ext cx="3802157" cy="1419291"/>
          </a:xfrm>
          <a:prstGeom prst="rect">
            <a:avLst/>
          </a:prstGeom>
        </p:spPr>
        <p:txBody>
          <a:bodyPr anchor="b"/>
          <a:lstStyle>
            <a:lvl1pPr algn="l">
              <a:defRPr sz="4000" b="0">
                <a:solidFill>
                  <a:srgbClr val="0B5395"/>
                </a:solidFill>
              </a:defRPr>
            </a:lvl1pPr>
          </a:lstStyle>
          <a:p>
            <a:r>
              <a:rPr lang="en-US" smtClean="0"/>
              <a:t>Click to edit Master title style</a:t>
            </a:r>
            <a:endParaRPr dirty="0"/>
          </a:p>
        </p:txBody>
      </p:sp>
      <p:sp>
        <p:nvSpPr>
          <p:cNvPr id="12" name="Text Placeholder 3"/>
          <p:cNvSpPr>
            <a:spLocks noGrp="1"/>
          </p:cNvSpPr>
          <p:nvPr>
            <p:ph type="body" sz="half" idx="2"/>
          </p:nvPr>
        </p:nvSpPr>
        <p:spPr>
          <a:xfrm>
            <a:off x="5606824" y="3162429"/>
            <a:ext cx="3802157" cy="3169643"/>
          </a:xfrm>
        </p:spPr>
        <p:txBody>
          <a:bodyPr>
            <a:normAutofit/>
          </a:bodyPr>
          <a:lstStyle>
            <a:lvl1pPr marL="0" indent="0">
              <a:buNone/>
              <a:defRPr sz="2000">
                <a:solidFill>
                  <a:srgbClr val="0B53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nb-NO" smtClean="0"/>
              <a:t>Rasmus Rasmussen</a:t>
            </a:r>
            <a:endParaRPr lang="nb-NO"/>
          </a:p>
        </p:txBody>
      </p:sp>
      <p:sp>
        <p:nvSpPr>
          <p:cNvPr id="3" name="Rectangle 5"/>
          <p:cNvSpPr>
            <a:spLocks noGrp="1" noChangeArrowheads="1"/>
          </p:cNvSpPr>
          <p:nvPr>
            <p:ph type="ftr" sz="quarter" idx="11"/>
          </p:nvPr>
        </p:nvSpPr>
        <p:spPr>
          <a:ln/>
        </p:spPr>
        <p:txBody>
          <a:bodyPr/>
          <a:lstStyle>
            <a:lvl1pPr>
              <a:defRPr/>
            </a:lvl1pPr>
          </a:lstStyle>
          <a:p>
            <a:r>
              <a:rPr lang="nb-NO" smtClean="0"/>
              <a:t>BØK311 BEDRIFTSØKONOMI 2b</a:t>
            </a:r>
            <a:endParaRPr lang="nb-NO"/>
          </a:p>
        </p:txBody>
      </p:sp>
      <p:sp>
        <p:nvSpPr>
          <p:cNvPr id="4" name="Rectangle 6"/>
          <p:cNvSpPr>
            <a:spLocks noGrp="1" noChangeArrowheads="1"/>
          </p:cNvSpPr>
          <p:nvPr>
            <p:ph type="sldNum" sz="quarter" idx="12"/>
          </p:nvPr>
        </p:nvSpPr>
        <p:spPr>
          <a:ln/>
        </p:spPr>
        <p:txBody>
          <a:bodyPr/>
          <a:lstStyle>
            <a:lvl1pPr>
              <a:defRPr/>
            </a:lvl1pPr>
          </a:lstStyle>
          <a:p>
            <a:fld id="{F24CB61D-5665-4110-96F1-DEE42E758771}" type="slidenum">
              <a:rPr lang="nb-NO" smtClean="0"/>
              <a:pPr/>
              <a:t>‹#›</a:t>
            </a:fld>
            <a:endParaRPr lang="nb-NO"/>
          </a:p>
        </p:txBody>
      </p:sp>
    </p:spTree>
    <p:extLst>
      <p:ext uri="{BB962C8B-B14F-4D97-AF65-F5344CB8AC3E}">
        <p14:creationId xmlns:p14="http://schemas.microsoft.com/office/powerpoint/2010/main" val="2434678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728" y="274638"/>
            <a:ext cx="9517327" cy="1143000"/>
          </a:xfrm>
          <a:prstGeom prst="rect">
            <a:avLst/>
          </a:prstGeom>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Slide Number Placeholder 3"/>
          <p:cNvSpPr>
            <a:spLocks noGrp="1"/>
          </p:cNvSpPr>
          <p:nvPr>
            <p:ph type="sldNum" sz="quarter" idx="10"/>
          </p:nvPr>
        </p:nvSpPr>
        <p:spPr/>
        <p:txBody>
          <a:bodyPr/>
          <a:lstStyle>
            <a:lvl1pPr>
              <a:defRPr/>
            </a:lvl1pPr>
          </a:lstStyle>
          <a:p>
            <a:fld id="{C514DB20-9034-4EB9-8E62-D7415B2E147E}" type="slidenum">
              <a:rPr lang="en-US"/>
              <a:pPr/>
              <a:t>‹#›</a:t>
            </a:fld>
            <a:endParaRPr lang="en-US"/>
          </a:p>
        </p:txBody>
      </p:sp>
      <p:sp>
        <p:nvSpPr>
          <p:cNvPr id="5" name="Date Placeholder 4"/>
          <p:cNvSpPr>
            <a:spLocks noGrp="1"/>
          </p:cNvSpPr>
          <p:nvPr>
            <p:ph type="dt" sz="half" idx="11"/>
          </p:nvPr>
        </p:nvSpPr>
        <p:spPr/>
        <p:txBody>
          <a:bodyPr/>
          <a:lstStyle>
            <a:lvl1pPr>
              <a:defRPr/>
            </a:lvl1pPr>
          </a:lstStyle>
          <a:p>
            <a:r>
              <a:rPr lang="nb-NO" smtClean="0"/>
              <a:t>Rasmus Rasmussen</a:t>
            </a:r>
            <a:endParaRPr lang="en-US"/>
          </a:p>
        </p:txBody>
      </p:sp>
      <p:sp>
        <p:nvSpPr>
          <p:cNvPr id="6" name="Footer Placeholder 5"/>
          <p:cNvSpPr>
            <a:spLocks noGrp="1"/>
          </p:cNvSpPr>
          <p:nvPr>
            <p:ph type="ftr" sz="quarter" idx="12"/>
          </p:nvPr>
        </p:nvSpPr>
        <p:spPr/>
        <p:txBody>
          <a:bodyPr/>
          <a:lstStyle>
            <a:lvl1pPr>
              <a:defRPr/>
            </a:lvl1pPr>
          </a:lstStyle>
          <a:p>
            <a:r>
              <a:rPr lang="en-US" smtClean="0"/>
              <a:t>BØK311 BEDRIFTSØKONOMI 2b</a:t>
            </a:r>
            <a:endParaRPr lang="en-US"/>
          </a:p>
        </p:txBody>
      </p:sp>
    </p:spTree>
    <p:extLst>
      <p:ext uri="{BB962C8B-B14F-4D97-AF65-F5344CB8AC3E}">
        <p14:creationId xmlns:p14="http://schemas.microsoft.com/office/powerpoint/2010/main" val="4131536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1728" y="274638"/>
            <a:ext cx="9517327" cy="1143000"/>
          </a:xfrm>
          <a:prstGeom prst="rect">
            <a:avLst/>
          </a:prstGeom>
        </p:spPr>
        <p:txBody>
          <a:bodyPr/>
          <a:lstStyle/>
          <a:p>
            <a:r>
              <a:rPr lang="en-US" smtClean="0"/>
              <a:t>Click to edit Master title style</a:t>
            </a:r>
            <a:endParaRPr lang="nb-NO"/>
          </a:p>
        </p:txBody>
      </p:sp>
      <p:sp>
        <p:nvSpPr>
          <p:cNvPr id="3" name="Slide Number Placeholder 2"/>
          <p:cNvSpPr>
            <a:spLocks noGrp="1"/>
          </p:cNvSpPr>
          <p:nvPr>
            <p:ph type="sldNum" sz="quarter" idx="10"/>
          </p:nvPr>
        </p:nvSpPr>
        <p:spPr/>
        <p:txBody>
          <a:bodyPr/>
          <a:lstStyle>
            <a:lvl1pPr>
              <a:defRPr/>
            </a:lvl1pPr>
          </a:lstStyle>
          <a:p>
            <a:fld id="{51144CB3-0E09-49DC-84AE-60D450AE22AA}" type="slidenum">
              <a:rPr lang="en-US"/>
              <a:pPr/>
              <a:t>‹#›</a:t>
            </a:fld>
            <a:endParaRPr lang="en-US"/>
          </a:p>
        </p:txBody>
      </p:sp>
      <p:sp>
        <p:nvSpPr>
          <p:cNvPr id="4" name="Date Placeholder 3"/>
          <p:cNvSpPr>
            <a:spLocks noGrp="1"/>
          </p:cNvSpPr>
          <p:nvPr>
            <p:ph type="dt" sz="half" idx="11"/>
          </p:nvPr>
        </p:nvSpPr>
        <p:spPr/>
        <p:txBody>
          <a:bodyPr/>
          <a:lstStyle>
            <a:lvl1pPr>
              <a:defRPr/>
            </a:lvl1pPr>
          </a:lstStyle>
          <a:p>
            <a:r>
              <a:rPr lang="nb-NO" smtClean="0"/>
              <a:t>Rasmus Rasmussen</a:t>
            </a:r>
            <a:endParaRPr lang="en-US"/>
          </a:p>
        </p:txBody>
      </p:sp>
      <p:sp>
        <p:nvSpPr>
          <p:cNvPr id="5" name="Footer Placeholder 4"/>
          <p:cNvSpPr>
            <a:spLocks noGrp="1"/>
          </p:cNvSpPr>
          <p:nvPr>
            <p:ph type="ftr" sz="quarter" idx="12"/>
          </p:nvPr>
        </p:nvSpPr>
        <p:spPr/>
        <p:txBody>
          <a:bodyPr/>
          <a:lstStyle>
            <a:lvl1pPr>
              <a:defRPr/>
            </a:lvl1pPr>
          </a:lstStyle>
          <a:p>
            <a:r>
              <a:rPr lang="en-US" smtClean="0"/>
              <a:t>BØK311 BEDRIFTSØKONOMI 2b</a:t>
            </a:r>
            <a:endParaRPr lang="en-US"/>
          </a:p>
        </p:txBody>
      </p:sp>
    </p:spTree>
    <p:extLst>
      <p:ext uri="{BB962C8B-B14F-4D97-AF65-F5344CB8AC3E}">
        <p14:creationId xmlns:p14="http://schemas.microsoft.com/office/powerpoint/2010/main" val="429115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1728" y="274638"/>
            <a:ext cx="9517327" cy="1143000"/>
          </a:xfrm>
          <a:prstGeom prst="rect">
            <a:avLst/>
          </a:prstGeom>
        </p:spPr>
        <p:txBody>
          <a:bodyPr/>
          <a:lstStyle/>
          <a:p>
            <a:r>
              <a:rPr lang="en-US" smtClean="0"/>
              <a:t>Click to edit Master title style</a:t>
            </a:r>
            <a:endParaRPr lang="nb-NO"/>
          </a:p>
        </p:txBody>
      </p:sp>
      <p:sp>
        <p:nvSpPr>
          <p:cNvPr id="3" name="Content Placeholder 2"/>
          <p:cNvSpPr>
            <a:spLocks noGrp="1"/>
          </p:cNvSpPr>
          <p:nvPr>
            <p:ph sz="half" idx="1"/>
          </p:nvPr>
        </p:nvSpPr>
        <p:spPr>
          <a:xfrm>
            <a:off x="271728" y="1600200"/>
            <a:ext cx="4676114"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5112941" y="1600200"/>
            <a:ext cx="4676113"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Slide Number Placeholder 4"/>
          <p:cNvSpPr>
            <a:spLocks noGrp="1"/>
          </p:cNvSpPr>
          <p:nvPr>
            <p:ph type="sldNum" sz="quarter" idx="10"/>
          </p:nvPr>
        </p:nvSpPr>
        <p:spPr/>
        <p:txBody>
          <a:bodyPr/>
          <a:lstStyle>
            <a:lvl1pPr>
              <a:defRPr/>
            </a:lvl1pPr>
          </a:lstStyle>
          <a:p>
            <a:fld id="{BC7B37E5-37E9-4A76-99BC-22B23F41A179}" type="slidenum">
              <a:rPr lang="en-US"/>
              <a:pPr/>
              <a:t>‹#›</a:t>
            </a:fld>
            <a:endParaRPr lang="en-US"/>
          </a:p>
        </p:txBody>
      </p:sp>
      <p:sp>
        <p:nvSpPr>
          <p:cNvPr id="6" name="Date Placeholder 5"/>
          <p:cNvSpPr>
            <a:spLocks noGrp="1"/>
          </p:cNvSpPr>
          <p:nvPr>
            <p:ph type="dt" sz="half" idx="11"/>
          </p:nvPr>
        </p:nvSpPr>
        <p:spPr/>
        <p:txBody>
          <a:bodyPr/>
          <a:lstStyle>
            <a:lvl1pPr>
              <a:defRPr/>
            </a:lvl1pPr>
          </a:lstStyle>
          <a:p>
            <a:r>
              <a:rPr lang="nb-NO" smtClean="0"/>
              <a:t>Rasmus Rasmussen</a:t>
            </a:r>
            <a:endParaRPr lang="en-US"/>
          </a:p>
        </p:txBody>
      </p:sp>
      <p:sp>
        <p:nvSpPr>
          <p:cNvPr id="7" name="Footer Placeholder 6"/>
          <p:cNvSpPr>
            <a:spLocks noGrp="1"/>
          </p:cNvSpPr>
          <p:nvPr>
            <p:ph type="ftr" sz="quarter" idx="12"/>
          </p:nvPr>
        </p:nvSpPr>
        <p:spPr/>
        <p:txBody>
          <a:bodyPr/>
          <a:lstStyle>
            <a:lvl1pPr>
              <a:defRPr/>
            </a:lvl1pPr>
          </a:lstStyle>
          <a:p>
            <a:r>
              <a:rPr lang="en-US" smtClean="0"/>
              <a:t>BØK311 BEDRIFTSØKONOMI 2b</a:t>
            </a:r>
            <a:endParaRPr lang="en-US"/>
          </a:p>
        </p:txBody>
      </p:sp>
    </p:spTree>
    <p:extLst>
      <p:ext uri="{BB962C8B-B14F-4D97-AF65-F5344CB8AC3E}">
        <p14:creationId xmlns:p14="http://schemas.microsoft.com/office/powerpoint/2010/main" val="2152351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440" y="4267200"/>
            <a:ext cx="9902560" cy="2590800"/>
            <a:chOff x="2" y="2688"/>
            <a:chExt cx="5758" cy="1632"/>
          </a:xfrm>
        </p:grpSpPr>
        <p:sp>
          <p:nvSpPr>
            <p:cNvPr id="5" name="Freeform 3"/>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grpSp>
        </p:grpSp>
      </p:grpSp>
      <p:sp>
        <p:nvSpPr>
          <p:cNvPr id="96322" name="Rectangle 66"/>
          <p:cNvSpPr>
            <a:spLocks noGrp="1" noChangeArrowheads="1"/>
          </p:cNvSpPr>
          <p:nvPr>
            <p:ph type="ctrTitle" sz="quarter"/>
          </p:nvPr>
        </p:nvSpPr>
        <p:spPr>
          <a:xfrm>
            <a:off x="742950" y="1692276"/>
            <a:ext cx="8420100" cy="1736725"/>
          </a:xfrm>
        </p:spPr>
        <p:txBody>
          <a:bodyPr anchor="b"/>
          <a:lstStyle>
            <a:lvl1pPr>
              <a:defRPr sz="5400"/>
            </a:lvl1pPr>
          </a:lstStyle>
          <a:p>
            <a:r>
              <a:rPr lang="en-US" smtClean="0"/>
              <a:t>Click to edit Master title style</a:t>
            </a:r>
            <a:endParaRPr lang="nb-NO" dirty="0"/>
          </a:p>
        </p:txBody>
      </p:sp>
      <p:sp>
        <p:nvSpPr>
          <p:cNvPr id="96323" name="Rectangle 67"/>
          <p:cNvSpPr>
            <a:spLocks noGrp="1" noChangeArrowheads="1"/>
          </p:cNvSpPr>
          <p:nvPr>
            <p:ph type="subTitle" sz="quarter" idx="1"/>
          </p:nvPr>
        </p:nvSpPr>
        <p:spPr>
          <a:xfrm>
            <a:off x="1485900" y="3886200"/>
            <a:ext cx="6934200" cy="1752600"/>
          </a:xfrm>
        </p:spPr>
        <p:txBody>
          <a:bodyPr/>
          <a:lstStyle>
            <a:lvl1pPr marL="0" indent="0" algn="ctr">
              <a:buFont typeface="Wingdings" pitchFamily="2" charset="2"/>
              <a:buNone/>
              <a:defRPr/>
            </a:lvl1pPr>
          </a:lstStyle>
          <a:p>
            <a:r>
              <a:rPr lang="en-US" smtClean="0"/>
              <a:t>Click to edit Master subtitle style</a:t>
            </a:r>
            <a:endParaRPr lang="nb-NO" dirty="0"/>
          </a:p>
        </p:txBody>
      </p:sp>
      <p:sp>
        <p:nvSpPr>
          <p:cNvPr id="68" name="Rectangle 68"/>
          <p:cNvSpPr>
            <a:spLocks noGrp="1" noChangeArrowheads="1"/>
          </p:cNvSpPr>
          <p:nvPr>
            <p:ph type="dt" sz="quarter" idx="10"/>
          </p:nvPr>
        </p:nvSpPr>
        <p:spPr>
          <a:xfrm>
            <a:off x="495300" y="6248400"/>
            <a:ext cx="2311400" cy="457200"/>
          </a:xfrm>
        </p:spPr>
        <p:txBody>
          <a:bodyPr/>
          <a:lstStyle>
            <a:lvl1pPr>
              <a:defRPr/>
            </a:lvl1pPr>
          </a:lstStyle>
          <a:p>
            <a:pPr>
              <a:defRPr/>
            </a:pPr>
            <a:r>
              <a:rPr lang="nb-NO" smtClean="0">
                <a:solidFill>
                  <a:srgbClr val="FFFFFF"/>
                </a:solidFill>
              </a:rPr>
              <a:t>Rasmus Rasmussen</a:t>
            </a:r>
            <a:endParaRPr lang="nb-NO">
              <a:solidFill>
                <a:srgbClr val="FFFFFF"/>
              </a:solidFill>
            </a:endParaRPr>
          </a:p>
        </p:txBody>
      </p:sp>
      <p:sp>
        <p:nvSpPr>
          <p:cNvPr id="69" name="Rectangle 69"/>
          <p:cNvSpPr>
            <a:spLocks noGrp="1" noChangeArrowheads="1"/>
          </p:cNvSpPr>
          <p:nvPr>
            <p:ph type="ftr" sz="quarter" idx="11"/>
          </p:nvPr>
        </p:nvSpPr>
        <p:spPr>
          <a:xfrm>
            <a:off x="3384550" y="6248400"/>
            <a:ext cx="3136900" cy="457200"/>
          </a:xfrm>
        </p:spPr>
        <p:txBody>
          <a:bodyPr/>
          <a:lstStyle>
            <a:lvl1pPr>
              <a:defRPr/>
            </a:lvl1pPr>
          </a:lstStyle>
          <a:p>
            <a:pPr>
              <a:defRPr/>
            </a:pPr>
            <a:r>
              <a:rPr lang="nb-NO" smtClean="0">
                <a:solidFill>
                  <a:srgbClr val="FFFFFF"/>
                </a:solidFill>
              </a:rPr>
              <a:t>BØK311 BEDRIFTSØKONOMI 2b</a:t>
            </a:r>
            <a:endParaRPr lang="nb-NO">
              <a:solidFill>
                <a:srgbClr val="FFFFFF"/>
              </a:solidFill>
            </a:endParaRPr>
          </a:p>
        </p:txBody>
      </p:sp>
      <p:sp>
        <p:nvSpPr>
          <p:cNvPr id="70" name="Rectangle 70"/>
          <p:cNvSpPr>
            <a:spLocks noGrp="1" noChangeArrowheads="1"/>
          </p:cNvSpPr>
          <p:nvPr>
            <p:ph type="sldNum" sz="quarter" idx="12"/>
          </p:nvPr>
        </p:nvSpPr>
        <p:spPr>
          <a:xfrm>
            <a:off x="7099300" y="6248400"/>
            <a:ext cx="2311400" cy="457200"/>
          </a:xfrm>
        </p:spPr>
        <p:txBody>
          <a:bodyPr/>
          <a:lstStyle>
            <a:lvl1pPr>
              <a:defRPr/>
            </a:lvl1pPr>
          </a:lstStyle>
          <a:p>
            <a:pPr>
              <a:defRPr/>
            </a:pPr>
            <a:fld id="{41622A32-6910-492F-AA07-9C34A9062B8A}" type="slidenum">
              <a:rPr lang="nb-NO">
                <a:solidFill>
                  <a:srgbClr val="FFFFFF"/>
                </a:solidFill>
              </a:rPr>
              <a:pPr>
                <a:defRPr/>
              </a:pPr>
              <a:t>‹#›</a:t>
            </a:fld>
            <a:endParaRPr lang="nb-NO">
              <a:solidFill>
                <a:srgbClr val="FFFFFF"/>
              </a:solidFill>
            </a:endParaRPr>
          </a:p>
        </p:txBody>
      </p:sp>
    </p:spTree>
    <p:extLst>
      <p:ext uri="{BB962C8B-B14F-4D97-AF65-F5344CB8AC3E}">
        <p14:creationId xmlns:p14="http://schemas.microsoft.com/office/powerpoint/2010/main" val="1298955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0"/>
          <p:cNvSpPr>
            <a:spLocks noGrp="1" noChangeArrowheads="1"/>
          </p:cNvSpPr>
          <p:nvPr>
            <p:ph type="ftr" sz="quarter" idx="10"/>
          </p:nvPr>
        </p:nvSpPr>
        <p:spPr/>
        <p:txBody>
          <a:bodyPr/>
          <a:lstStyle>
            <a:lvl1pPr>
              <a:defRPr/>
            </a:lvl1pPr>
          </a:lstStyle>
          <a:p>
            <a:pPr>
              <a:defRPr/>
            </a:pPr>
            <a:r>
              <a:rPr lang="nb-NO" smtClean="0">
                <a:solidFill>
                  <a:srgbClr val="FFFFFF"/>
                </a:solidFill>
              </a:rPr>
              <a:t>BØK311 BEDRIFTSØKONOMI 2b</a:t>
            </a:r>
            <a:endParaRPr lang="nb-NO">
              <a:solidFill>
                <a:srgbClr val="FFFFFF"/>
              </a:solidFill>
            </a:endParaRPr>
          </a:p>
        </p:txBody>
      </p:sp>
      <p:sp>
        <p:nvSpPr>
          <p:cNvPr id="5" name="Rectangle 71"/>
          <p:cNvSpPr>
            <a:spLocks noGrp="1" noChangeArrowheads="1"/>
          </p:cNvSpPr>
          <p:nvPr>
            <p:ph type="sldNum" sz="quarter" idx="11"/>
          </p:nvPr>
        </p:nvSpPr>
        <p:spPr/>
        <p:txBody>
          <a:bodyPr/>
          <a:lstStyle>
            <a:lvl1pPr>
              <a:defRPr/>
            </a:lvl1pPr>
          </a:lstStyle>
          <a:p>
            <a:pPr>
              <a:defRPr/>
            </a:pPr>
            <a:fld id="{CEF0CA19-A702-4818-9194-C79B793A58B5}" type="slidenum">
              <a:rPr lang="nb-NO">
                <a:solidFill>
                  <a:srgbClr val="FFFFFF"/>
                </a:solidFill>
              </a:rPr>
              <a:pPr>
                <a:defRPr/>
              </a:pPr>
              <a:t>‹#›</a:t>
            </a:fld>
            <a:endParaRPr lang="nb-NO">
              <a:solidFill>
                <a:srgbClr val="FFFFFF"/>
              </a:solidFill>
            </a:endParaRPr>
          </a:p>
        </p:txBody>
      </p:sp>
      <p:sp>
        <p:nvSpPr>
          <p:cNvPr id="6" name="Rectangle 69"/>
          <p:cNvSpPr>
            <a:spLocks noGrp="1" noChangeArrowheads="1"/>
          </p:cNvSpPr>
          <p:nvPr>
            <p:ph type="dt" sz="half" idx="12"/>
          </p:nvPr>
        </p:nvSpPr>
        <p:spPr/>
        <p:txBody>
          <a:bodyPr/>
          <a:lstStyle>
            <a:lvl1pPr>
              <a:defRPr/>
            </a:lvl1pPr>
          </a:lstStyle>
          <a:p>
            <a:pPr>
              <a:defRPr/>
            </a:pPr>
            <a:r>
              <a:rPr lang="nb-NO" smtClean="0">
                <a:solidFill>
                  <a:srgbClr val="FFFFFF"/>
                </a:solidFill>
              </a:rPr>
              <a:t>Rasmus Rasmussen</a:t>
            </a:r>
            <a:endParaRPr lang="nb-NO">
              <a:solidFill>
                <a:srgbClr val="FFFFFF"/>
              </a:solidFill>
            </a:endParaRPr>
          </a:p>
        </p:txBody>
      </p:sp>
    </p:spTree>
    <p:extLst>
      <p:ext uri="{BB962C8B-B14F-4D97-AF65-F5344CB8AC3E}">
        <p14:creationId xmlns:p14="http://schemas.microsoft.com/office/powerpoint/2010/main" val="3396663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0"/>
          <p:cNvSpPr>
            <a:spLocks noGrp="1" noChangeArrowheads="1"/>
          </p:cNvSpPr>
          <p:nvPr>
            <p:ph type="ftr" sz="quarter" idx="10"/>
          </p:nvPr>
        </p:nvSpPr>
        <p:spPr/>
        <p:txBody>
          <a:bodyPr/>
          <a:lstStyle>
            <a:lvl1pPr>
              <a:defRPr/>
            </a:lvl1pPr>
          </a:lstStyle>
          <a:p>
            <a:pPr>
              <a:defRPr/>
            </a:pPr>
            <a:r>
              <a:rPr lang="nb-NO" smtClean="0">
                <a:solidFill>
                  <a:srgbClr val="FFFFFF"/>
                </a:solidFill>
              </a:rPr>
              <a:t>BØK311 BEDRIFTSØKONOMI 2b</a:t>
            </a:r>
            <a:endParaRPr lang="nb-NO">
              <a:solidFill>
                <a:srgbClr val="FFFFFF"/>
              </a:solidFill>
            </a:endParaRPr>
          </a:p>
        </p:txBody>
      </p:sp>
      <p:sp>
        <p:nvSpPr>
          <p:cNvPr id="5" name="Rectangle 71"/>
          <p:cNvSpPr>
            <a:spLocks noGrp="1" noChangeArrowheads="1"/>
          </p:cNvSpPr>
          <p:nvPr>
            <p:ph type="sldNum" sz="quarter" idx="11"/>
          </p:nvPr>
        </p:nvSpPr>
        <p:spPr/>
        <p:txBody>
          <a:bodyPr/>
          <a:lstStyle>
            <a:lvl1pPr>
              <a:defRPr/>
            </a:lvl1pPr>
          </a:lstStyle>
          <a:p>
            <a:pPr>
              <a:defRPr/>
            </a:pPr>
            <a:fld id="{498DA9F5-C3CD-44C7-B6E1-E817D6D08229}" type="slidenum">
              <a:rPr lang="nb-NO">
                <a:solidFill>
                  <a:srgbClr val="FFFFFF"/>
                </a:solidFill>
              </a:rPr>
              <a:pPr>
                <a:defRPr/>
              </a:pPr>
              <a:t>‹#›</a:t>
            </a:fld>
            <a:endParaRPr lang="nb-NO">
              <a:solidFill>
                <a:srgbClr val="FFFFFF"/>
              </a:solidFill>
            </a:endParaRPr>
          </a:p>
        </p:txBody>
      </p:sp>
      <p:sp>
        <p:nvSpPr>
          <p:cNvPr id="6" name="Rectangle 69"/>
          <p:cNvSpPr>
            <a:spLocks noGrp="1" noChangeArrowheads="1"/>
          </p:cNvSpPr>
          <p:nvPr>
            <p:ph type="dt" sz="half" idx="12"/>
          </p:nvPr>
        </p:nvSpPr>
        <p:spPr/>
        <p:txBody>
          <a:bodyPr/>
          <a:lstStyle>
            <a:lvl1pPr>
              <a:defRPr/>
            </a:lvl1pPr>
          </a:lstStyle>
          <a:p>
            <a:pPr>
              <a:defRPr/>
            </a:pPr>
            <a:r>
              <a:rPr lang="nb-NO" smtClean="0">
                <a:solidFill>
                  <a:srgbClr val="FFFFFF"/>
                </a:solidFill>
              </a:rPr>
              <a:t>Rasmus Rasmussen</a:t>
            </a:r>
            <a:endParaRPr lang="nb-NO">
              <a:solidFill>
                <a:srgbClr val="FFFFFF"/>
              </a:solidFill>
            </a:endParaRPr>
          </a:p>
        </p:txBody>
      </p:sp>
    </p:spTree>
    <p:extLst>
      <p:ext uri="{BB962C8B-B14F-4D97-AF65-F5344CB8AC3E}">
        <p14:creationId xmlns:p14="http://schemas.microsoft.com/office/powerpoint/2010/main" val="147257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0"/>
          <p:cNvSpPr>
            <a:spLocks noGrp="1" noChangeArrowheads="1"/>
          </p:cNvSpPr>
          <p:nvPr>
            <p:ph type="ftr" sz="quarter" idx="10"/>
          </p:nvPr>
        </p:nvSpPr>
        <p:spPr/>
        <p:txBody>
          <a:bodyPr/>
          <a:lstStyle>
            <a:lvl1pPr>
              <a:defRPr/>
            </a:lvl1pPr>
          </a:lstStyle>
          <a:p>
            <a:pPr>
              <a:defRPr/>
            </a:pPr>
            <a:r>
              <a:rPr lang="nb-NO" smtClean="0">
                <a:solidFill>
                  <a:srgbClr val="FFFFFF"/>
                </a:solidFill>
              </a:rPr>
              <a:t>BØK311 BEDRIFTSØKONOMI 2b</a:t>
            </a:r>
            <a:endParaRPr lang="nb-NO">
              <a:solidFill>
                <a:srgbClr val="FFFFFF"/>
              </a:solidFill>
            </a:endParaRPr>
          </a:p>
        </p:txBody>
      </p:sp>
      <p:sp>
        <p:nvSpPr>
          <p:cNvPr id="6" name="Rectangle 71"/>
          <p:cNvSpPr>
            <a:spLocks noGrp="1" noChangeArrowheads="1"/>
          </p:cNvSpPr>
          <p:nvPr>
            <p:ph type="sldNum" sz="quarter" idx="11"/>
          </p:nvPr>
        </p:nvSpPr>
        <p:spPr/>
        <p:txBody>
          <a:bodyPr/>
          <a:lstStyle>
            <a:lvl1pPr>
              <a:defRPr/>
            </a:lvl1pPr>
          </a:lstStyle>
          <a:p>
            <a:pPr>
              <a:defRPr/>
            </a:pPr>
            <a:fld id="{B548C1FB-951F-4BC3-A8EE-AABB65B61E45}" type="slidenum">
              <a:rPr lang="nb-NO">
                <a:solidFill>
                  <a:srgbClr val="FFFFFF"/>
                </a:solidFill>
              </a:rPr>
              <a:pPr>
                <a:defRPr/>
              </a:pPr>
              <a:t>‹#›</a:t>
            </a:fld>
            <a:endParaRPr lang="nb-NO">
              <a:solidFill>
                <a:srgbClr val="FFFFFF"/>
              </a:solidFill>
            </a:endParaRPr>
          </a:p>
        </p:txBody>
      </p:sp>
      <p:sp>
        <p:nvSpPr>
          <p:cNvPr id="7" name="Rectangle 69"/>
          <p:cNvSpPr>
            <a:spLocks noGrp="1" noChangeArrowheads="1"/>
          </p:cNvSpPr>
          <p:nvPr>
            <p:ph type="dt" sz="half" idx="12"/>
          </p:nvPr>
        </p:nvSpPr>
        <p:spPr/>
        <p:txBody>
          <a:bodyPr/>
          <a:lstStyle>
            <a:lvl1pPr>
              <a:defRPr/>
            </a:lvl1pPr>
          </a:lstStyle>
          <a:p>
            <a:pPr>
              <a:defRPr/>
            </a:pPr>
            <a:r>
              <a:rPr lang="nb-NO" smtClean="0">
                <a:solidFill>
                  <a:srgbClr val="FFFFFF"/>
                </a:solidFill>
              </a:rPr>
              <a:t>Rasmus Rasmussen</a:t>
            </a:r>
            <a:endParaRPr lang="nb-NO">
              <a:solidFill>
                <a:srgbClr val="FFFFFF"/>
              </a:solidFill>
            </a:endParaRPr>
          </a:p>
        </p:txBody>
      </p:sp>
    </p:spTree>
    <p:extLst>
      <p:ext uri="{BB962C8B-B14F-4D97-AF65-F5344CB8AC3E}">
        <p14:creationId xmlns:p14="http://schemas.microsoft.com/office/powerpoint/2010/main" val="186817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ukk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r>
              <a:rPr lang="nb-NO" smtClean="0"/>
              <a:t>Rasmus Rasmussen</a:t>
            </a:r>
            <a:endParaRPr lang="nn-NO" dirty="0"/>
          </a:p>
        </p:txBody>
      </p:sp>
      <p:sp>
        <p:nvSpPr>
          <p:cNvPr id="4" name="Footer Placeholder 3"/>
          <p:cNvSpPr>
            <a:spLocks noGrp="1"/>
          </p:cNvSpPr>
          <p:nvPr>
            <p:ph type="ftr" sz="quarter" idx="11"/>
          </p:nvPr>
        </p:nvSpPr>
        <p:spPr>
          <a:xfrm>
            <a:off x="801422" y="6390219"/>
            <a:ext cx="6305961" cy="365125"/>
          </a:xfrm>
        </p:spPr>
        <p:txBody>
          <a:bodyPr/>
          <a:lstStyle/>
          <a:p>
            <a:r>
              <a:rPr lang="nn-NO" smtClean="0"/>
              <a:t>BØK311 BEDRIFTSØKONOMI 2b</a:t>
            </a:r>
            <a:endParaRPr lang="nn-NO" dirty="0"/>
          </a:p>
        </p:txBody>
      </p:sp>
      <p:sp>
        <p:nvSpPr>
          <p:cNvPr id="5" name="Slide Number Placeholder 4"/>
          <p:cNvSpPr>
            <a:spLocks noGrp="1"/>
          </p:cNvSpPr>
          <p:nvPr>
            <p:ph type="sldNum" sz="quarter" idx="12"/>
          </p:nvPr>
        </p:nvSpPr>
        <p:spPr/>
        <p:txBody>
          <a:bodyPr/>
          <a:lstStyle/>
          <a:p>
            <a:fld id="{C8027F48-9CC9-D045-8B9B-52CCB28A42BB}" type="slidenum">
              <a:rPr lang="nn-NO" smtClean="0"/>
              <a:pPr/>
              <a:t>‹#›</a:t>
            </a:fld>
            <a:endParaRPr lang="nn-NO"/>
          </a:p>
        </p:txBody>
      </p:sp>
      <p:sp>
        <p:nvSpPr>
          <p:cNvPr id="6" name="Content Placeholder 2"/>
          <p:cNvSpPr>
            <a:spLocks noGrp="1"/>
          </p:cNvSpPr>
          <p:nvPr>
            <p:ph idx="1"/>
          </p:nvPr>
        </p:nvSpPr>
        <p:spPr>
          <a:xfrm>
            <a:off x="801423" y="1650999"/>
            <a:ext cx="8301436" cy="4386265"/>
          </a:xfrm>
        </p:spPr>
        <p:txBody>
          <a:bodyPr/>
          <a:lstStyle>
            <a:lvl1pPr>
              <a:defRPr>
                <a:solidFill>
                  <a:srgbClr val="0B5395"/>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Title 1"/>
          <p:cNvSpPr>
            <a:spLocks noGrp="1"/>
          </p:cNvSpPr>
          <p:nvPr>
            <p:ph type="title"/>
          </p:nvPr>
        </p:nvSpPr>
        <p:spPr>
          <a:xfrm>
            <a:off x="802386" y="643468"/>
            <a:ext cx="8608314" cy="787399"/>
          </a:xfrm>
          <a:prstGeom prst="rect">
            <a:avLst/>
          </a:prstGeom>
        </p:spPr>
        <p:txBody>
          <a:bodyPr/>
          <a:lstStyle>
            <a:lvl1pPr algn="r">
              <a:defRPr sz="4400">
                <a:solidFill>
                  <a:schemeClr val="bg1"/>
                </a:solidFill>
                <a:effectLst>
                  <a:outerShdw blurRad="101600" dist="38100" dir="2700000">
                    <a:srgbClr val="000000">
                      <a:alpha val="31000"/>
                    </a:srgbClr>
                  </a:outerShdw>
                </a:effectLst>
              </a:defRPr>
            </a:lvl1pPr>
          </a:lstStyle>
          <a:p>
            <a:r>
              <a:rPr lang="en-US" smtClean="0"/>
              <a:t>Click to edit Master title style</a:t>
            </a:r>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0"/>
          <p:cNvSpPr>
            <a:spLocks noGrp="1" noChangeArrowheads="1"/>
          </p:cNvSpPr>
          <p:nvPr>
            <p:ph type="ftr" sz="quarter" idx="10"/>
          </p:nvPr>
        </p:nvSpPr>
        <p:spPr/>
        <p:txBody>
          <a:bodyPr/>
          <a:lstStyle>
            <a:lvl1pPr>
              <a:defRPr/>
            </a:lvl1pPr>
          </a:lstStyle>
          <a:p>
            <a:pPr>
              <a:defRPr/>
            </a:pPr>
            <a:r>
              <a:rPr lang="nb-NO" smtClean="0">
                <a:solidFill>
                  <a:srgbClr val="FFFFFF"/>
                </a:solidFill>
              </a:rPr>
              <a:t>BØK311 BEDRIFTSØKONOMI 2b</a:t>
            </a:r>
            <a:endParaRPr lang="nb-NO">
              <a:solidFill>
                <a:srgbClr val="FFFFFF"/>
              </a:solidFill>
            </a:endParaRPr>
          </a:p>
        </p:txBody>
      </p:sp>
      <p:sp>
        <p:nvSpPr>
          <p:cNvPr id="8" name="Rectangle 71"/>
          <p:cNvSpPr>
            <a:spLocks noGrp="1" noChangeArrowheads="1"/>
          </p:cNvSpPr>
          <p:nvPr>
            <p:ph type="sldNum" sz="quarter" idx="11"/>
          </p:nvPr>
        </p:nvSpPr>
        <p:spPr/>
        <p:txBody>
          <a:bodyPr/>
          <a:lstStyle>
            <a:lvl1pPr>
              <a:defRPr/>
            </a:lvl1pPr>
          </a:lstStyle>
          <a:p>
            <a:pPr>
              <a:defRPr/>
            </a:pPr>
            <a:fld id="{43654690-D50F-4C33-8951-3F3311952E61}" type="slidenum">
              <a:rPr lang="nb-NO">
                <a:solidFill>
                  <a:srgbClr val="FFFFFF"/>
                </a:solidFill>
              </a:rPr>
              <a:pPr>
                <a:defRPr/>
              </a:pPr>
              <a:t>‹#›</a:t>
            </a:fld>
            <a:endParaRPr lang="nb-NO">
              <a:solidFill>
                <a:srgbClr val="FFFFFF"/>
              </a:solidFill>
            </a:endParaRPr>
          </a:p>
        </p:txBody>
      </p:sp>
      <p:sp>
        <p:nvSpPr>
          <p:cNvPr id="9" name="Rectangle 69"/>
          <p:cNvSpPr>
            <a:spLocks noGrp="1" noChangeArrowheads="1"/>
          </p:cNvSpPr>
          <p:nvPr>
            <p:ph type="dt" sz="half" idx="12"/>
          </p:nvPr>
        </p:nvSpPr>
        <p:spPr/>
        <p:txBody>
          <a:bodyPr/>
          <a:lstStyle>
            <a:lvl1pPr>
              <a:defRPr/>
            </a:lvl1pPr>
          </a:lstStyle>
          <a:p>
            <a:pPr>
              <a:defRPr/>
            </a:pPr>
            <a:r>
              <a:rPr lang="nb-NO" smtClean="0">
                <a:solidFill>
                  <a:srgbClr val="FFFFFF"/>
                </a:solidFill>
              </a:rPr>
              <a:t>Rasmus Rasmussen</a:t>
            </a:r>
            <a:endParaRPr lang="nb-NO">
              <a:solidFill>
                <a:srgbClr val="FFFFFF"/>
              </a:solidFill>
            </a:endParaRPr>
          </a:p>
        </p:txBody>
      </p:sp>
    </p:spTree>
    <p:extLst>
      <p:ext uri="{BB962C8B-B14F-4D97-AF65-F5344CB8AC3E}">
        <p14:creationId xmlns:p14="http://schemas.microsoft.com/office/powerpoint/2010/main" val="891800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0"/>
          <p:cNvSpPr>
            <a:spLocks noGrp="1" noChangeArrowheads="1"/>
          </p:cNvSpPr>
          <p:nvPr>
            <p:ph type="ftr" sz="quarter" idx="10"/>
          </p:nvPr>
        </p:nvSpPr>
        <p:spPr/>
        <p:txBody>
          <a:bodyPr/>
          <a:lstStyle>
            <a:lvl1pPr>
              <a:defRPr/>
            </a:lvl1pPr>
          </a:lstStyle>
          <a:p>
            <a:pPr>
              <a:defRPr/>
            </a:pPr>
            <a:r>
              <a:rPr lang="nb-NO" smtClean="0">
                <a:solidFill>
                  <a:srgbClr val="FFFFFF"/>
                </a:solidFill>
              </a:rPr>
              <a:t>BØK311 BEDRIFTSØKONOMI 2b</a:t>
            </a:r>
            <a:endParaRPr lang="nb-NO">
              <a:solidFill>
                <a:srgbClr val="FFFFFF"/>
              </a:solidFill>
            </a:endParaRPr>
          </a:p>
        </p:txBody>
      </p:sp>
      <p:sp>
        <p:nvSpPr>
          <p:cNvPr id="4" name="Rectangle 71"/>
          <p:cNvSpPr>
            <a:spLocks noGrp="1" noChangeArrowheads="1"/>
          </p:cNvSpPr>
          <p:nvPr>
            <p:ph type="sldNum" sz="quarter" idx="11"/>
          </p:nvPr>
        </p:nvSpPr>
        <p:spPr/>
        <p:txBody>
          <a:bodyPr/>
          <a:lstStyle>
            <a:lvl1pPr>
              <a:defRPr/>
            </a:lvl1pPr>
          </a:lstStyle>
          <a:p>
            <a:pPr>
              <a:defRPr/>
            </a:pPr>
            <a:fld id="{5C737EB7-11B3-4902-B518-48F34CD2415C}" type="slidenum">
              <a:rPr lang="nb-NO">
                <a:solidFill>
                  <a:srgbClr val="FFFFFF"/>
                </a:solidFill>
              </a:rPr>
              <a:pPr>
                <a:defRPr/>
              </a:pPr>
              <a:t>‹#›</a:t>
            </a:fld>
            <a:endParaRPr lang="nb-NO">
              <a:solidFill>
                <a:srgbClr val="FFFFFF"/>
              </a:solidFill>
            </a:endParaRPr>
          </a:p>
        </p:txBody>
      </p:sp>
      <p:sp>
        <p:nvSpPr>
          <p:cNvPr id="5" name="Rectangle 69"/>
          <p:cNvSpPr>
            <a:spLocks noGrp="1" noChangeArrowheads="1"/>
          </p:cNvSpPr>
          <p:nvPr>
            <p:ph type="dt" sz="half" idx="12"/>
          </p:nvPr>
        </p:nvSpPr>
        <p:spPr/>
        <p:txBody>
          <a:bodyPr/>
          <a:lstStyle>
            <a:lvl1pPr>
              <a:defRPr/>
            </a:lvl1pPr>
          </a:lstStyle>
          <a:p>
            <a:pPr>
              <a:defRPr/>
            </a:pPr>
            <a:r>
              <a:rPr lang="nb-NO" smtClean="0">
                <a:solidFill>
                  <a:srgbClr val="FFFFFF"/>
                </a:solidFill>
              </a:rPr>
              <a:t>Rasmus Rasmussen</a:t>
            </a:r>
            <a:endParaRPr lang="nb-NO">
              <a:solidFill>
                <a:srgbClr val="FFFFFF"/>
              </a:solidFill>
            </a:endParaRPr>
          </a:p>
        </p:txBody>
      </p:sp>
    </p:spTree>
    <p:extLst>
      <p:ext uri="{BB962C8B-B14F-4D97-AF65-F5344CB8AC3E}">
        <p14:creationId xmlns:p14="http://schemas.microsoft.com/office/powerpoint/2010/main" val="2538002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0"/>
          <p:cNvSpPr>
            <a:spLocks noGrp="1" noChangeArrowheads="1"/>
          </p:cNvSpPr>
          <p:nvPr>
            <p:ph type="ftr" sz="quarter" idx="10"/>
          </p:nvPr>
        </p:nvSpPr>
        <p:spPr/>
        <p:txBody>
          <a:bodyPr/>
          <a:lstStyle>
            <a:lvl1pPr>
              <a:defRPr/>
            </a:lvl1pPr>
          </a:lstStyle>
          <a:p>
            <a:pPr>
              <a:defRPr/>
            </a:pPr>
            <a:r>
              <a:rPr lang="nb-NO" smtClean="0">
                <a:solidFill>
                  <a:srgbClr val="FFFFFF"/>
                </a:solidFill>
              </a:rPr>
              <a:t>BØK311 BEDRIFTSØKONOMI 2b</a:t>
            </a:r>
            <a:endParaRPr lang="nb-NO">
              <a:solidFill>
                <a:srgbClr val="FFFFFF"/>
              </a:solidFill>
            </a:endParaRPr>
          </a:p>
        </p:txBody>
      </p:sp>
      <p:sp>
        <p:nvSpPr>
          <p:cNvPr id="3" name="Rectangle 71"/>
          <p:cNvSpPr>
            <a:spLocks noGrp="1" noChangeArrowheads="1"/>
          </p:cNvSpPr>
          <p:nvPr>
            <p:ph type="sldNum" sz="quarter" idx="11"/>
          </p:nvPr>
        </p:nvSpPr>
        <p:spPr/>
        <p:txBody>
          <a:bodyPr/>
          <a:lstStyle>
            <a:lvl1pPr>
              <a:defRPr/>
            </a:lvl1pPr>
          </a:lstStyle>
          <a:p>
            <a:pPr>
              <a:defRPr/>
            </a:pPr>
            <a:fld id="{CA212950-4FB6-403F-840F-E86403993939}" type="slidenum">
              <a:rPr lang="nb-NO">
                <a:solidFill>
                  <a:srgbClr val="FFFFFF"/>
                </a:solidFill>
              </a:rPr>
              <a:pPr>
                <a:defRPr/>
              </a:pPr>
              <a:t>‹#›</a:t>
            </a:fld>
            <a:endParaRPr lang="nb-NO">
              <a:solidFill>
                <a:srgbClr val="FFFFFF"/>
              </a:solidFill>
            </a:endParaRPr>
          </a:p>
        </p:txBody>
      </p:sp>
      <p:sp>
        <p:nvSpPr>
          <p:cNvPr id="4" name="Rectangle 69"/>
          <p:cNvSpPr>
            <a:spLocks noGrp="1" noChangeArrowheads="1"/>
          </p:cNvSpPr>
          <p:nvPr>
            <p:ph type="dt" sz="half" idx="12"/>
          </p:nvPr>
        </p:nvSpPr>
        <p:spPr/>
        <p:txBody>
          <a:bodyPr/>
          <a:lstStyle>
            <a:lvl1pPr>
              <a:defRPr/>
            </a:lvl1pPr>
          </a:lstStyle>
          <a:p>
            <a:pPr>
              <a:defRPr/>
            </a:pPr>
            <a:r>
              <a:rPr lang="nb-NO" smtClean="0">
                <a:solidFill>
                  <a:srgbClr val="FFFFFF"/>
                </a:solidFill>
              </a:rPr>
              <a:t>Rasmus Rasmussen</a:t>
            </a:r>
            <a:endParaRPr lang="nb-NO">
              <a:solidFill>
                <a:srgbClr val="FFFFFF"/>
              </a:solidFill>
            </a:endParaRPr>
          </a:p>
        </p:txBody>
      </p:sp>
    </p:spTree>
    <p:extLst>
      <p:ext uri="{BB962C8B-B14F-4D97-AF65-F5344CB8AC3E}">
        <p14:creationId xmlns:p14="http://schemas.microsoft.com/office/powerpoint/2010/main" val="3607690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0"/>
          <p:cNvSpPr>
            <a:spLocks noGrp="1" noChangeArrowheads="1"/>
          </p:cNvSpPr>
          <p:nvPr>
            <p:ph type="ftr" sz="quarter" idx="10"/>
          </p:nvPr>
        </p:nvSpPr>
        <p:spPr/>
        <p:txBody>
          <a:bodyPr/>
          <a:lstStyle>
            <a:lvl1pPr>
              <a:defRPr/>
            </a:lvl1pPr>
          </a:lstStyle>
          <a:p>
            <a:pPr>
              <a:defRPr/>
            </a:pPr>
            <a:r>
              <a:rPr lang="nb-NO" smtClean="0">
                <a:solidFill>
                  <a:srgbClr val="FFFFFF"/>
                </a:solidFill>
              </a:rPr>
              <a:t>BØK311 BEDRIFTSØKONOMI 2b</a:t>
            </a:r>
            <a:endParaRPr lang="nb-NO">
              <a:solidFill>
                <a:srgbClr val="FFFFFF"/>
              </a:solidFill>
            </a:endParaRPr>
          </a:p>
        </p:txBody>
      </p:sp>
      <p:sp>
        <p:nvSpPr>
          <p:cNvPr id="6" name="Rectangle 71"/>
          <p:cNvSpPr>
            <a:spLocks noGrp="1" noChangeArrowheads="1"/>
          </p:cNvSpPr>
          <p:nvPr>
            <p:ph type="sldNum" sz="quarter" idx="11"/>
          </p:nvPr>
        </p:nvSpPr>
        <p:spPr/>
        <p:txBody>
          <a:bodyPr/>
          <a:lstStyle>
            <a:lvl1pPr>
              <a:defRPr/>
            </a:lvl1pPr>
          </a:lstStyle>
          <a:p>
            <a:pPr>
              <a:defRPr/>
            </a:pPr>
            <a:fld id="{F774DD00-C8FA-441E-BB32-5D167BA5858E}" type="slidenum">
              <a:rPr lang="nb-NO">
                <a:solidFill>
                  <a:srgbClr val="FFFFFF"/>
                </a:solidFill>
              </a:rPr>
              <a:pPr>
                <a:defRPr/>
              </a:pPr>
              <a:t>‹#›</a:t>
            </a:fld>
            <a:endParaRPr lang="nb-NO">
              <a:solidFill>
                <a:srgbClr val="FFFFFF"/>
              </a:solidFill>
            </a:endParaRPr>
          </a:p>
        </p:txBody>
      </p:sp>
      <p:sp>
        <p:nvSpPr>
          <p:cNvPr id="7" name="Rectangle 69"/>
          <p:cNvSpPr>
            <a:spLocks noGrp="1" noChangeArrowheads="1"/>
          </p:cNvSpPr>
          <p:nvPr>
            <p:ph type="dt" sz="half" idx="12"/>
          </p:nvPr>
        </p:nvSpPr>
        <p:spPr/>
        <p:txBody>
          <a:bodyPr/>
          <a:lstStyle>
            <a:lvl1pPr>
              <a:defRPr/>
            </a:lvl1pPr>
          </a:lstStyle>
          <a:p>
            <a:pPr>
              <a:defRPr/>
            </a:pPr>
            <a:r>
              <a:rPr lang="nb-NO" smtClean="0">
                <a:solidFill>
                  <a:srgbClr val="FFFFFF"/>
                </a:solidFill>
              </a:rPr>
              <a:t>Rasmus Rasmussen</a:t>
            </a:r>
            <a:endParaRPr lang="nb-NO">
              <a:solidFill>
                <a:srgbClr val="FFFFFF"/>
              </a:solidFill>
            </a:endParaRPr>
          </a:p>
        </p:txBody>
      </p:sp>
    </p:spTree>
    <p:extLst>
      <p:ext uri="{BB962C8B-B14F-4D97-AF65-F5344CB8AC3E}">
        <p14:creationId xmlns:p14="http://schemas.microsoft.com/office/powerpoint/2010/main" val="3297365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0"/>
          <p:cNvSpPr>
            <a:spLocks noGrp="1" noChangeArrowheads="1"/>
          </p:cNvSpPr>
          <p:nvPr>
            <p:ph type="ftr" sz="quarter" idx="10"/>
          </p:nvPr>
        </p:nvSpPr>
        <p:spPr/>
        <p:txBody>
          <a:bodyPr/>
          <a:lstStyle>
            <a:lvl1pPr>
              <a:defRPr/>
            </a:lvl1pPr>
          </a:lstStyle>
          <a:p>
            <a:pPr>
              <a:defRPr/>
            </a:pPr>
            <a:r>
              <a:rPr lang="nb-NO" smtClean="0">
                <a:solidFill>
                  <a:srgbClr val="FFFFFF"/>
                </a:solidFill>
              </a:rPr>
              <a:t>BØK311 BEDRIFTSØKONOMI 2b</a:t>
            </a:r>
            <a:endParaRPr lang="nb-NO">
              <a:solidFill>
                <a:srgbClr val="FFFFFF"/>
              </a:solidFill>
            </a:endParaRPr>
          </a:p>
        </p:txBody>
      </p:sp>
      <p:sp>
        <p:nvSpPr>
          <p:cNvPr id="6" name="Rectangle 71"/>
          <p:cNvSpPr>
            <a:spLocks noGrp="1" noChangeArrowheads="1"/>
          </p:cNvSpPr>
          <p:nvPr>
            <p:ph type="sldNum" sz="quarter" idx="11"/>
          </p:nvPr>
        </p:nvSpPr>
        <p:spPr/>
        <p:txBody>
          <a:bodyPr/>
          <a:lstStyle>
            <a:lvl1pPr>
              <a:defRPr/>
            </a:lvl1pPr>
          </a:lstStyle>
          <a:p>
            <a:pPr>
              <a:defRPr/>
            </a:pPr>
            <a:fld id="{B6CCC504-38EF-423C-A6E7-56C74765F51F}" type="slidenum">
              <a:rPr lang="nb-NO">
                <a:solidFill>
                  <a:srgbClr val="FFFFFF"/>
                </a:solidFill>
              </a:rPr>
              <a:pPr>
                <a:defRPr/>
              </a:pPr>
              <a:t>‹#›</a:t>
            </a:fld>
            <a:endParaRPr lang="nb-NO">
              <a:solidFill>
                <a:srgbClr val="FFFFFF"/>
              </a:solidFill>
            </a:endParaRPr>
          </a:p>
        </p:txBody>
      </p:sp>
      <p:sp>
        <p:nvSpPr>
          <p:cNvPr id="7" name="Rectangle 69"/>
          <p:cNvSpPr>
            <a:spLocks noGrp="1" noChangeArrowheads="1"/>
          </p:cNvSpPr>
          <p:nvPr>
            <p:ph type="dt" sz="half" idx="12"/>
          </p:nvPr>
        </p:nvSpPr>
        <p:spPr/>
        <p:txBody>
          <a:bodyPr/>
          <a:lstStyle>
            <a:lvl1pPr>
              <a:defRPr/>
            </a:lvl1pPr>
          </a:lstStyle>
          <a:p>
            <a:pPr>
              <a:defRPr/>
            </a:pPr>
            <a:r>
              <a:rPr lang="nb-NO" smtClean="0">
                <a:solidFill>
                  <a:srgbClr val="FFFFFF"/>
                </a:solidFill>
              </a:rPr>
              <a:t>Rasmus Rasmussen</a:t>
            </a:r>
            <a:endParaRPr lang="nb-NO">
              <a:solidFill>
                <a:srgbClr val="FFFFFF"/>
              </a:solidFill>
            </a:endParaRPr>
          </a:p>
        </p:txBody>
      </p:sp>
    </p:spTree>
    <p:extLst>
      <p:ext uri="{BB962C8B-B14F-4D97-AF65-F5344CB8AC3E}">
        <p14:creationId xmlns:p14="http://schemas.microsoft.com/office/powerpoint/2010/main" val="976257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0"/>
          <p:cNvSpPr>
            <a:spLocks noGrp="1" noChangeArrowheads="1"/>
          </p:cNvSpPr>
          <p:nvPr>
            <p:ph type="ftr" sz="quarter" idx="10"/>
          </p:nvPr>
        </p:nvSpPr>
        <p:spPr/>
        <p:txBody>
          <a:bodyPr/>
          <a:lstStyle>
            <a:lvl1pPr>
              <a:defRPr/>
            </a:lvl1pPr>
          </a:lstStyle>
          <a:p>
            <a:pPr>
              <a:defRPr/>
            </a:pPr>
            <a:r>
              <a:rPr lang="nb-NO" smtClean="0">
                <a:solidFill>
                  <a:srgbClr val="FFFFFF"/>
                </a:solidFill>
              </a:rPr>
              <a:t>BØK311 BEDRIFTSØKONOMI 2b</a:t>
            </a:r>
            <a:endParaRPr lang="nb-NO">
              <a:solidFill>
                <a:srgbClr val="FFFFFF"/>
              </a:solidFill>
            </a:endParaRPr>
          </a:p>
        </p:txBody>
      </p:sp>
      <p:sp>
        <p:nvSpPr>
          <p:cNvPr id="5" name="Rectangle 71"/>
          <p:cNvSpPr>
            <a:spLocks noGrp="1" noChangeArrowheads="1"/>
          </p:cNvSpPr>
          <p:nvPr>
            <p:ph type="sldNum" sz="quarter" idx="11"/>
          </p:nvPr>
        </p:nvSpPr>
        <p:spPr/>
        <p:txBody>
          <a:bodyPr/>
          <a:lstStyle>
            <a:lvl1pPr>
              <a:defRPr/>
            </a:lvl1pPr>
          </a:lstStyle>
          <a:p>
            <a:pPr>
              <a:defRPr/>
            </a:pPr>
            <a:fld id="{51F0FF8E-910C-4258-96D8-69196F139292}" type="slidenum">
              <a:rPr lang="nb-NO">
                <a:solidFill>
                  <a:srgbClr val="FFFFFF"/>
                </a:solidFill>
              </a:rPr>
              <a:pPr>
                <a:defRPr/>
              </a:pPr>
              <a:t>‹#›</a:t>
            </a:fld>
            <a:endParaRPr lang="nb-NO">
              <a:solidFill>
                <a:srgbClr val="FFFFFF"/>
              </a:solidFill>
            </a:endParaRPr>
          </a:p>
        </p:txBody>
      </p:sp>
      <p:sp>
        <p:nvSpPr>
          <p:cNvPr id="6" name="Rectangle 69"/>
          <p:cNvSpPr>
            <a:spLocks noGrp="1" noChangeArrowheads="1"/>
          </p:cNvSpPr>
          <p:nvPr>
            <p:ph type="dt" sz="half" idx="12"/>
          </p:nvPr>
        </p:nvSpPr>
        <p:spPr/>
        <p:txBody>
          <a:bodyPr/>
          <a:lstStyle>
            <a:lvl1pPr>
              <a:defRPr/>
            </a:lvl1pPr>
          </a:lstStyle>
          <a:p>
            <a:pPr>
              <a:defRPr/>
            </a:pPr>
            <a:r>
              <a:rPr lang="nb-NO" smtClean="0">
                <a:solidFill>
                  <a:srgbClr val="FFFFFF"/>
                </a:solidFill>
              </a:rPr>
              <a:t>Rasmus Rasmussen</a:t>
            </a:r>
            <a:endParaRPr lang="nb-NO">
              <a:solidFill>
                <a:srgbClr val="FFFFFF"/>
              </a:solidFill>
            </a:endParaRPr>
          </a:p>
        </p:txBody>
      </p:sp>
    </p:spTree>
    <p:extLst>
      <p:ext uri="{BB962C8B-B14F-4D97-AF65-F5344CB8AC3E}">
        <p14:creationId xmlns:p14="http://schemas.microsoft.com/office/powerpoint/2010/main" val="1553003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7813"/>
            <a:ext cx="222885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7813"/>
            <a:ext cx="652145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0"/>
          <p:cNvSpPr>
            <a:spLocks noGrp="1" noChangeArrowheads="1"/>
          </p:cNvSpPr>
          <p:nvPr>
            <p:ph type="ftr" sz="quarter" idx="10"/>
          </p:nvPr>
        </p:nvSpPr>
        <p:spPr/>
        <p:txBody>
          <a:bodyPr/>
          <a:lstStyle>
            <a:lvl1pPr>
              <a:defRPr/>
            </a:lvl1pPr>
          </a:lstStyle>
          <a:p>
            <a:pPr>
              <a:defRPr/>
            </a:pPr>
            <a:r>
              <a:rPr lang="nb-NO" smtClean="0">
                <a:solidFill>
                  <a:srgbClr val="FFFFFF"/>
                </a:solidFill>
              </a:rPr>
              <a:t>BØK311 BEDRIFTSØKONOMI 2b</a:t>
            </a:r>
            <a:endParaRPr lang="nb-NO">
              <a:solidFill>
                <a:srgbClr val="FFFFFF"/>
              </a:solidFill>
            </a:endParaRPr>
          </a:p>
        </p:txBody>
      </p:sp>
      <p:sp>
        <p:nvSpPr>
          <p:cNvPr id="5" name="Rectangle 71"/>
          <p:cNvSpPr>
            <a:spLocks noGrp="1" noChangeArrowheads="1"/>
          </p:cNvSpPr>
          <p:nvPr>
            <p:ph type="sldNum" sz="quarter" idx="11"/>
          </p:nvPr>
        </p:nvSpPr>
        <p:spPr/>
        <p:txBody>
          <a:bodyPr/>
          <a:lstStyle>
            <a:lvl1pPr>
              <a:defRPr/>
            </a:lvl1pPr>
          </a:lstStyle>
          <a:p>
            <a:pPr>
              <a:defRPr/>
            </a:pPr>
            <a:fld id="{196CB11B-4113-42CE-A3BA-C747CB3102BC}" type="slidenum">
              <a:rPr lang="nb-NO">
                <a:solidFill>
                  <a:srgbClr val="FFFFFF"/>
                </a:solidFill>
              </a:rPr>
              <a:pPr>
                <a:defRPr/>
              </a:pPr>
              <a:t>‹#›</a:t>
            </a:fld>
            <a:endParaRPr lang="nb-NO">
              <a:solidFill>
                <a:srgbClr val="FFFFFF"/>
              </a:solidFill>
            </a:endParaRPr>
          </a:p>
        </p:txBody>
      </p:sp>
      <p:sp>
        <p:nvSpPr>
          <p:cNvPr id="6" name="Rectangle 69"/>
          <p:cNvSpPr>
            <a:spLocks noGrp="1" noChangeArrowheads="1"/>
          </p:cNvSpPr>
          <p:nvPr>
            <p:ph type="dt" sz="half" idx="12"/>
          </p:nvPr>
        </p:nvSpPr>
        <p:spPr/>
        <p:txBody>
          <a:bodyPr/>
          <a:lstStyle>
            <a:lvl1pPr>
              <a:defRPr/>
            </a:lvl1pPr>
          </a:lstStyle>
          <a:p>
            <a:pPr>
              <a:defRPr/>
            </a:pPr>
            <a:r>
              <a:rPr lang="nb-NO" smtClean="0">
                <a:solidFill>
                  <a:srgbClr val="FFFFFF"/>
                </a:solidFill>
              </a:rPr>
              <a:t>Rasmus Rasmussen</a:t>
            </a:r>
            <a:endParaRPr lang="nb-NO">
              <a:solidFill>
                <a:srgbClr val="FFFFFF"/>
              </a:solidFill>
            </a:endParaRPr>
          </a:p>
        </p:txBody>
      </p:sp>
    </p:spTree>
    <p:extLst>
      <p:ext uri="{BB962C8B-B14F-4D97-AF65-F5344CB8AC3E}">
        <p14:creationId xmlns:p14="http://schemas.microsoft.com/office/powerpoint/2010/main" val="404957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2386" y="1837267"/>
            <a:ext cx="4081272" cy="403013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020982" y="1837267"/>
            <a:ext cx="4081272" cy="403013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nb-NO" smtClean="0"/>
              <a:t>Rasmus Rasmussen</a:t>
            </a:r>
            <a:endParaRPr lang="nn-NO"/>
          </a:p>
        </p:txBody>
      </p:sp>
      <p:sp>
        <p:nvSpPr>
          <p:cNvPr id="6" name="Footer Placeholder 5"/>
          <p:cNvSpPr>
            <a:spLocks noGrp="1"/>
          </p:cNvSpPr>
          <p:nvPr>
            <p:ph type="ftr" sz="quarter" idx="11"/>
          </p:nvPr>
        </p:nvSpPr>
        <p:spPr/>
        <p:txBody>
          <a:bodyPr/>
          <a:lstStyle/>
          <a:p>
            <a:r>
              <a:rPr lang="nn-NO" smtClean="0"/>
              <a:t>BØK311 BEDRIFTSØKONOMI 2b</a:t>
            </a:r>
            <a:endParaRPr lang="nn-NO"/>
          </a:p>
        </p:txBody>
      </p:sp>
      <p:sp>
        <p:nvSpPr>
          <p:cNvPr id="7" name="Slide Number Placeholder 6"/>
          <p:cNvSpPr>
            <a:spLocks noGrp="1"/>
          </p:cNvSpPr>
          <p:nvPr>
            <p:ph type="sldNum" sz="quarter" idx="12"/>
          </p:nvPr>
        </p:nvSpPr>
        <p:spPr/>
        <p:txBody>
          <a:bodyPr/>
          <a:lstStyle/>
          <a:p>
            <a:fld id="{C8027F48-9CC9-D045-8B9B-52CCB28A42BB}" type="slidenum">
              <a:rPr lang="nn-NO" smtClean="0"/>
              <a:pPr/>
              <a:t>‹#›</a:t>
            </a:fld>
            <a:endParaRPr lang="nn-NO"/>
          </a:p>
        </p:txBody>
      </p:sp>
      <p:sp>
        <p:nvSpPr>
          <p:cNvPr id="10" name="Title 1"/>
          <p:cNvSpPr>
            <a:spLocks noGrp="1"/>
          </p:cNvSpPr>
          <p:nvPr>
            <p:ph type="title"/>
          </p:nvPr>
        </p:nvSpPr>
        <p:spPr>
          <a:xfrm>
            <a:off x="802386" y="643468"/>
            <a:ext cx="8608314" cy="787399"/>
          </a:xfrm>
          <a:prstGeom prst="rect">
            <a:avLst/>
          </a:prstGeom>
        </p:spPr>
        <p:txBody>
          <a:bodyPr/>
          <a:lstStyle>
            <a:lvl1pPr algn="r">
              <a:defRPr sz="4400">
                <a:solidFill>
                  <a:schemeClr val="bg1"/>
                </a:solidFill>
                <a:effectLst>
                  <a:outerShdw blurRad="101600" dist="38100" dir="2700000">
                    <a:srgbClr val="000000">
                      <a:alpha val="31000"/>
                    </a:srgbClr>
                  </a:outerShdw>
                </a:effectLst>
              </a:defRPr>
            </a:lvl1pPr>
          </a:lstStyle>
          <a:p>
            <a:r>
              <a:rPr lang="en-US" smtClean="0"/>
              <a:t>Click to edit Master 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2386" y="1791942"/>
            <a:ext cx="4081272" cy="762000"/>
          </a:xfrm>
        </p:spPr>
        <p:txBody>
          <a:bodyPr anchor="b">
            <a:noAutofit/>
          </a:bodyPr>
          <a:lstStyle>
            <a:lvl1pPr marL="0" indent="0" algn="l">
              <a:lnSpc>
                <a:spcPts val="2600"/>
              </a:lnSpc>
              <a:spcBef>
                <a:spcPts val="0"/>
              </a:spcBef>
              <a:buNone/>
              <a:defRPr sz="2400" b="1">
                <a:solidFill>
                  <a:srgbClr val="0B53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2386" y="2553942"/>
            <a:ext cx="4081272" cy="337907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017543" y="1791942"/>
            <a:ext cx="4081272" cy="762000"/>
          </a:xfrm>
        </p:spPr>
        <p:txBody>
          <a:bodyPr anchor="b">
            <a:noAutofit/>
          </a:bodyPr>
          <a:lstStyle>
            <a:lvl1pPr marL="0" indent="0" algn="l">
              <a:lnSpc>
                <a:spcPts val="2600"/>
              </a:lnSpc>
              <a:spcBef>
                <a:spcPts val="0"/>
              </a:spcBef>
              <a:buNone/>
              <a:defRPr sz="2400" b="1">
                <a:solidFill>
                  <a:srgbClr val="0B53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7543" y="2553942"/>
            <a:ext cx="4081272" cy="337907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r>
              <a:rPr lang="nb-NO" smtClean="0"/>
              <a:t>Rasmus Rasmussen</a:t>
            </a:r>
            <a:endParaRPr lang="nn-NO"/>
          </a:p>
        </p:txBody>
      </p:sp>
      <p:sp>
        <p:nvSpPr>
          <p:cNvPr id="8" name="Footer Placeholder 7"/>
          <p:cNvSpPr>
            <a:spLocks noGrp="1"/>
          </p:cNvSpPr>
          <p:nvPr>
            <p:ph type="ftr" sz="quarter" idx="11"/>
          </p:nvPr>
        </p:nvSpPr>
        <p:spPr/>
        <p:txBody>
          <a:bodyPr/>
          <a:lstStyle/>
          <a:p>
            <a:r>
              <a:rPr lang="nn-NO" smtClean="0"/>
              <a:t>BØK311 BEDRIFTSØKONOMI 2b</a:t>
            </a:r>
            <a:endParaRPr lang="nn-NO"/>
          </a:p>
        </p:txBody>
      </p:sp>
      <p:sp>
        <p:nvSpPr>
          <p:cNvPr id="9" name="Slide Number Placeholder 8"/>
          <p:cNvSpPr>
            <a:spLocks noGrp="1"/>
          </p:cNvSpPr>
          <p:nvPr>
            <p:ph type="sldNum" sz="quarter" idx="12"/>
          </p:nvPr>
        </p:nvSpPr>
        <p:spPr/>
        <p:txBody>
          <a:bodyPr/>
          <a:lstStyle/>
          <a:p>
            <a:fld id="{C8027F48-9CC9-D045-8B9B-52CCB28A42BB}" type="slidenum">
              <a:rPr lang="nn-NO" smtClean="0"/>
              <a:pPr/>
              <a:t>‹#›</a:t>
            </a:fld>
            <a:endParaRPr lang="nn-NO"/>
          </a:p>
        </p:txBody>
      </p:sp>
      <p:sp>
        <p:nvSpPr>
          <p:cNvPr id="12" name="Title 1"/>
          <p:cNvSpPr>
            <a:spLocks noGrp="1"/>
          </p:cNvSpPr>
          <p:nvPr>
            <p:ph type="title"/>
          </p:nvPr>
        </p:nvSpPr>
        <p:spPr>
          <a:xfrm>
            <a:off x="802386" y="643468"/>
            <a:ext cx="8608314" cy="787399"/>
          </a:xfrm>
          <a:prstGeom prst="rect">
            <a:avLst/>
          </a:prstGeom>
        </p:spPr>
        <p:txBody>
          <a:bodyPr/>
          <a:lstStyle>
            <a:lvl1pPr algn="r">
              <a:defRPr sz="4400">
                <a:solidFill>
                  <a:schemeClr val="bg1"/>
                </a:solidFill>
                <a:effectLst>
                  <a:outerShdw blurRad="101600" dist="38100" dir="2700000">
                    <a:srgbClr val="000000">
                      <a:alpha val="31000"/>
                    </a:srgbClr>
                  </a:outerShdw>
                </a:effectLst>
              </a:defRPr>
            </a:lvl1pPr>
          </a:lstStyle>
          <a:p>
            <a:r>
              <a:rPr lang="en-US" smtClean="0"/>
              <a:t>Click to edit Master title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innhold, topp og bun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5500" y="1684867"/>
            <a:ext cx="8294555" cy="201758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nb-NO" smtClean="0"/>
              <a:t>Rasmus Rasmussen</a:t>
            </a:r>
            <a:endParaRPr lang="nn-NO"/>
          </a:p>
        </p:txBody>
      </p:sp>
      <p:sp>
        <p:nvSpPr>
          <p:cNvPr id="6" name="Footer Placeholder 5"/>
          <p:cNvSpPr>
            <a:spLocks noGrp="1"/>
          </p:cNvSpPr>
          <p:nvPr>
            <p:ph type="ftr" sz="quarter" idx="11"/>
          </p:nvPr>
        </p:nvSpPr>
        <p:spPr/>
        <p:txBody>
          <a:bodyPr/>
          <a:lstStyle/>
          <a:p>
            <a:r>
              <a:rPr lang="nn-NO" smtClean="0"/>
              <a:t>BØK311 BEDRIFTSØKONOMI 2b</a:t>
            </a:r>
            <a:endParaRPr lang="nn-NO"/>
          </a:p>
        </p:txBody>
      </p:sp>
      <p:sp>
        <p:nvSpPr>
          <p:cNvPr id="7" name="Slide Number Placeholder 6"/>
          <p:cNvSpPr>
            <a:spLocks noGrp="1"/>
          </p:cNvSpPr>
          <p:nvPr>
            <p:ph type="sldNum" sz="quarter" idx="12"/>
          </p:nvPr>
        </p:nvSpPr>
        <p:spPr/>
        <p:txBody>
          <a:bodyPr/>
          <a:lstStyle/>
          <a:p>
            <a:fld id="{C8027F48-9CC9-D045-8B9B-52CCB28A42BB}" type="slidenum">
              <a:rPr lang="nn-NO" smtClean="0"/>
              <a:pPr/>
              <a:t>‹#›</a:t>
            </a:fld>
            <a:endParaRPr lang="nn-NO"/>
          </a:p>
        </p:txBody>
      </p:sp>
      <p:sp>
        <p:nvSpPr>
          <p:cNvPr id="8" name="Content Placeholder 2"/>
          <p:cNvSpPr>
            <a:spLocks noGrp="1"/>
          </p:cNvSpPr>
          <p:nvPr>
            <p:ph sz="half" idx="13"/>
          </p:nvPr>
        </p:nvSpPr>
        <p:spPr>
          <a:xfrm>
            <a:off x="825500" y="3860568"/>
            <a:ext cx="8294555" cy="241323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itle 1"/>
          <p:cNvSpPr>
            <a:spLocks noGrp="1"/>
          </p:cNvSpPr>
          <p:nvPr>
            <p:ph type="title"/>
          </p:nvPr>
        </p:nvSpPr>
        <p:spPr>
          <a:xfrm>
            <a:off x="802386" y="643468"/>
            <a:ext cx="8608314" cy="787399"/>
          </a:xfrm>
          <a:prstGeom prst="rect">
            <a:avLst/>
          </a:prstGeom>
        </p:spPr>
        <p:txBody>
          <a:bodyPr/>
          <a:lstStyle>
            <a:lvl1pPr algn="r">
              <a:defRPr sz="4400">
                <a:solidFill>
                  <a:schemeClr val="bg1"/>
                </a:solidFill>
                <a:effectLst>
                  <a:outerShdw blurRad="101600" dist="38100" dir="2700000">
                    <a:srgbClr val="000000">
                      <a:alpha val="31000"/>
                    </a:srgbClr>
                  </a:outerShdw>
                </a:effectLst>
              </a:defRPr>
            </a:lvl1pPr>
          </a:lstStyle>
          <a:p>
            <a:r>
              <a:rPr lang="en-US" smtClean="0"/>
              <a:t>Click to edit Master title style</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innho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2342" y="2063314"/>
            <a:ext cx="408127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nb-NO" smtClean="0"/>
              <a:t>Rasmus Rasmussen</a:t>
            </a:r>
            <a:endParaRPr lang="nn-NO"/>
          </a:p>
        </p:txBody>
      </p:sp>
      <p:sp>
        <p:nvSpPr>
          <p:cNvPr id="6" name="Footer Placeholder 5"/>
          <p:cNvSpPr>
            <a:spLocks noGrp="1"/>
          </p:cNvSpPr>
          <p:nvPr>
            <p:ph type="ftr" sz="quarter" idx="11"/>
          </p:nvPr>
        </p:nvSpPr>
        <p:spPr/>
        <p:txBody>
          <a:bodyPr/>
          <a:lstStyle/>
          <a:p>
            <a:r>
              <a:rPr lang="nn-NO" smtClean="0"/>
              <a:t>BØK311 BEDRIFTSØKONOMI 2b</a:t>
            </a:r>
            <a:endParaRPr lang="nn-NO"/>
          </a:p>
        </p:txBody>
      </p:sp>
      <p:sp>
        <p:nvSpPr>
          <p:cNvPr id="7" name="Slide Number Placeholder 6"/>
          <p:cNvSpPr>
            <a:spLocks noGrp="1"/>
          </p:cNvSpPr>
          <p:nvPr>
            <p:ph type="sldNum" sz="quarter" idx="12"/>
          </p:nvPr>
        </p:nvSpPr>
        <p:spPr/>
        <p:txBody>
          <a:bodyPr/>
          <a:lstStyle/>
          <a:p>
            <a:fld id="{C8027F48-9CC9-D045-8B9B-52CCB28A42BB}" type="slidenum">
              <a:rPr lang="nn-NO" smtClean="0"/>
              <a:pPr/>
              <a:t>‹#›</a:t>
            </a:fld>
            <a:endParaRPr lang="nn-NO"/>
          </a:p>
        </p:txBody>
      </p:sp>
      <p:sp>
        <p:nvSpPr>
          <p:cNvPr id="8" name="Content Placeholder 2"/>
          <p:cNvSpPr>
            <a:spLocks noGrp="1"/>
          </p:cNvSpPr>
          <p:nvPr>
            <p:ph sz="half" idx="13"/>
          </p:nvPr>
        </p:nvSpPr>
        <p:spPr>
          <a:xfrm>
            <a:off x="5022342" y="3775909"/>
            <a:ext cx="4081272" cy="243015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802386" y="2063313"/>
            <a:ext cx="4081272" cy="414275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nnho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98265" y="1744133"/>
            <a:ext cx="4081272" cy="186519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nb-NO" smtClean="0"/>
              <a:t>Rasmus Rasmussen</a:t>
            </a:r>
            <a:endParaRPr lang="nn-NO"/>
          </a:p>
        </p:txBody>
      </p:sp>
      <p:sp>
        <p:nvSpPr>
          <p:cNvPr id="6" name="Footer Placeholder 5"/>
          <p:cNvSpPr>
            <a:spLocks noGrp="1"/>
          </p:cNvSpPr>
          <p:nvPr>
            <p:ph type="ftr" sz="quarter" idx="11"/>
          </p:nvPr>
        </p:nvSpPr>
        <p:spPr/>
        <p:txBody>
          <a:bodyPr/>
          <a:lstStyle/>
          <a:p>
            <a:r>
              <a:rPr lang="nn-NO" smtClean="0"/>
              <a:t>BØK311 BEDRIFTSØKONOMI 2b</a:t>
            </a:r>
            <a:endParaRPr lang="nn-NO"/>
          </a:p>
        </p:txBody>
      </p:sp>
      <p:sp>
        <p:nvSpPr>
          <p:cNvPr id="7" name="Slide Number Placeholder 6"/>
          <p:cNvSpPr>
            <a:spLocks noGrp="1"/>
          </p:cNvSpPr>
          <p:nvPr>
            <p:ph type="sldNum" sz="quarter" idx="12"/>
          </p:nvPr>
        </p:nvSpPr>
        <p:spPr/>
        <p:txBody>
          <a:bodyPr/>
          <a:lstStyle/>
          <a:p>
            <a:fld id="{C8027F48-9CC9-D045-8B9B-52CCB28A42BB}" type="slidenum">
              <a:rPr lang="nn-NO" smtClean="0"/>
              <a:pPr/>
              <a:t>‹#›</a:t>
            </a:fld>
            <a:endParaRPr lang="nn-NO"/>
          </a:p>
        </p:txBody>
      </p:sp>
      <p:sp>
        <p:nvSpPr>
          <p:cNvPr id="8" name="Content Placeholder 2"/>
          <p:cNvSpPr>
            <a:spLocks noGrp="1"/>
          </p:cNvSpPr>
          <p:nvPr>
            <p:ph sz="half" idx="13"/>
          </p:nvPr>
        </p:nvSpPr>
        <p:spPr>
          <a:xfrm>
            <a:off x="4998265" y="3843867"/>
            <a:ext cx="4081272" cy="239606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77346" y="1744133"/>
            <a:ext cx="4081272" cy="186519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77346" y="3843867"/>
            <a:ext cx="4081272" cy="2396066"/>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b-NO" smtClean="0"/>
              <a:t>Rasmus Rasmussen</a:t>
            </a:r>
            <a:endParaRPr lang="nn-NO"/>
          </a:p>
        </p:txBody>
      </p:sp>
      <p:sp>
        <p:nvSpPr>
          <p:cNvPr id="3" name="Footer Placeholder 2"/>
          <p:cNvSpPr>
            <a:spLocks noGrp="1"/>
          </p:cNvSpPr>
          <p:nvPr>
            <p:ph type="ftr" sz="quarter" idx="11"/>
          </p:nvPr>
        </p:nvSpPr>
        <p:spPr/>
        <p:txBody>
          <a:bodyPr/>
          <a:lstStyle/>
          <a:p>
            <a:r>
              <a:rPr lang="nn-NO" smtClean="0"/>
              <a:t>BØK311 BEDRIFTSØKONOMI 2b</a:t>
            </a:r>
            <a:endParaRPr lang="nn-NO"/>
          </a:p>
        </p:txBody>
      </p:sp>
      <p:sp>
        <p:nvSpPr>
          <p:cNvPr id="4" name="Slide Number Placeholder 3"/>
          <p:cNvSpPr>
            <a:spLocks noGrp="1"/>
          </p:cNvSpPr>
          <p:nvPr>
            <p:ph type="sldNum" sz="quarter" idx="12"/>
          </p:nvPr>
        </p:nvSpPr>
        <p:spPr/>
        <p:txBody>
          <a:bodyPr/>
          <a:lstStyle/>
          <a:p>
            <a:fld id="{C8027F48-9CC9-D045-8B9B-52CCB28A42BB}" type="slidenum">
              <a:rPr lang="nn-NO" smtClean="0"/>
              <a:pPr/>
              <a:t>‹#›</a:t>
            </a:fld>
            <a:endParaRPr lang="nn-NO"/>
          </a:p>
        </p:txBody>
      </p:sp>
      <p:sp>
        <p:nvSpPr>
          <p:cNvPr id="7" name="Title 1"/>
          <p:cNvSpPr>
            <a:spLocks noGrp="1"/>
          </p:cNvSpPr>
          <p:nvPr>
            <p:ph type="title"/>
          </p:nvPr>
        </p:nvSpPr>
        <p:spPr>
          <a:xfrm>
            <a:off x="802386" y="643468"/>
            <a:ext cx="8608314" cy="787399"/>
          </a:xfrm>
          <a:prstGeom prst="rect">
            <a:avLst/>
          </a:prstGeom>
        </p:spPr>
        <p:txBody>
          <a:bodyPr/>
          <a:lstStyle>
            <a:lvl1pPr algn="r">
              <a:defRPr sz="4400">
                <a:solidFill>
                  <a:schemeClr val="bg1"/>
                </a:solidFill>
                <a:effectLst>
                  <a:outerShdw blurRad="101600" dist="38100" dir="2700000">
                    <a:srgbClr val="000000">
                      <a:alpha val="31000"/>
                    </a:srgbClr>
                  </a:outerShdw>
                </a:effectLst>
              </a:defRPr>
            </a:lvl1pPr>
          </a:lstStyle>
          <a:p>
            <a:r>
              <a:rPr lang="en-US" smtClean="0"/>
              <a:t>Click to edit Master title style</a:t>
            </a:r>
            <a:endParaRPr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751847" y="1727200"/>
            <a:ext cx="4590620" cy="1284819"/>
          </a:xfrm>
          <a:prstGeom prst="rect">
            <a:avLst/>
          </a:prstGeom>
        </p:spPr>
        <p:txBody>
          <a:bodyPr anchor="ctr"/>
          <a:lstStyle>
            <a:lvl1pPr algn="l">
              <a:defRPr sz="3600" b="0">
                <a:solidFill>
                  <a:srgbClr val="0B5395"/>
                </a:solidFill>
              </a:defRPr>
            </a:lvl1pPr>
          </a:lstStyle>
          <a:p>
            <a:r>
              <a:rPr lang="en-US" smtClean="0"/>
              <a:t>Click to edit Master title style</a:t>
            </a:r>
            <a:endParaRPr dirty="0"/>
          </a:p>
        </p:txBody>
      </p:sp>
      <p:sp>
        <p:nvSpPr>
          <p:cNvPr id="3" name="Content Placeholder 2"/>
          <p:cNvSpPr>
            <a:spLocks noGrp="1"/>
          </p:cNvSpPr>
          <p:nvPr>
            <p:ph idx="1"/>
          </p:nvPr>
        </p:nvSpPr>
        <p:spPr>
          <a:xfrm>
            <a:off x="5448300" y="1727200"/>
            <a:ext cx="3962400" cy="4529667"/>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847" y="3087224"/>
            <a:ext cx="4590620" cy="3169643"/>
          </a:xfrm>
        </p:spPr>
        <p:txBody>
          <a:bodyPr>
            <a:normAutofit/>
          </a:bodyPr>
          <a:lstStyle>
            <a:lvl1pPr marL="0" indent="0">
              <a:buNone/>
              <a:defRPr sz="2000">
                <a:solidFill>
                  <a:srgbClr val="0B53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defRPr>
            </a:lvl1pPr>
          </a:lstStyle>
          <a:p>
            <a:r>
              <a:rPr lang="nb-NO" smtClean="0"/>
              <a:t>Rasmus Rasmussen</a:t>
            </a:r>
            <a:endParaRPr lang="nn-NO" dirty="0"/>
          </a:p>
        </p:txBody>
      </p:sp>
      <p:sp>
        <p:nvSpPr>
          <p:cNvPr id="6" name="Footer Placeholder 5"/>
          <p:cNvSpPr>
            <a:spLocks noGrp="1"/>
          </p:cNvSpPr>
          <p:nvPr>
            <p:ph type="ftr" sz="quarter" idx="11"/>
          </p:nvPr>
        </p:nvSpPr>
        <p:spPr/>
        <p:txBody>
          <a:bodyPr/>
          <a:lstStyle/>
          <a:p>
            <a:r>
              <a:rPr lang="nn-NO" smtClean="0"/>
              <a:t>BØK311 BEDRIFTSØKONOMI 2b</a:t>
            </a:r>
            <a:endParaRPr lang="nn-NO"/>
          </a:p>
        </p:txBody>
      </p:sp>
      <p:sp>
        <p:nvSpPr>
          <p:cNvPr id="7" name="Slide Number Placeholder 6"/>
          <p:cNvSpPr>
            <a:spLocks noGrp="1"/>
          </p:cNvSpPr>
          <p:nvPr>
            <p:ph type="sldNum" sz="quarter" idx="12"/>
          </p:nvPr>
        </p:nvSpPr>
        <p:spPr/>
        <p:txBody>
          <a:bodyPr/>
          <a:lstStyle/>
          <a:p>
            <a:fld id="{C8027F48-9CC9-D045-8B9B-52CCB28A42BB}" type="slidenum">
              <a:rPr lang="nn-NO" smtClean="0"/>
              <a:pPr/>
              <a:t>‹#›</a:t>
            </a:fld>
            <a:endParaRPr lang="nn-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0.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Bilde 8"/>
          <p:cNvPicPr>
            <a:picLocks noChangeAspect="1"/>
          </p:cNvPicPr>
          <p:nvPr/>
        </p:nvPicPr>
        <p:blipFill>
          <a:blip r:embed="rId17"/>
          <a:stretch>
            <a:fillRect/>
          </a:stretch>
        </p:blipFill>
        <p:spPr>
          <a:xfrm>
            <a:off x="1" y="6356351"/>
            <a:ext cx="9906000" cy="501649"/>
          </a:xfrm>
          <a:prstGeom prst="rect">
            <a:avLst/>
          </a:prstGeom>
        </p:spPr>
      </p:pic>
      <p:sp>
        <p:nvSpPr>
          <p:cNvPr id="3" name="Text Placeholder 2"/>
          <p:cNvSpPr>
            <a:spLocks noGrp="1"/>
          </p:cNvSpPr>
          <p:nvPr>
            <p:ph type="body" idx="1"/>
          </p:nvPr>
        </p:nvSpPr>
        <p:spPr>
          <a:xfrm>
            <a:off x="801423" y="1701800"/>
            <a:ext cx="8301436" cy="4335465"/>
          </a:xfrm>
          <a:prstGeom prst="rect">
            <a:avLst/>
          </a:prstGeom>
        </p:spPr>
        <p:txBody>
          <a:bodyPr vert="horz" lIns="91440" tIns="45720" rIns="91440" bIns="45720" rtlCol="0">
            <a:normAutofit/>
          </a:bodyPr>
          <a:lstStyle/>
          <a:p>
            <a:pPr lvl="0"/>
            <a:endParaRPr lang="nb-NO" dirty="0" smtClean="0"/>
          </a:p>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dirty="0"/>
          </a:p>
        </p:txBody>
      </p:sp>
      <p:sp>
        <p:nvSpPr>
          <p:cNvPr id="4" name="Date Placeholder 3"/>
          <p:cNvSpPr>
            <a:spLocks noGrp="1"/>
          </p:cNvSpPr>
          <p:nvPr>
            <p:ph type="dt" sz="half" idx="2"/>
          </p:nvPr>
        </p:nvSpPr>
        <p:spPr>
          <a:xfrm>
            <a:off x="7107384" y="6390219"/>
            <a:ext cx="1854584" cy="365125"/>
          </a:xfrm>
          <a:prstGeom prst="rect">
            <a:avLst/>
          </a:prstGeom>
        </p:spPr>
        <p:txBody>
          <a:bodyPr vert="horz" lIns="91440" tIns="45720" rIns="91440" bIns="45720" rtlCol="0" anchor="ctr"/>
          <a:lstStyle>
            <a:lvl1pPr algn="r">
              <a:defRPr sz="1100" b="0">
                <a:solidFill>
                  <a:schemeClr val="bg1"/>
                </a:solidFill>
                <a:latin typeface="Calibri"/>
                <a:cs typeface="Calibri"/>
              </a:defRPr>
            </a:lvl1pPr>
          </a:lstStyle>
          <a:p>
            <a:r>
              <a:rPr lang="nb-NO" smtClean="0"/>
              <a:t>Rasmus Rasmussen</a:t>
            </a:r>
            <a:endParaRPr lang="nn-NO" dirty="0"/>
          </a:p>
        </p:txBody>
      </p:sp>
      <p:sp>
        <p:nvSpPr>
          <p:cNvPr id="5" name="Footer Placeholder 4"/>
          <p:cNvSpPr>
            <a:spLocks noGrp="1"/>
          </p:cNvSpPr>
          <p:nvPr>
            <p:ph type="ftr" sz="quarter" idx="3"/>
          </p:nvPr>
        </p:nvSpPr>
        <p:spPr>
          <a:xfrm>
            <a:off x="801423" y="6390219"/>
            <a:ext cx="6305960" cy="365125"/>
          </a:xfrm>
          <a:prstGeom prst="rect">
            <a:avLst/>
          </a:prstGeom>
        </p:spPr>
        <p:txBody>
          <a:bodyPr vert="horz" lIns="91440" tIns="45720" rIns="91440" bIns="45720" rtlCol="0" anchor="ctr"/>
          <a:lstStyle>
            <a:lvl1pPr algn="l">
              <a:defRPr sz="1100" b="0">
                <a:solidFill>
                  <a:srgbClr val="FFFFFF"/>
                </a:solidFill>
                <a:latin typeface="Calibri"/>
                <a:cs typeface="Calibri"/>
              </a:defRPr>
            </a:lvl1pPr>
          </a:lstStyle>
          <a:p>
            <a:r>
              <a:rPr lang="nn-NO" smtClean="0"/>
              <a:t>BØK311 BEDRIFTSØKONOMI 2b</a:t>
            </a:r>
            <a:endParaRPr lang="nn-NO" dirty="0"/>
          </a:p>
        </p:txBody>
      </p:sp>
      <p:sp>
        <p:nvSpPr>
          <p:cNvPr id="6" name="Slide Number Placeholder 5"/>
          <p:cNvSpPr>
            <a:spLocks noGrp="1"/>
          </p:cNvSpPr>
          <p:nvPr>
            <p:ph type="sldNum" sz="quarter" idx="4"/>
          </p:nvPr>
        </p:nvSpPr>
        <p:spPr>
          <a:xfrm>
            <a:off x="9102859" y="6390219"/>
            <a:ext cx="577850" cy="365125"/>
          </a:xfrm>
          <a:prstGeom prst="rect">
            <a:avLst/>
          </a:prstGeom>
        </p:spPr>
        <p:txBody>
          <a:bodyPr vert="horz" lIns="91440" tIns="45720" rIns="91440" bIns="45720" rtlCol="0" anchor="ctr"/>
          <a:lstStyle>
            <a:lvl1pPr algn="r">
              <a:defRPr sz="1100" b="0">
                <a:solidFill>
                  <a:srgbClr val="FFFFFF"/>
                </a:solidFill>
                <a:latin typeface="Calibri"/>
                <a:cs typeface="Calibri"/>
              </a:defRPr>
            </a:lvl1pPr>
          </a:lstStyle>
          <a:p>
            <a:fld id="{C8027F48-9CC9-D045-8B9B-52CCB28A42BB}" type="slidenum">
              <a:rPr lang="nn-NO" smtClean="0"/>
              <a:pPr/>
              <a:t>‹#›</a:t>
            </a:fld>
            <a:endParaRPr lang="nn-NO" dirty="0"/>
          </a:p>
        </p:txBody>
      </p:sp>
      <p:pic>
        <p:nvPicPr>
          <p:cNvPr id="17" name="Bilde 16" descr="Him_topp_stor.jpg"/>
          <p:cNvPicPr>
            <a:picLocks noChangeAspect="1"/>
          </p:cNvPicPr>
          <p:nvPr/>
        </p:nvPicPr>
        <p:blipFill>
          <a:blip r:embed="rId18"/>
          <a:stretch>
            <a:fillRect/>
          </a:stretch>
        </p:blipFill>
        <p:spPr>
          <a:xfrm>
            <a:off x="0" y="0"/>
            <a:ext cx="9906000" cy="1889188"/>
          </a:xfrm>
          <a:prstGeom prst="rect">
            <a:avLst/>
          </a:prstGeom>
        </p:spPr>
      </p:pic>
    </p:spTree>
  </p:cSld>
  <p:clrMap bg1="lt1" tx1="dk1" bg2="lt2" tx2="dk2" accent1="accent1" accent2="accent2" accent3="accent3" accent4="accent4" accent5="accent5" accent6="accent6" hlink="hlink" folHlink="folHlink"/>
  <p:sldLayoutIdLst>
    <p:sldLayoutId id="2147483755" r:id="rId1"/>
    <p:sldLayoutId id="2147483770" r:id="rId2"/>
    <p:sldLayoutId id="2147483758" r:id="rId3"/>
    <p:sldLayoutId id="2147483759" r:id="rId4"/>
    <p:sldLayoutId id="2147483760" r:id="rId5"/>
    <p:sldLayoutId id="2147483761" r:id="rId6"/>
    <p:sldLayoutId id="2147483762" r:id="rId7"/>
    <p:sldLayoutId id="2147483764" r:id="rId8"/>
    <p:sldLayoutId id="2147483765" r:id="rId9"/>
    <p:sldLayoutId id="2147483766" r:id="rId10"/>
    <p:sldLayoutId id="2147483767" r:id="rId11"/>
    <p:sldLayoutId id="2147483783" r:id="rId12"/>
    <p:sldLayoutId id="2147483784" r:id="rId13"/>
    <p:sldLayoutId id="2147483785" r:id="rId14"/>
    <p:sldLayoutId id="2147483786" r:id="rId15"/>
  </p:sldLayoutIdLst>
  <p:timing>
    <p:tnLst>
      <p:par>
        <p:cTn id="1" dur="indefinite" restart="never" nodeType="tmRoot"/>
      </p:par>
    </p:tnLst>
  </p:timing>
  <p:hf hdr="0"/>
  <p:txStyles>
    <p:titleStyle>
      <a:lvl1pPr algn="r" defTabSz="914400" rtl="0" eaLnBrk="1" latinLnBrk="0" hangingPunct="1">
        <a:spcBef>
          <a:spcPct val="0"/>
        </a:spcBef>
        <a:buNone/>
        <a:defRPr sz="4600" kern="1200">
          <a:solidFill>
            <a:schemeClr val="bg1"/>
          </a:solidFill>
          <a:latin typeface="Calibri"/>
          <a:ea typeface="+mj-ea"/>
          <a:cs typeface="Calibri"/>
        </a:defRPr>
      </a:lvl1pPr>
    </p:titleStyle>
    <p:bodyStyle>
      <a:lvl1pPr marL="342900" indent="-342900" algn="l" defTabSz="914400" rtl="0" eaLnBrk="1" latinLnBrk="0" hangingPunct="1">
        <a:spcBef>
          <a:spcPts val="2000"/>
        </a:spcBef>
        <a:buClr>
          <a:schemeClr val="accent3">
            <a:lumMod val="75000"/>
          </a:schemeClr>
        </a:buClr>
        <a:buSzPct val="100000"/>
        <a:buFontTx/>
        <a:buBlip>
          <a:blip r:embed="rId19"/>
        </a:buBlip>
        <a:defRPr sz="2800" kern="1200">
          <a:solidFill>
            <a:schemeClr val="tx1">
              <a:lumMod val="65000"/>
              <a:lumOff val="35000"/>
            </a:schemeClr>
          </a:solidFill>
          <a:effectLst/>
          <a:latin typeface="Calibri"/>
          <a:ea typeface="+mn-ea"/>
          <a:cs typeface="Calibri"/>
        </a:defRPr>
      </a:lvl1pPr>
      <a:lvl2pPr marL="685800" indent="-336550" algn="l" defTabSz="914400" rtl="0" eaLnBrk="1" latinLnBrk="0" hangingPunct="1">
        <a:spcBef>
          <a:spcPts val="600"/>
        </a:spcBef>
        <a:buClr>
          <a:schemeClr val="accent3">
            <a:lumMod val="60000"/>
            <a:lumOff val="40000"/>
          </a:schemeClr>
        </a:buClr>
        <a:buSzPct val="70000"/>
        <a:buFontTx/>
        <a:buBlip>
          <a:blip r:embed="rId20"/>
        </a:buBlip>
        <a:defRPr sz="2000" kern="1200">
          <a:solidFill>
            <a:schemeClr val="tx1">
              <a:lumMod val="65000"/>
              <a:lumOff val="35000"/>
            </a:schemeClr>
          </a:solidFill>
          <a:latin typeface="Calibri"/>
          <a:ea typeface="+mn-ea"/>
          <a:cs typeface="Calibri"/>
        </a:defRPr>
      </a:lvl2pPr>
      <a:lvl3pPr marL="1035050" indent="-349250" algn="l" defTabSz="914400" rtl="0" eaLnBrk="1" latinLnBrk="0" hangingPunct="1">
        <a:spcBef>
          <a:spcPts val="600"/>
        </a:spcBef>
        <a:buClr>
          <a:schemeClr val="accent3">
            <a:lumMod val="60000"/>
            <a:lumOff val="40000"/>
          </a:schemeClr>
        </a:buClr>
        <a:buSzPct val="70000"/>
        <a:buFontTx/>
        <a:buBlip>
          <a:blip r:embed="rId20"/>
        </a:buBlip>
        <a:defRPr sz="1800" kern="1200">
          <a:solidFill>
            <a:schemeClr val="tx1">
              <a:lumMod val="65000"/>
              <a:lumOff val="35000"/>
            </a:schemeClr>
          </a:solidFill>
          <a:latin typeface="Calibri"/>
          <a:ea typeface="+mn-ea"/>
          <a:cs typeface="Calibri"/>
        </a:defRPr>
      </a:lvl3pPr>
      <a:lvl4pPr marL="1371600" indent="-336550" algn="l" defTabSz="914400" rtl="0" eaLnBrk="1" latinLnBrk="0" hangingPunct="1">
        <a:spcBef>
          <a:spcPts val="600"/>
        </a:spcBef>
        <a:buClr>
          <a:schemeClr val="accent3">
            <a:lumMod val="60000"/>
            <a:lumOff val="40000"/>
          </a:schemeClr>
        </a:buClr>
        <a:buSzPct val="70000"/>
        <a:buFontTx/>
        <a:buBlip>
          <a:blip r:embed="rId20"/>
        </a:buBlip>
        <a:defRPr sz="1800" kern="1200">
          <a:solidFill>
            <a:schemeClr val="tx1">
              <a:lumMod val="65000"/>
              <a:lumOff val="35000"/>
            </a:schemeClr>
          </a:solidFill>
          <a:latin typeface="Calibri"/>
          <a:ea typeface="+mn-ea"/>
          <a:cs typeface="Calibri"/>
        </a:defRPr>
      </a:lvl4pPr>
      <a:lvl5pPr marL="1720850" indent="-349250" algn="l" defTabSz="914400" rtl="0" eaLnBrk="1" latinLnBrk="0" hangingPunct="1">
        <a:spcBef>
          <a:spcPts val="600"/>
        </a:spcBef>
        <a:buClr>
          <a:schemeClr val="accent3">
            <a:lumMod val="60000"/>
            <a:lumOff val="40000"/>
          </a:schemeClr>
        </a:buClr>
        <a:buSzPct val="70000"/>
        <a:buFontTx/>
        <a:buBlip>
          <a:blip r:embed="rId20"/>
        </a:buBlip>
        <a:defRPr sz="1800" kern="1200">
          <a:solidFill>
            <a:schemeClr val="tx1">
              <a:lumMod val="65000"/>
              <a:lumOff val="35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Freeform 2"/>
          <p:cNvSpPr>
            <a:spLocks/>
          </p:cNvSpPr>
          <p:nvPr/>
        </p:nvSpPr>
        <p:spPr bwMode="hidden">
          <a:xfrm>
            <a:off x="7180131" y="6429375"/>
            <a:ext cx="309563"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grpSp>
        <p:nvGrpSpPr>
          <p:cNvPr id="1027" name="Group 3"/>
          <p:cNvGrpSpPr>
            <a:grpSpLocks/>
          </p:cNvGrpSpPr>
          <p:nvPr/>
        </p:nvGrpSpPr>
        <p:grpSpPr bwMode="auto">
          <a:xfrm>
            <a:off x="3440" y="4267200"/>
            <a:ext cx="9902560" cy="2590800"/>
            <a:chOff x="2" y="2688"/>
            <a:chExt cx="5758" cy="1632"/>
          </a:xfrm>
        </p:grpSpPr>
        <p:sp>
          <p:nvSpPr>
            <p:cNvPr id="1035" name="Freeform 4"/>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grpSp>
          <p:nvGrpSpPr>
            <p:cNvPr id="1036" name="Group 5"/>
            <p:cNvGrpSpPr>
              <a:grpSpLocks/>
            </p:cNvGrpSpPr>
            <p:nvPr userDrawn="1"/>
          </p:nvGrpSpPr>
          <p:grpSpPr bwMode="auto">
            <a:xfrm>
              <a:off x="3528" y="3715"/>
              <a:ext cx="792" cy="521"/>
              <a:chOff x="3527" y="3715"/>
              <a:chExt cx="792" cy="521"/>
            </a:xfrm>
          </p:grpSpPr>
          <p:sp>
            <p:nvSpPr>
              <p:cNvPr id="9523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3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4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4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4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4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4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4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4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4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4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grpSp>
        <p:grpSp>
          <p:nvGrpSpPr>
            <p:cNvPr id="1037" name="Group 17"/>
            <p:cNvGrpSpPr>
              <a:grpSpLocks/>
            </p:cNvGrpSpPr>
            <p:nvPr userDrawn="1"/>
          </p:nvGrpSpPr>
          <p:grpSpPr bwMode="auto">
            <a:xfrm>
              <a:off x="1776" y="3631"/>
              <a:ext cx="1626" cy="683"/>
              <a:chOff x="1776" y="3631"/>
              <a:chExt cx="1626" cy="683"/>
            </a:xfrm>
          </p:grpSpPr>
          <p:sp>
            <p:nvSpPr>
              <p:cNvPr id="9525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5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5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5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5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5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5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5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5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5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6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6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1081"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082"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9526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6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6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1086"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grpSp>
        <p:grpSp>
          <p:nvGrpSpPr>
            <p:cNvPr id="1038" name="Group 36"/>
            <p:cNvGrpSpPr>
              <a:grpSpLocks/>
            </p:cNvGrpSpPr>
            <p:nvPr userDrawn="1"/>
          </p:nvGrpSpPr>
          <p:grpSpPr bwMode="auto">
            <a:xfrm>
              <a:off x="4128" y="3360"/>
              <a:ext cx="1351" cy="821"/>
              <a:chOff x="4128" y="3360"/>
              <a:chExt cx="1351" cy="821"/>
            </a:xfrm>
          </p:grpSpPr>
          <p:sp>
            <p:nvSpPr>
              <p:cNvPr id="9526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7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7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7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7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7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7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1059"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9527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7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7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nb-NO">
                  <a:solidFill>
                    <a:srgbClr val="FFFFFF"/>
                  </a:solidFill>
                </a:endParaRPr>
              </a:p>
            </p:txBody>
          </p:sp>
          <p:sp>
            <p:nvSpPr>
              <p:cNvPr id="9528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8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8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8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8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sp>
            <p:nvSpPr>
              <p:cNvPr id="9528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fontAlgn="base">
                  <a:spcBef>
                    <a:spcPct val="0"/>
                  </a:spcBef>
                  <a:spcAft>
                    <a:spcPct val="0"/>
                  </a:spcAft>
                  <a:defRPr/>
                </a:pPr>
                <a:endParaRPr lang="nb-NO">
                  <a:solidFill>
                    <a:srgbClr val="FFFFFF"/>
                  </a:solidFill>
                </a:endParaRPr>
              </a:p>
            </p:txBody>
          </p:sp>
        </p:grpSp>
        <p:grpSp>
          <p:nvGrpSpPr>
            <p:cNvPr id="1039" name="Group 54"/>
            <p:cNvGrpSpPr>
              <a:grpSpLocks/>
            </p:cNvGrpSpPr>
            <p:nvPr userDrawn="1"/>
          </p:nvGrpSpPr>
          <p:grpSpPr bwMode="auto">
            <a:xfrm>
              <a:off x="5280" y="3024"/>
              <a:ext cx="425" cy="258"/>
              <a:chOff x="5280" y="3024"/>
              <a:chExt cx="425" cy="258"/>
            </a:xfrm>
          </p:grpSpPr>
          <p:sp>
            <p:nvSpPr>
              <p:cNvPr id="1040" name="Freeform 55"/>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041"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042"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043"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044"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045" name="Freeform 60"/>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046"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grpSp>
            <p:nvGrpSpPr>
              <p:cNvPr id="1047" name="Group 62"/>
              <p:cNvGrpSpPr>
                <a:grpSpLocks/>
              </p:cNvGrpSpPr>
              <p:nvPr/>
            </p:nvGrpSpPr>
            <p:grpSpPr bwMode="auto">
              <a:xfrm>
                <a:off x="5381" y="3085"/>
                <a:ext cx="227" cy="132"/>
                <a:chOff x="5381" y="3085"/>
                <a:chExt cx="227" cy="132"/>
              </a:xfrm>
            </p:grpSpPr>
            <p:sp>
              <p:nvSpPr>
                <p:cNvPr id="1048"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049"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050"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sp>
              <p:nvSpPr>
                <p:cNvPr id="1051"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nb-NO" smtClean="0">
                    <a:solidFill>
                      <a:srgbClr val="FFFFFF"/>
                    </a:solidFill>
                  </a:endParaRPr>
                </a:p>
              </p:txBody>
            </p:sp>
          </p:grpSp>
        </p:grpSp>
      </p:grpSp>
      <p:sp>
        <p:nvSpPr>
          <p:cNvPr id="95299" name="Rectangle 67"/>
          <p:cNvSpPr>
            <a:spLocks noGrp="1" noChangeArrowheads="1"/>
          </p:cNvSpPr>
          <p:nvPr>
            <p:ph type="title"/>
          </p:nvPr>
        </p:nvSpPr>
        <p:spPr bwMode="auto">
          <a:xfrm>
            <a:off x="495300" y="277814"/>
            <a:ext cx="89154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nb-NO" smtClean="0"/>
              <a:t>Click to edit Master title style</a:t>
            </a:r>
          </a:p>
        </p:txBody>
      </p:sp>
      <p:sp>
        <p:nvSpPr>
          <p:cNvPr id="95300" name="Rectangle 68"/>
          <p:cNvSpPr>
            <a:spLocks noGrp="1" noChangeArrowheads="1"/>
          </p:cNvSpPr>
          <p:nvPr>
            <p:ph type="body" idx="1"/>
          </p:nvPr>
        </p:nvSpPr>
        <p:spPr bwMode="auto">
          <a:xfrm>
            <a:off x="495300" y="1600201"/>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a:t>
            </a:r>
            <a:r>
              <a:rPr lang="nb-NO" dirty="0" err="1" smtClean="0"/>
              <a:t>styles</a:t>
            </a:r>
            <a:endParaRPr lang="nb-NO" dirty="0" smtClean="0"/>
          </a:p>
          <a:p>
            <a:pPr lvl="1"/>
            <a:r>
              <a:rPr lang="nb-NO" dirty="0" err="1" smtClean="0"/>
              <a:t>Second</a:t>
            </a:r>
            <a:r>
              <a:rPr lang="nb-NO" dirty="0" smtClean="0"/>
              <a:t> </a:t>
            </a:r>
            <a:r>
              <a:rPr lang="nb-NO" dirty="0" err="1" smtClean="0"/>
              <a:t>level</a:t>
            </a:r>
            <a:endParaRPr lang="nb-NO" dirty="0" smtClean="0"/>
          </a:p>
          <a:p>
            <a:pPr lvl="2"/>
            <a:r>
              <a:rPr lang="nb-NO" dirty="0" err="1" smtClean="0"/>
              <a:t>Third</a:t>
            </a:r>
            <a:r>
              <a:rPr lang="nb-NO" dirty="0" smtClean="0"/>
              <a:t>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err="1" smtClean="0"/>
              <a:t>Fifth</a:t>
            </a:r>
            <a:r>
              <a:rPr lang="nb-NO" dirty="0" smtClean="0"/>
              <a:t> </a:t>
            </a:r>
            <a:r>
              <a:rPr lang="nb-NO" dirty="0" err="1" smtClean="0"/>
              <a:t>level</a:t>
            </a:r>
            <a:endParaRPr lang="nb-NO" dirty="0" smtClean="0"/>
          </a:p>
        </p:txBody>
      </p:sp>
      <p:sp>
        <p:nvSpPr>
          <p:cNvPr id="95302" name="Rectangle 70"/>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defTabSz="914400" fontAlgn="base">
              <a:spcBef>
                <a:spcPct val="0"/>
              </a:spcBef>
              <a:spcAft>
                <a:spcPct val="0"/>
              </a:spcAft>
              <a:defRPr/>
            </a:pPr>
            <a:r>
              <a:rPr lang="nb-NO" smtClean="0">
                <a:solidFill>
                  <a:srgbClr val="FFFFFF"/>
                </a:solidFill>
              </a:rPr>
              <a:t>BØK311 BEDRIFTSØKONOMI 2b</a:t>
            </a:r>
            <a:endParaRPr lang="nb-NO">
              <a:solidFill>
                <a:srgbClr val="FFFFFF"/>
              </a:solidFill>
            </a:endParaRPr>
          </a:p>
        </p:txBody>
      </p:sp>
      <p:sp>
        <p:nvSpPr>
          <p:cNvPr id="95303" name="Rectangle 71"/>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defTabSz="914400" fontAlgn="base">
              <a:spcBef>
                <a:spcPct val="0"/>
              </a:spcBef>
              <a:spcAft>
                <a:spcPct val="0"/>
              </a:spcAft>
              <a:defRPr/>
            </a:pPr>
            <a:fld id="{1B8E2FC5-670A-4E85-BC13-EAA478844FB7}" type="slidenum">
              <a:rPr lang="nb-NO">
                <a:solidFill>
                  <a:srgbClr val="FFFFFF"/>
                </a:solidFill>
              </a:rPr>
              <a:pPr defTabSz="914400" fontAlgn="base">
                <a:spcBef>
                  <a:spcPct val="0"/>
                </a:spcBef>
                <a:spcAft>
                  <a:spcPct val="0"/>
                </a:spcAft>
                <a:defRPr/>
              </a:pPr>
              <a:t>‹#›</a:t>
            </a:fld>
            <a:endParaRPr lang="nb-NO">
              <a:solidFill>
                <a:srgbClr val="FFFFFF"/>
              </a:solidFill>
            </a:endParaRPr>
          </a:p>
        </p:txBody>
      </p:sp>
      <p:sp>
        <p:nvSpPr>
          <p:cNvPr id="95301" name="Rectangle 69"/>
          <p:cNvSpPr>
            <a:spLocks noGrp="1" noChangeArrowheads="1"/>
          </p:cNvSpPr>
          <p:nvPr>
            <p:ph type="dt" sz="half" idx="2"/>
          </p:nvPr>
        </p:nvSpPr>
        <p:spPr bwMode="auto">
          <a:xfrm>
            <a:off x="1052513" y="6245225"/>
            <a:ext cx="210674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en-US" sz="1400" kern="1200">
                <a:solidFill>
                  <a:schemeClr val="tx1"/>
                </a:solidFill>
                <a:effectLst>
                  <a:outerShdw blurRad="38100" dist="38100" dir="2700000" algn="tl">
                    <a:srgbClr val="000000"/>
                  </a:outerShdw>
                </a:effectLst>
                <a:latin typeface="Arial" charset="0"/>
                <a:ea typeface="+mn-ea"/>
                <a:cs typeface="+mn-cs"/>
              </a:defRPr>
            </a:lvl1pPr>
          </a:lstStyle>
          <a:p>
            <a:pPr defTabSz="914400" fontAlgn="base">
              <a:spcBef>
                <a:spcPct val="0"/>
              </a:spcBef>
              <a:spcAft>
                <a:spcPct val="0"/>
              </a:spcAft>
              <a:defRPr/>
            </a:pPr>
            <a:r>
              <a:rPr lang="nb-NO" smtClean="0">
                <a:solidFill>
                  <a:srgbClr val="FFFFFF"/>
                </a:solidFill>
              </a:rPr>
              <a:t>Rasmus Rasmussen</a:t>
            </a:r>
            <a:endParaRPr>
              <a:solidFill>
                <a:srgbClr val="FFFFFF"/>
              </a:solidFill>
            </a:endParaRPr>
          </a:p>
        </p:txBody>
      </p:sp>
      <p:pic>
        <p:nvPicPr>
          <p:cNvPr id="1033" name="Picture 94" descr="HsM_side.eps"/>
          <p:cNvPicPr>
            <a:picLocks noChangeAspect="1"/>
          </p:cNvPicPr>
          <p:nvPr userDrawn="1"/>
        </p:nvPicPr>
        <p:blipFill>
          <a:blip r:embed="rId13">
            <a:extLst>
              <a:ext uri="{28A0092B-C50C-407E-A947-70E740481C1C}">
                <a14:useLocalDpi xmlns:a14="http://schemas.microsoft.com/office/drawing/2010/main" val="0"/>
              </a:ext>
            </a:extLst>
          </a:blip>
          <a:srcRect b="77084"/>
          <a:stretch>
            <a:fillRect/>
          </a:stretch>
        </p:blipFill>
        <p:spPr bwMode="auto">
          <a:xfrm>
            <a:off x="309562" y="6200776"/>
            <a:ext cx="2863454"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AutoShape 73"/>
          <p:cNvSpPr>
            <a:spLocks noChangeAspect="1" noChangeArrowheads="1"/>
          </p:cNvSpPr>
          <p:nvPr/>
        </p:nvSpPr>
        <p:spPr bwMode="auto">
          <a:xfrm>
            <a:off x="350838" y="6237289"/>
            <a:ext cx="2636441"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nb-NO" smtClean="0">
              <a:solidFill>
                <a:srgbClr val="FFFFFF"/>
              </a:solidFill>
            </a:endParaRPr>
          </a:p>
        </p:txBody>
      </p:sp>
    </p:spTree>
    <p:extLst>
      <p:ext uri="{BB962C8B-B14F-4D97-AF65-F5344CB8AC3E}">
        <p14:creationId xmlns:p14="http://schemas.microsoft.com/office/powerpoint/2010/main" val="2891305166"/>
      </p:ext>
    </p:extLst>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ffprosjekt.portfolio.no/read/770d41f6-9f27-4378-a5f4-879ad45dc91a" TargetMode="Externa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7.w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7.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10.bin"/><Relationship Id="rId7" Type="http://schemas.openxmlformats.org/officeDocument/2006/relationships/image" Target="../media/image24.wmf"/><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6.jpeg"/><Relationship Id="rId4" Type="http://schemas.openxmlformats.org/officeDocument/2006/relationships/image" Target="../media/image23.wmf"/><Relationship Id="rId9" Type="http://schemas.openxmlformats.org/officeDocument/2006/relationships/image" Target="../media/image25.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6.jpeg"/><Relationship Id="rId7" Type="http://schemas.openxmlformats.org/officeDocument/2006/relationships/image" Target="../media/image27.wmf"/><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26.wmf"/><Relationship Id="rId4" Type="http://schemas.openxmlformats.org/officeDocument/2006/relationships/oleObject" Target="../embeddings/oleObject13.bin"/><Relationship Id="rId9" Type="http://schemas.openxmlformats.org/officeDocument/2006/relationships/image" Target="../media/image2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8.xml"/><Relationship Id="rId1" Type="http://schemas.openxmlformats.org/officeDocument/2006/relationships/vmlDrawing" Target="../drawings/vmlDrawing5.vml"/><Relationship Id="rId4" Type="http://schemas.openxmlformats.org/officeDocument/2006/relationships/image" Target="../media/image29.wmf"/></Relationships>
</file>

<file path=ppt/slides/_rels/slide3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31.wmf"/><Relationship Id="rId5" Type="http://schemas.openxmlformats.org/officeDocument/2006/relationships/oleObject" Target="../embeddings/oleObject18.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5.wmf"/><Relationship Id="rId2" Type="http://schemas.openxmlformats.org/officeDocument/2006/relationships/slideLayout" Target="../slideLayouts/slideLayout8.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image" Target="../media/image34.wmf"/><Relationship Id="rId4" Type="http://schemas.openxmlformats.org/officeDocument/2006/relationships/oleObject" Target="../embeddings/oleObject21.bin"/></Relationships>
</file>

<file path=ppt/slides/_rels/slide4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8.xml"/><Relationship Id="rId1" Type="http://schemas.openxmlformats.org/officeDocument/2006/relationships/vmlDrawing" Target="../drawings/vmlDrawing8.vml"/><Relationship Id="rId6" Type="http://schemas.openxmlformats.org/officeDocument/2006/relationships/image" Target="../media/image37.wmf"/><Relationship Id="rId5" Type="http://schemas.openxmlformats.org/officeDocument/2006/relationships/oleObject" Target="../embeddings/oleObject24.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26.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ssholder for tekst 12"/>
          <p:cNvSpPr>
            <a:spLocks noGrp="1"/>
          </p:cNvSpPr>
          <p:nvPr>
            <p:ph type="body" idx="1"/>
          </p:nvPr>
        </p:nvSpPr>
        <p:spPr>
          <a:xfrm>
            <a:off x="1816099" y="5096526"/>
            <a:ext cx="5613401" cy="918342"/>
          </a:xfrm>
        </p:spPr>
        <p:txBody>
          <a:bodyPr>
            <a:normAutofit/>
          </a:bodyPr>
          <a:lstStyle/>
          <a:p>
            <a:r>
              <a:rPr lang="nb-NO" sz="2400" dirty="0" smtClean="0"/>
              <a:t>Anleggsfase, Driftsfase, Avvikling</a:t>
            </a:r>
            <a:endParaRPr lang="nn-NO" sz="2400" dirty="0" smtClean="0"/>
          </a:p>
        </p:txBody>
      </p:sp>
      <p:sp>
        <p:nvSpPr>
          <p:cNvPr id="4" name="Plassholder for dato 3"/>
          <p:cNvSpPr>
            <a:spLocks noGrp="1"/>
          </p:cNvSpPr>
          <p:nvPr>
            <p:ph type="dt" sz="half" idx="10"/>
          </p:nvPr>
        </p:nvSpPr>
        <p:spPr>
          <a:xfrm>
            <a:off x="7622931" y="6390219"/>
            <a:ext cx="1339036" cy="365125"/>
          </a:xfrm>
        </p:spPr>
        <p:txBody>
          <a:bodyPr/>
          <a:lstStyle/>
          <a:p>
            <a:r>
              <a:rPr lang="nb-NO" smtClean="0"/>
              <a:t>Rasmus Rasmussen</a:t>
            </a:r>
            <a:endParaRPr lang="nn-NO" dirty="0"/>
          </a:p>
        </p:txBody>
      </p:sp>
      <p:sp>
        <p:nvSpPr>
          <p:cNvPr id="5" name="Plassholder for bunntekst 4"/>
          <p:cNvSpPr>
            <a:spLocks noGrp="1"/>
          </p:cNvSpPr>
          <p:nvPr>
            <p:ph type="ftr" sz="quarter" idx="11"/>
          </p:nvPr>
        </p:nvSpPr>
        <p:spPr>
          <a:xfrm>
            <a:off x="801422" y="6390219"/>
            <a:ext cx="6724793" cy="365125"/>
          </a:xfrm>
        </p:spPr>
        <p:txBody>
          <a:bodyPr/>
          <a:lstStyle/>
          <a:p>
            <a:r>
              <a:rPr lang="nn-NO" dirty="0" smtClean="0"/>
              <a:t>BØK311 BEDRIFTSØKONOMI 2b</a:t>
            </a:r>
            <a:endParaRPr lang="nn-NO" dirty="0"/>
          </a:p>
        </p:txBody>
      </p:sp>
      <p:sp>
        <p:nvSpPr>
          <p:cNvPr id="6" name="Plassholder for lysbildenummer 5"/>
          <p:cNvSpPr>
            <a:spLocks noGrp="1"/>
          </p:cNvSpPr>
          <p:nvPr>
            <p:ph type="sldNum" sz="quarter" idx="12"/>
          </p:nvPr>
        </p:nvSpPr>
        <p:spPr/>
        <p:txBody>
          <a:bodyPr/>
          <a:lstStyle/>
          <a:p>
            <a:fld id="{C8027F48-9CC9-D045-8B9B-52CCB28A42BB}" type="slidenum">
              <a:rPr lang="nn-NO" smtClean="0"/>
              <a:pPr/>
              <a:t>1</a:t>
            </a:fld>
            <a:endParaRPr lang="nn-NO" dirty="0"/>
          </a:p>
        </p:txBody>
      </p:sp>
      <p:sp>
        <p:nvSpPr>
          <p:cNvPr id="7" name="Plassholder for tekst 12"/>
          <p:cNvSpPr txBox="1">
            <a:spLocks/>
          </p:cNvSpPr>
          <p:nvPr/>
        </p:nvSpPr>
        <p:spPr>
          <a:xfrm>
            <a:off x="1816099" y="3481682"/>
            <a:ext cx="5613401" cy="1556238"/>
          </a:xfrm>
          <a:prstGeom prst="rect">
            <a:avLst/>
          </a:prstGeom>
        </p:spPr>
        <p:txBody>
          <a:bodyPr vert="horz" lIns="91440" tIns="45720" rIns="91440" bIns="45720" rtlCol="0" anchor="t" anchorCtr="0">
            <a:noAutofit/>
          </a:bodyPr>
          <a:lstStyle>
            <a:lvl1pPr marL="0" indent="0" algn="r" defTabSz="914400" rtl="0" eaLnBrk="1" latinLnBrk="0" hangingPunct="1">
              <a:spcBef>
                <a:spcPts val="300"/>
              </a:spcBef>
              <a:buClr>
                <a:schemeClr val="accent3">
                  <a:lumMod val="75000"/>
                </a:schemeClr>
              </a:buClr>
              <a:buSzPct val="100000"/>
              <a:buFontTx/>
              <a:buNone/>
              <a:defRPr sz="1800" kern="1200" baseline="0">
                <a:solidFill>
                  <a:schemeClr val="bg1"/>
                </a:solidFill>
                <a:effectLst/>
                <a:latin typeface="Calibri"/>
                <a:ea typeface="+mn-ea"/>
                <a:cs typeface="Calibri"/>
              </a:defRPr>
            </a:lvl1pPr>
            <a:lvl2pPr marL="457200" indent="0" algn="l" defTabSz="914400" rtl="0" eaLnBrk="1" latinLnBrk="0" hangingPunct="1">
              <a:spcBef>
                <a:spcPts val="600"/>
              </a:spcBef>
              <a:buClr>
                <a:schemeClr val="accent3">
                  <a:lumMod val="60000"/>
                  <a:lumOff val="40000"/>
                </a:schemeClr>
              </a:buClr>
              <a:buSzPct val="70000"/>
              <a:buFontTx/>
              <a:buNone/>
              <a:defRPr sz="1800" kern="1200">
                <a:solidFill>
                  <a:schemeClr val="tx1">
                    <a:tint val="75000"/>
                  </a:schemeClr>
                </a:solidFill>
                <a:latin typeface="Calibri"/>
                <a:ea typeface="+mn-ea"/>
                <a:cs typeface="Calibri"/>
              </a:defRPr>
            </a:lvl2pPr>
            <a:lvl3pPr marL="914400" indent="0" algn="l" defTabSz="914400" rtl="0" eaLnBrk="1" latinLnBrk="0" hangingPunct="1">
              <a:spcBef>
                <a:spcPts val="600"/>
              </a:spcBef>
              <a:buClr>
                <a:schemeClr val="accent3">
                  <a:lumMod val="60000"/>
                  <a:lumOff val="40000"/>
                </a:schemeClr>
              </a:buClr>
              <a:buSzPct val="70000"/>
              <a:buFontTx/>
              <a:buNone/>
              <a:defRPr sz="1600" kern="1200">
                <a:solidFill>
                  <a:schemeClr val="tx1">
                    <a:tint val="75000"/>
                  </a:schemeClr>
                </a:solidFill>
                <a:latin typeface="Calibri"/>
                <a:ea typeface="+mn-ea"/>
                <a:cs typeface="Calibri"/>
              </a:defRPr>
            </a:lvl3pPr>
            <a:lvl4pPr marL="1371600" indent="0" algn="l" defTabSz="914400" rtl="0" eaLnBrk="1" latinLnBrk="0" hangingPunct="1">
              <a:spcBef>
                <a:spcPts val="600"/>
              </a:spcBef>
              <a:buClr>
                <a:schemeClr val="accent3">
                  <a:lumMod val="60000"/>
                  <a:lumOff val="40000"/>
                </a:schemeClr>
              </a:buClr>
              <a:buSzPct val="70000"/>
              <a:buFontTx/>
              <a:buNone/>
              <a:defRPr sz="1400" kern="1200">
                <a:solidFill>
                  <a:schemeClr val="tx1">
                    <a:tint val="75000"/>
                  </a:schemeClr>
                </a:solidFill>
                <a:latin typeface="Calibri"/>
                <a:ea typeface="+mn-ea"/>
                <a:cs typeface="Calibri"/>
              </a:defRPr>
            </a:lvl4pPr>
            <a:lvl5pPr marL="1828800" indent="0" algn="l" defTabSz="914400" rtl="0" eaLnBrk="1" latinLnBrk="0" hangingPunct="1">
              <a:spcBef>
                <a:spcPts val="600"/>
              </a:spcBef>
              <a:buClr>
                <a:schemeClr val="accent3">
                  <a:lumMod val="60000"/>
                  <a:lumOff val="40000"/>
                </a:schemeClr>
              </a:buClr>
              <a:buSzPct val="70000"/>
              <a:buFontTx/>
              <a:buNone/>
              <a:defRPr sz="1400" kern="1200">
                <a:solidFill>
                  <a:schemeClr val="tx1">
                    <a:tint val="75000"/>
                  </a:schemeClr>
                </a:solidFill>
                <a:latin typeface="Calibri"/>
                <a:ea typeface="+mn-ea"/>
                <a:cs typeface="Calibri"/>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nn-NO" sz="3200" dirty="0" smtClean="0"/>
              <a:t>Kapittel 9</a:t>
            </a:r>
          </a:p>
          <a:p>
            <a:r>
              <a:rPr lang="nb-NO" sz="3200" b="1" dirty="0" smtClean="0">
                <a:solidFill>
                  <a:schemeClr val="tx1"/>
                </a:solidFill>
                <a:effectLst>
                  <a:outerShdw blurRad="38100" dist="38100" dir="2700000" algn="tl">
                    <a:srgbClr val="000000">
                      <a:alpha val="43137"/>
                    </a:srgbClr>
                  </a:outerShdw>
                </a:effectLst>
              </a:rPr>
              <a:t>Gjennomføring</a:t>
            </a:r>
          </a:p>
        </p:txBody>
      </p:sp>
      <p:sp>
        <p:nvSpPr>
          <p:cNvPr id="2" name="Title 1"/>
          <p:cNvSpPr>
            <a:spLocks noGrp="1"/>
          </p:cNvSpPr>
          <p:nvPr>
            <p:ph type="title"/>
          </p:nvPr>
        </p:nvSpPr>
        <p:spPr/>
        <p:txBody>
          <a:bodyPr/>
          <a:lstStyle/>
          <a:p>
            <a:r>
              <a:rPr lang="nb-NO" dirty="0"/>
              <a:t>Prosjektanalyse</a:t>
            </a:r>
            <a:br>
              <a:rPr lang="nb-NO" dirty="0"/>
            </a:br>
            <a:r>
              <a:rPr lang="nb-NO" sz="3600" dirty="0"/>
              <a:t>Øyvind Bøhren og Per Ivar Gjærum</a:t>
            </a:r>
            <a:endParaRPr lang="nb-NO" dirty="0"/>
          </a:p>
        </p:txBody>
      </p:sp>
    </p:spTree>
    <p:extLst>
      <p:ext uri="{BB962C8B-B14F-4D97-AF65-F5344CB8AC3E}">
        <p14:creationId xmlns:p14="http://schemas.microsoft.com/office/powerpoint/2010/main" val="196526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4"/>
          <p:cNvSpPr>
            <a:spLocks noGrp="1"/>
          </p:cNvSpPr>
          <p:nvPr>
            <p:ph type="dt" sz="half" idx="10"/>
          </p:nvPr>
        </p:nvSpPr>
        <p:spPr/>
        <p:txBody>
          <a:bodyPr/>
          <a:lstStyle/>
          <a:p>
            <a:r>
              <a:rPr lang="nb-NO" smtClean="0"/>
              <a:t>Rasmus Rasmussen</a:t>
            </a:r>
            <a:endParaRPr lang="en-US"/>
          </a:p>
        </p:txBody>
      </p:sp>
      <p:sp>
        <p:nvSpPr>
          <p:cNvPr id="42" name="Footer Placeholder 5"/>
          <p:cNvSpPr>
            <a:spLocks noGrp="1"/>
          </p:cNvSpPr>
          <p:nvPr>
            <p:ph type="ftr" sz="quarter" idx="11"/>
          </p:nvPr>
        </p:nvSpPr>
        <p:spPr/>
        <p:txBody>
          <a:bodyPr/>
          <a:lstStyle/>
          <a:p>
            <a:r>
              <a:rPr lang="en-US" smtClean="0"/>
              <a:t>BØK311 BEDRIFTSØKONOMI 2b</a:t>
            </a:r>
            <a:endParaRPr lang="en-US"/>
          </a:p>
        </p:txBody>
      </p:sp>
      <p:sp>
        <p:nvSpPr>
          <p:cNvPr id="40" name="Slide Number Placeholder 3"/>
          <p:cNvSpPr>
            <a:spLocks noGrp="1"/>
          </p:cNvSpPr>
          <p:nvPr>
            <p:ph type="sldNum" sz="quarter" idx="12"/>
          </p:nvPr>
        </p:nvSpPr>
        <p:spPr/>
        <p:txBody>
          <a:bodyPr/>
          <a:lstStyle/>
          <a:p>
            <a:fld id="{5558CB40-AB06-44B8-A43A-98EA37F58605}" type="slidenum">
              <a:rPr lang="en-US"/>
              <a:pPr/>
              <a:t>10</a:t>
            </a:fld>
            <a:endParaRPr lang="en-US"/>
          </a:p>
        </p:txBody>
      </p:sp>
      <p:sp>
        <p:nvSpPr>
          <p:cNvPr id="384003" name="Rectangle 3"/>
          <p:cNvSpPr>
            <a:spLocks noGrp="1" noChangeArrowheads="1"/>
          </p:cNvSpPr>
          <p:nvPr>
            <p:ph idx="1"/>
          </p:nvPr>
        </p:nvSpPr>
        <p:spPr/>
        <p:txBody>
          <a:bodyPr>
            <a:normAutofit lnSpcReduction="10000"/>
          </a:bodyPr>
          <a:lstStyle/>
          <a:p>
            <a:r>
              <a:rPr lang="nb-NO" dirty="0"/>
              <a:t>Angi utbetalingene som nåverdi eller som sluttverdi</a:t>
            </a:r>
            <a:r>
              <a:rPr lang="nb-NO" dirty="0" smtClean="0"/>
              <a:t>:</a:t>
            </a:r>
          </a:p>
          <a:p>
            <a:endParaRPr lang="nb-NO" dirty="0"/>
          </a:p>
          <a:p>
            <a:endParaRPr lang="nb-NO" dirty="0" smtClean="0"/>
          </a:p>
          <a:p>
            <a:endParaRPr lang="nb-NO" dirty="0"/>
          </a:p>
          <a:p>
            <a:endParaRPr lang="nb-NO" dirty="0" smtClean="0"/>
          </a:p>
          <a:p>
            <a:endParaRPr lang="nb-NO" dirty="0"/>
          </a:p>
          <a:p>
            <a:r>
              <a:rPr lang="nb-NO" dirty="0" smtClean="0"/>
              <a:t>Kapitalkostnad: 4% pr. halvår.</a:t>
            </a:r>
            <a:endParaRPr lang="nb-NO" dirty="0"/>
          </a:p>
        </p:txBody>
      </p:sp>
      <p:sp>
        <p:nvSpPr>
          <p:cNvPr id="384002" name="Rectangle 2"/>
          <p:cNvSpPr>
            <a:spLocks noGrp="1" noChangeArrowheads="1"/>
          </p:cNvSpPr>
          <p:nvPr>
            <p:ph type="title"/>
          </p:nvPr>
        </p:nvSpPr>
        <p:spPr/>
        <p:txBody>
          <a:bodyPr/>
          <a:lstStyle/>
          <a:p>
            <a:r>
              <a:rPr lang="nb-NO"/>
              <a:t>Langvarig anleggsfase</a:t>
            </a:r>
          </a:p>
        </p:txBody>
      </p:sp>
      <p:graphicFrame>
        <p:nvGraphicFramePr>
          <p:cNvPr id="384151" name="Group 151"/>
          <p:cNvGraphicFramePr>
            <a:graphicFrameLocks noGrp="1"/>
          </p:cNvGraphicFramePr>
          <p:nvPr>
            <p:extLst>
              <p:ext uri="{D42A27DB-BD31-4B8C-83A1-F6EECF244321}">
                <p14:modId xmlns:p14="http://schemas.microsoft.com/office/powerpoint/2010/main" val="2920160771"/>
              </p:ext>
            </p:extLst>
          </p:nvPr>
        </p:nvGraphicFramePr>
        <p:xfrm>
          <a:off x="1319814" y="2502389"/>
          <a:ext cx="7410581" cy="2609850"/>
        </p:xfrm>
        <a:graphic>
          <a:graphicData uri="http://schemas.openxmlformats.org/drawingml/2006/table">
            <a:tbl>
              <a:tblPr/>
              <a:tblGrid>
                <a:gridCol w="1767946"/>
                <a:gridCol w="1410229"/>
                <a:gridCol w="1411948"/>
                <a:gridCol w="1410229"/>
                <a:gridCol w="1410229"/>
              </a:tblGrid>
              <a:tr h="5334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600" b="0" i="1" u="none" strike="noStrike" cap="none" normalizeH="0" baseline="0" noProof="0" smtClean="0">
                          <a:ln>
                            <a:noFill/>
                          </a:ln>
                          <a:solidFill>
                            <a:schemeClr val="tx1"/>
                          </a:solidFill>
                          <a:effectLst/>
                          <a:latin typeface="Arial" charset="0"/>
                          <a:cs typeface="Arial" charset="0"/>
                        </a:rPr>
                        <a:t>Dato</a:t>
                      </a:r>
                      <a:endParaRPr kumimoji="0" lang="nb-NO" sz="1600" b="0" i="0" u="none" strike="noStrike" cap="none" normalizeH="0" baseline="0" noProof="0" smtClean="0">
                        <a:ln>
                          <a:noFill/>
                        </a:ln>
                        <a:solidFill>
                          <a:schemeClr val="tx1"/>
                        </a:solidFill>
                        <a:effectLst/>
                        <a:latin typeface="Arial" charset="0"/>
                      </a:endParaRPr>
                    </a:p>
                  </a:txBody>
                  <a:tcPr marL="99060" marR="99060" anchor="b"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600" b="1" i="1" u="none" strike="noStrike" cap="none" normalizeH="0" baseline="0" noProof="0" smtClean="0">
                          <a:ln>
                            <a:noFill/>
                          </a:ln>
                          <a:solidFill>
                            <a:schemeClr val="tx1"/>
                          </a:solidFill>
                          <a:effectLst/>
                          <a:latin typeface="Arial" charset="0"/>
                          <a:cs typeface="Arial" charset="0"/>
                        </a:rPr>
                        <a:t>01.01.2009</a:t>
                      </a:r>
                      <a:endParaRPr kumimoji="0" lang="nb-NO" sz="1600" b="0" i="0" u="none" strike="noStrike" cap="none" normalizeH="0" baseline="0" noProof="0" smtClean="0">
                        <a:ln>
                          <a:noFill/>
                        </a:ln>
                        <a:solidFill>
                          <a:schemeClr val="tx1"/>
                        </a:solidFill>
                        <a:effectLst/>
                        <a:latin typeface="Arial" charset="0"/>
                      </a:endParaRPr>
                    </a:p>
                  </a:txBody>
                  <a:tcPr marL="99060" marR="99060"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600" b="0" i="1" u="none" strike="noStrike" cap="none" normalizeH="0" baseline="0" noProof="0" smtClean="0">
                          <a:ln>
                            <a:noFill/>
                          </a:ln>
                          <a:solidFill>
                            <a:schemeClr val="tx1"/>
                          </a:solidFill>
                          <a:effectLst/>
                          <a:latin typeface="Arial" charset="0"/>
                          <a:cs typeface="Arial" charset="0"/>
                        </a:rPr>
                        <a:t>01.07.2009</a:t>
                      </a:r>
                      <a:endParaRPr kumimoji="0" lang="nb-NO" sz="1600" b="0" i="0" u="none" strike="noStrike" cap="none" normalizeH="0" baseline="0" noProof="0" smtClean="0">
                        <a:ln>
                          <a:noFill/>
                        </a:ln>
                        <a:solidFill>
                          <a:schemeClr val="tx1"/>
                        </a:solidFill>
                        <a:effectLst/>
                        <a:latin typeface="Arial" charset="0"/>
                      </a:endParaRPr>
                    </a:p>
                  </a:txBody>
                  <a:tcPr marL="99060" marR="99060"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600" b="0" i="1" u="none" strike="noStrike" cap="none" normalizeH="0" baseline="0" noProof="0" smtClean="0">
                          <a:ln>
                            <a:noFill/>
                          </a:ln>
                          <a:solidFill>
                            <a:schemeClr val="tx1"/>
                          </a:solidFill>
                          <a:effectLst/>
                          <a:latin typeface="Arial" charset="0"/>
                          <a:cs typeface="Arial" charset="0"/>
                        </a:rPr>
                        <a:t>01.01.2010</a:t>
                      </a:r>
                      <a:endParaRPr kumimoji="0" lang="nb-NO" sz="1600" b="0" i="0" u="none" strike="noStrike" cap="none" normalizeH="0" baseline="0" noProof="0" smtClean="0">
                        <a:ln>
                          <a:noFill/>
                        </a:ln>
                        <a:solidFill>
                          <a:schemeClr val="tx1"/>
                        </a:solidFill>
                        <a:effectLst/>
                        <a:latin typeface="Arial" charset="0"/>
                      </a:endParaRPr>
                    </a:p>
                  </a:txBody>
                  <a:tcPr marL="99060" marR="99060"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600" b="1" i="1" u="none" strike="noStrike" cap="none" normalizeH="0" baseline="0" noProof="0" smtClean="0">
                          <a:ln>
                            <a:noFill/>
                          </a:ln>
                          <a:solidFill>
                            <a:schemeClr val="tx1"/>
                          </a:solidFill>
                          <a:effectLst/>
                          <a:latin typeface="Arial" charset="0"/>
                          <a:cs typeface="Arial" charset="0"/>
                        </a:rPr>
                        <a:t>01.07.2010</a:t>
                      </a:r>
                      <a:endParaRPr kumimoji="0" lang="nb-NO" sz="1600" b="0" i="0" u="none" strike="noStrike" cap="none" normalizeH="0" baseline="0" noProof="0" smtClean="0">
                        <a:ln>
                          <a:noFill/>
                        </a:ln>
                        <a:solidFill>
                          <a:schemeClr val="tx1"/>
                        </a:solidFill>
                        <a:effectLst/>
                        <a:latin typeface="Arial" charset="0"/>
                      </a:endParaRPr>
                    </a:p>
                  </a:txBody>
                  <a:tcPr marL="99060" marR="99060" anchor="b" horzOverflow="overflow">
                    <a:lnL>
                      <a:noFill/>
                    </a:lnL>
                    <a:lnR cap="flat">
                      <a:noFill/>
                    </a:lnR>
                    <a:lnT cap="flat">
                      <a:noFill/>
                    </a:lnT>
                    <a:lnB>
                      <a:noFill/>
                    </a:lnB>
                    <a:lnTlToBr>
                      <a:noFill/>
                    </a:lnTlToBr>
                    <a:lnBlToTr>
                      <a:noFill/>
                    </a:lnBlToTr>
                    <a:noFill/>
                  </a:tcPr>
                </a:tc>
              </a:tr>
              <a:tr h="5302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600" b="1" i="0" u="none" strike="noStrike" cap="none" normalizeH="0" baseline="0" noProof="0" smtClean="0">
                          <a:ln>
                            <a:noFill/>
                          </a:ln>
                          <a:solidFill>
                            <a:schemeClr val="tx1"/>
                          </a:solidFill>
                          <a:effectLst/>
                          <a:latin typeface="Arial" charset="0"/>
                          <a:cs typeface="Arial" charset="0"/>
                        </a:rPr>
                        <a:t>Halvår</a:t>
                      </a:r>
                      <a:endParaRPr kumimoji="0" lang="nb-NO" sz="1600" b="0" i="0" u="none" strike="noStrike" cap="none" normalizeH="0" baseline="0" noProof="0" smtClean="0">
                        <a:ln>
                          <a:noFill/>
                        </a:ln>
                        <a:solidFill>
                          <a:schemeClr val="tx1"/>
                        </a:solidFill>
                        <a:effectLst/>
                        <a:latin typeface="Arial" charset="0"/>
                      </a:endParaRPr>
                    </a:p>
                  </a:txBody>
                  <a:tcPr marL="99060" marR="9906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600" b="0" i="0" u="none" strike="noStrike" cap="none" normalizeH="0" baseline="0" noProof="0" smtClean="0">
                          <a:ln>
                            <a:noFill/>
                          </a:ln>
                          <a:solidFill>
                            <a:schemeClr val="tx1"/>
                          </a:solidFill>
                          <a:effectLst/>
                          <a:latin typeface="Arial" charset="0"/>
                          <a:cs typeface="Arial" charset="0"/>
                        </a:rPr>
                        <a:t>1</a:t>
                      </a:r>
                      <a:endParaRPr kumimoji="0" lang="nb-NO" sz="1600" b="0" i="0" u="none" strike="noStrike" cap="none" normalizeH="0" baseline="0" noProof="0" smtClean="0">
                        <a:ln>
                          <a:noFill/>
                        </a:ln>
                        <a:solidFill>
                          <a:schemeClr val="tx1"/>
                        </a:solidFill>
                        <a:effectLst/>
                        <a:latin typeface="Arial" charset="0"/>
                      </a:endParaRPr>
                    </a:p>
                  </a:txBody>
                  <a:tcPr marL="99060" marR="9906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600" b="0" i="0" u="none" strike="noStrike" cap="none" normalizeH="0" baseline="0" noProof="0" smtClean="0">
                          <a:ln>
                            <a:noFill/>
                          </a:ln>
                          <a:solidFill>
                            <a:schemeClr val="tx1"/>
                          </a:solidFill>
                          <a:effectLst/>
                          <a:latin typeface="Arial" charset="0"/>
                          <a:cs typeface="Arial" charset="0"/>
                        </a:rPr>
                        <a:t>2</a:t>
                      </a:r>
                      <a:endParaRPr kumimoji="0" lang="nb-NO" sz="1600" b="0" i="0" u="none" strike="noStrike" cap="none" normalizeH="0" baseline="0" noProof="0" smtClean="0">
                        <a:ln>
                          <a:noFill/>
                        </a:ln>
                        <a:solidFill>
                          <a:schemeClr val="tx1"/>
                        </a:solidFill>
                        <a:effectLst/>
                        <a:latin typeface="Arial" charset="0"/>
                      </a:endParaRPr>
                    </a:p>
                  </a:txBody>
                  <a:tcPr marL="99060" marR="9906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600" b="0" i="0" u="none" strike="noStrike" cap="none" normalizeH="0" baseline="0" noProof="0" smtClean="0">
                          <a:ln>
                            <a:noFill/>
                          </a:ln>
                          <a:solidFill>
                            <a:schemeClr val="tx1"/>
                          </a:solidFill>
                          <a:effectLst/>
                          <a:latin typeface="Arial" charset="0"/>
                          <a:cs typeface="Arial" charset="0"/>
                        </a:rPr>
                        <a:t>3</a:t>
                      </a:r>
                      <a:endParaRPr kumimoji="0" lang="nb-NO" sz="1600" b="0" i="0" u="none" strike="noStrike" cap="none" normalizeH="0" baseline="0" noProof="0" smtClean="0">
                        <a:ln>
                          <a:noFill/>
                        </a:ln>
                        <a:solidFill>
                          <a:schemeClr val="tx1"/>
                        </a:solidFill>
                        <a:effectLst/>
                        <a:latin typeface="Arial" charset="0"/>
                      </a:endParaRPr>
                    </a:p>
                  </a:txBody>
                  <a:tcPr marL="99060" marR="9906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600" b="0" i="0" u="none" strike="noStrike" cap="none" normalizeH="0" baseline="0" noProof="0" smtClean="0">
                          <a:ln>
                            <a:noFill/>
                          </a:ln>
                          <a:solidFill>
                            <a:schemeClr val="tx1"/>
                          </a:solidFill>
                          <a:effectLst/>
                          <a:latin typeface="Arial" charset="0"/>
                          <a:cs typeface="Arial" charset="0"/>
                        </a:rPr>
                        <a:t>4</a:t>
                      </a:r>
                      <a:endParaRPr kumimoji="0" lang="nb-NO" sz="1600" b="0" i="0" u="none" strike="noStrike" cap="none" normalizeH="0" baseline="0" noProof="0" smtClean="0">
                        <a:ln>
                          <a:noFill/>
                        </a:ln>
                        <a:solidFill>
                          <a:schemeClr val="tx1"/>
                        </a:solidFill>
                        <a:effectLst/>
                        <a:latin typeface="Arial" charset="0"/>
                      </a:endParaRPr>
                    </a:p>
                  </a:txBody>
                  <a:tcPr marL="99060" marR="99060"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600" b="1" i="0" u="none" strike="noStrike" cap="none" normalizeH="0" baseline="0" noProof="0" smtClean="0">
                          <a:ln>
                            <a:noFill/>
                          </a:ln>
                          <a:solidFill>
                            <a:schemeClr val="tx1"/>
                          </a:solidFill>
                          <a:effectLst/>
                          <a:latin typeface="Arial" charset="0"/>
                          <a:cs typeface="Arial" charset="0"/>
                        </a:rPr>
                        <a:t>Utbetalinger</a:t>
                      </a:r>
                      <a:endParaRPr kumimoji="0" lang="nb-NO" sz="1600" b="0" i="0" u="none" strike="noStrike" cap="none" normalizeH="0" baseline="0" noProof="0" smtClean="0">
                        <a:ln>
                          <a:noFill/>
                        </a:ln>
                        <a:solidFill>
                          <a:schemeClr val="tx1"/>
                        </a:solidFill>
                        <a:effectLst/>
                        <a:latin typeface="Arial" charset="0"/>
                      </a:endParaRPr>
                    </a:p>
                  </a:txBody>
                  <a:tcPr marL="99060" marR="99060"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600" b="1" i="0" u="none" strike="noStrike" cap="none" normalizeH="0" baseline="0" noProof="0" smtClean="0">
                          <a:ln>
                            <a:noFill/>
                          </a:ln>
                          <a:solidFill>
                            <a:schemeClr val="tx1"/>
                          </a:solidFill>
                          <a:effectLst/>
                          <a:latin typeface="Arial" charset="0"/>
                          <a:cs typeface="Arial" charset="0"/>
                        </a:rPr>
                        <a:t>-10</a:t>
                      </a:r>
                      <a:endParaRPr kumimoji="0" lang="nb-NO" sz="1600" b="0" i="0" u="none" strike="noStrike" cap="none" normalizeH="0" baseline="0" noProof="0" smtClean="0">
                        <a:ln>
                          <a:noFill/>
                        </a:ln>
                        <a:solidFill>
                          <a:schemeClr val="tx1"/>
                        </a:solidFill>
                        <a:effectLst/>
                        <a:latin typeface="Arial" charset="0"/>
                      </a:endParaRPr>
                    </a:p>
                  </a:txBody>
                  <a:tcPr marL="99060" marR="9906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600" b="1" i="0" u="none" strike="noStrike" cap="none" normalizeH="0" baseline="0" noProof="0" smtClean="0">
                          <a:ln>
                            <a:noFill/>
                          </a:ln>
                          <a:solidFill>
                            <a:schemeClr val="tx1"/>
                          </a:solidFill>
                          <a:effectLst/>
                          <a:latin typeface="Arial" charset="0"/>
                          <a:cs typeface="Arial" charset="0"/>
                        </a:rPr>
                        <a:t>-40</a:t>
                      </a:r>
                      <a:endParaRPr kumimoji="0" lang="nb-NO" sz="1600" b="0" i="0" u="none" strike="noStrike" cap="none" normalizeH="0" baseline="0" noProof="0" smtClean="0">
                        <a:ln>
                          <a:noFill/>
                        </a:ln>
                        <a:solidFill>
                          <a:schemeClr val="tx1"/>
                        </a:solidFill>
                        <a:effectLst/>
                        <a:latin typeface="Arial" charset="0"/>
                      </a:endParaRPr>
                    </a:p>
                  </a:txBody>
                  <a:tcPr marL="99060" marR="9906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600" b="1" i="0" u="none" strike="noStrike" cap="none" normalizeH="0" baseline="0" noProof="0" smtClean="0">
                          <a:ln>
                            <a:noFill/>
                          </a:ln>
                          <a:solidFill>
                            <a:schemeClr val="tx1"/>
                          </a:solidFill>
                          <a:effectLst/>
                          <a:latin typeface="Arial" charset="0"/>
                          <a:cs typeface="Arial" charset="0"/>
                        </a:rPr>
                        <a:t>-20</a:t>
                      </a:r>
                      <a:endParaRPr kumimoji="0" lang="nb-NO" sz="1600" b="0" i="0" u="none" strike="noStrike" cap="none" normalizeH="0" baseline="0" noProof="0" smtClean="0">
                        <a:ln>
                          <a:noFill/>
                        </a:ln>
                        <a:solidFill>
                          <a:schemeClr val="tx1"/>
                        </a:solidFill>
                        <a:effectLst/>
                        <a:latin typeface="Arial" charset="0"/>
                      </a:endParaRPr>
                    </a:p>
                  </a:txBody>
                  <a:tcPr marL="99060" marR="9906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600" b="1" i="0" u="none" strike="noStrike" cap="none" normalizeH="0" baseline="0" noProof="0" smtClean="0">
                          <a:ln>
                            <a:noFill/>
                          </a:ln>
                          <a:solidFill>
                            <a:schemeClr val="tx1"/>
                          </a:solidFill>
                          <a:effectLst/>
                          <a:latin typeface="Arial" charset="0"/>
                          <a:cs typeface="Arial" charset="0"/>
                        </a:rPr>
                        <a:t>-30</a:t>
                      </a:r>
                      <a:endParaRPr kumimoji="0" lang="nb-NO" sz="1600" b="0" i="0" u="none" strike="noStrike" cap="none" normalizeH="0" baseline="0" noProof="0" smtClean="0">
                        <a:ln>
                          <a:noFill/>
                        </a:ln>
                        <a:solidFill>
                          <a:schemeClr val="tx1"/>
                        </a:solidFill>
                        <a:effectLst/>
                        <a:latin typeface="Arial" charset="0"/>
                      </a:endParaRPr>
                    </a:p>
                  </a:txBody>
                  <a:tcPr marL="99060" marR="99060"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2000" b="1" i="0" u="none" strike="noStrike" cap="none" normalizeH="0" baseline="0" noProof="0" smtClean="0">
                          <a:ln>
                            <a:noFill/>
                          </a:ln>
                          <a:solidFill>
                            <a:srgbClr val="FF3300"/>
                          </a:solidFill>
                          <a:effectLst/>
                          <a:latin typeface="Arial" charset="0"/>
                          <a:cs typeface="Arial" charset="0"/>
                        </a:rPr>
                        <a:t>Nåverdi</a:t>
                      </a:r>
                      <a:endParaRPr kumimoji="0" lang="nb-NO" sz="2000" b="0" i="0" u="none" strike="noStrike" cap="none" normalizeH="0" baseline="0" noProof="0" smtClean="0">
                        <a:ln>
                          <a:noFill/>
                        </a:ln>
                        <a:solidFill>
                          <a:srgbClr val="FF3300"/>
                        </a:solidFill>
                        <a:effectLst/>
                        <a:latin typeface="Arial" charset="0"/>
                      </a:endParaRPr>
                    </a:p>
                  </a:txBody>
                  <a:tcPr marL="99060" marR="99060"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rgbClr val="FF3300"/>
                          </a:solidFill>
                          <a:effectLst/>
                          <a:latin typeface="Arial" charset="0"/>
                          <a:cs typeface="Arial" charset="0"/>
                        </a:rPr>
                        <a:t>-93,6</a:t>
                      </a:r>
                      <a:endParaRPr kumimoji="0" lang="nb-NO" sz="1800" b="0" i="0" u="none" strike="noStrike" cap="none" normalizeH="0" baseline="0" noProof="0" smtClean="0">
                        <a:ln>
                          <a:noFill/>
                        </a:ln>
                        <a:solidFill>
                          <a:srgbClr val="FF3300"/>
                        </a:solidFill>
                        <a:effectLst/>
                        <a:latin typeface="Arial" charset="0"/>
                      </a:endParaRPr>
                    </a:p>
                  </a:txBody>
                  <a:tcPr marL="99060" marR="9906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nb-NO" sz="1800" b="0" i="0" u="none" strike="noStrike" cap="none" normalizeH="0" baseline="0" noProof="0" smtClean="0">
                        <a:ln>
                          <a:noFill/>
                        </a:ln>
                        <a:solidFill>
                          <a:srgbClr val="FF3300"/>
                        </a:solidFill>
                        <a:effectLst>
                          <a:outerShdw blurRad="38100" dist="38100" dir="2700000" algn="tl">
                            <a:srgbClr val="000000"/>
                          </a:outerShdw>
                        </a:effectLst>
                        <a:latin typeface="Arial" charset="0"/>
                      </a:endParaRPr>
                    </a:p>
                  </a:txBody>
                  <a:tcPr marL="99060" marR="9906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nb-NO" sz="1800" b="0" i="0" u="none" strike="noStrike" cap="none" normalizeH="0" baseline="0" noProof="0" smtClean="0">
                        <a:ln>
                          <a:noFill/>
                        </a:ln>
                        <a:solidFill>
                          <a:srgbClr val="FF3300"/>
                        </a:solidFill>
                        <a:effectLst>
                          <a:outerShdw blurRad="38100" dist="38100" dir="2700000" algn="tl">
                            <a:srgbClr val="000000"/>
                          </a:outerShdw>
                        </a:effectLst>
                        <a:latin typeface="Arial" charset="0"/>
                      </a:endParaRPr>
                    </a:p>
                  </a:txBody>
                  <a:tcPr marL="99060" marR="9906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nb-NO" sz="1800" b="0" i="0" u="none" strike="noStrike" cap="none" normalizeH="0" baseline="0" noProof="0" smtClean="0">
                        <a:ln>
                          <a:noFill/>
                        </a:ln>
                        <a:solidFill>
                          <a:srgbClr val="FF3300"/>
                        </a:solidFill>
                        <a:effectLst>
                          <a:outerShdw blurRad="38100" dist="38100" dir="2700000" algn="tl">
                            <a:srgbClr val="000000"/>
                          </a:outerShdw>
                        </a:effectLst>
                        <a:latin typeface="Arial" charset="0"/>
                      </a:endParaRPr>
                    </a:p>
                  </a:txBody>
                  <a:tcPr marL="99060" marR="99060"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26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2000" b="1" i="0" u="none" strike="noStrike" cap="none" normalizeH="0" baseline="0" noProof="0" smtClean="0">
                          <a:ln>
                            <a:noFill/>
                          </a:ln>
                          <a:solidFill>
                            <a:srgbClr val="FF3300"/>
                          </a:solidFill>
                          <a:effectLst/>
                          <a:latin typeface="Arial" charset="0"/>
                          <a:cs typeface="Arial" charset="0"/>
                        </a:rPr>
                        <a:t>Sluttverdi</a:t>
                      </a:r>
                      <a:endParaRPr kumimoji="0" lang="nb-NO" sz="2000" b="0" i="0" u="none" strike="noStrike" cap="none" normalizeH="0" baseline="0" noProof="0" smtClean="0">
                        <a:ln>
                          <a:noFill/>
                        </a:ln>
                        <a:solidFill>
                          <a:srgbClr val="FF3300"/>
                        </a:solidFill>
                        <a:effectLst/>
                        <a:latin typeface="Arial" charset="0"/>
                      </a:endParaRPr>
                    </a:p>
                  </a:txBody>
                  <a:tcPr marL="99060" marR="9906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nb-NO" sz="1800" b="0" i="0" u="none" strike="noStrike" cap="none" normalizeH="0" baseline="0" noProof="0" smtClean="0">
                        <a:ln>
                          <a:noFill/>
                        </a:ln>
                        <a:solidFill>
                          <a:srgbClr val="FF3300"/>
                        </a:solidFill>
                        <a:effectLst>
                          <a:outerShdw blurRad="38100" dist="38100" dir="2700000" algn="tl">
                            <a:srgbClr val="000000"/>
                          </a:outerShdw>
                        </a:effectLst>
                        <a:latin typeface="Arial" charset="0"/>
                      </a:endParaRPr>
                    </a:p>
                  </a:txBody>
                  <a:tcPr marL="99060" marR="9906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nb-NO" sz="1800" b="0" i="0" u="none" strike="noStrike" cap="none" normalizeH="0" baseline="0" noProof="0" smtClean="0">
                        <a:ln>
                          <a:noFill/>
                        </a:ln>
                        <a:solidFill>
                          <a:srgbClr val="FF3300"/>
                        </a:solidFill>
                        <a:effectLst>
                          <a:outerShdw blurRad="38100" dist="38100" dir="2700000" algn="tl">
                            <a:srgbClr val="000000"/>
                          </a:outerShdw>
                        </a:effectLst>
                        <a:latin typeface="Arial" charset="0"/>
                      </a:endParaRPr>
                    </a:p>
                  </a:txBody>
                  <a:tcPr marL="99060" marR="9906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nb-NO" sz="1800" b="0" i="0" u="none" strike="noStrike" cap="none" normalizeH="0" baseline="0" noProof="0" smtClean="0">
                        <a:ln>
                          <a:noFill/>
                        </a:ln>
                        <a:solidFill>
                          <a:srgbClr val="FF3300"/>
                        </a:solidFill>
                        <a:effectLst>
                          <a:outerShdw blurRad="38100" dist="38100" dir="2700000" algn="tl">
                            <a:srgbClr val="000000"/>
                          </a:outerShdw>
                        </a:effectLst>
                        <a:latin typeface="Arial" charset="0"/>
                      </a:endParaRPr>
                    </a:p>
                  </a:txBody>
                  <a:tcPr marL="99060" marR="9906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dirty="0" smtClean="0">
                          <a:ln>
                            <a:noFill/>
                          </a:ln>
                          <a:solidFill>
                            <a:srgbClr val="FF3300"/>
                          </a:solidFill>
                          <a:effectLst/>
                          <a:latin typeface="Arial" charset="0"/>
                          <a:cs typeface="Arial" charset="0"/>
                        </a:rPr>
                        <a:t>-105,3</a:t>
                      </a:r>
                      <a:endParaRPr kumimoji="0" lang="nb-NO" sz="1800" b="0" i="0" u="none" strike="noStrike" cap="none" normalizeH="0" baseline="0" noProof="0" dirty="0" smtClean="0">
                        <a:ln>
                          <a:noFill/>
                        </a:ln>
                        <a:solidFill>
                          <a:srgbClr val="FF3300"/>
                        </a:solidFill>
                        <a:effectLst/>
                        <a:latin typeface="Arial" charset="0"/>
                      </a:endParaRPr>
                    </a:p>
                  </a:txBody>
                  <a:tcPr marL="99060" marR="99060"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4767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4003">
                                            <p:txEl>
                                              <p:pRg st="0" end="0"/>
                                            </p:txEl>
                                          </p:spTgt>
                                        </p:tgtEl>
                                        <p:attrNameLst>
                                          <p:attrName>style.visibility</p:attrName>
                                        </p:attrNameLst>
                                      </p:cBhvr>
                                      <p:to>
                                        <p:strVal val="visible"/>
                                      </p:to>
                                    </p:set>
                                    <p:anim calcmode="lin" valueType="num">
                                      <p:cBhvr additive="base">
                                        <p:cTn id="7" dur="500" fill="hold"/>
                                        <p:tgtEl>
                                          <p:spTgt spid="3840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40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4151"/>
                                        </p:tgtEl>
                                        <p:attrNameLst>
                                          <p:attrName>style.visibility</p:attrName>
                                        </p:attrNameLst>
                                      </p:cBhvr>
                                      <p:to>
                                        <p:strVal val="visible"/>
                                      </p:to>
                                    </p:set>
                                    <p:anim calcmode="lin" valueType="num">
                                      <p:cBhvr additive="base">
                                        <p:cTn id="13" dur="500" fill="hold"/>
                                        <p:tgtEl>
                                          <p:spTgt spid="384151"/>
                                        </p:tgtEl>
                                        <p:attrNameLst>
                                          <p:attrName>ppt_x</p:attrName>
                                        </p:attrNameLst>
                                      </p:cBhvr>
                                      <p:tavLst>
                                        <p:tav tm="0">
                                          <p:val>
                                            <p:strVal val="#ppt_x"/>
                                          </p:val>
                                        </p:tav>
                                        <p:tav tm="100000">
                                          <p:val>
                                            <p:strVal val="#ppt_x"/>
                                          </p:val>
                                        </p:tav>
                                      </p:tavLst>
                                    </p:anim>
                                    <p:anim calcmode="lin" valueType="num">
                                      <p:cBhvr additive="base">
                                        <p:cTn id="14" dur="500" fill="hold"/>
                                        <p:tgtEl>
                                          <p:spTgt spid="38415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84003">
                                            <p:txEl>
                                              <p:pRg st="6" end="6"/>
                                            </p:txEl>
                                          </p:spTgt>
                                        </p:tgtEl>
                                        <p:attrNameLst>
                                          <p:attrName>style.visibility</p:attrName>
                                        </p:attrNameLst>
                                      </p:cBhvr>
                                      <p:to>
                                        <p:strVal val="visible"/>
                                      </p:to>
                                    </p:set>
                                    <p:anim calcmode="lin" valueType="num">
                                      <p:cBhvr additive="base">
                                        <p:cTn id="17" dur="500" fill="hold"/>
                                        <p:tgtEl>
                                          <p:spTgt spid="38400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40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nb-NO" smtClean="0"/>
              <a:t>Rasmus Rasmussen</a:t>
            </a:r>
            <a:endParaRPr lang="en-US"/>
          </a:p>
        </p:txBody>
      </p:sp>
      <p:sp>
        <p:nvSpPr>
          <p:cNvPr id="7" name="Footer Placeholder 5"/>
          <p:cNvSpPr>
            <a:spLocks noGrp="1"/>
          </p:cNvSpPr>
          <p:nvPr>
            <p:ph type="ftr" sz="quarter" idx="11"/>
          </p:nvPr>
        </p:nvSpPr>
        <p:spPr/>
        <p:txBody>
          <a:bodyPr/>
          <a:lstStyle/>
          <a:p>
            <a:r>
              <a:rPr lang="en-US" smtClean="0"/>
              <a:t>BØK311 BEDRIFTSØKONOMI 2b</a:t>
            </a:r>
            <a:endParaRPr lang="en-US"/>
          </a:p>
        </p:txBody>
      </p:sp>
      <p:sp>
        <p:nvSpPr>
          <p:cNvPr id="5" name="Slide Number Placeholder 3"/>
          <p:cNvSpPr>
            <a:spLocks noGrp="1"/>
          </p:cNvSpPr>
          <p:nvPr>
            <p:ph type="sldNum" sz="quarter" idx="12"/>
          </p:nvPr>
        </p:nvSpPr>
        <p:spPr/>
        <p:txBody>
          <a:bodyPr/>
          <a:lstStyle/>
          <a:p>
            <a:fld id="{E64E58AD-04BD-40D9-B3C9-8AF40D05BC90}" type="slidenum">
              <a:rPr lang="en-US"/>
              <a:pPr/>
              <a:t>11</a:t>
            </a:fld>
            <a:endParaRPr lang="en-US"/>
          </a:p>
        </p:txBody>
      </p:sp>
      <p:sp>
        <p:nvSpPr>
          <p:cNvPr id="385027" name="Rectangle 3"/>
          <p:cNvSpPr>
            <a:spLocks noGrp="1" noChangeArrowheads="1"/>
          </p:cNvSpPr>
          <p:nvPr>
            <p:ph idx="1"/>
          </p:nvPr>
        </p:nvSpPr>
        <p:spPr>
          <a:xfrm>
            <a:off x="801423" y="1969477"/>
            <a:ext cx="8301436" cy="4067787"/>
          </a:xfrm>
        </p:spPr>
        <p:txBody>
          <a:bodyPr/>
          <a:lstStyle/>
          <a:p>
            <a:r>
              <a:rPr lang="nb-NO" dirty="0"/>
              <a:t>Kun ved 0% kapitalkostnad kan en summere anleggsinvesteringene:</a:t>
            </a:r>
          </a:p>
        </p:txBody>
      </p:sp>
      <p:sp>
        <p:nvSpPr>
          <p:cNvPr id="385026" name="Rectangle 2"/>
          <p:cNvSpPr>
            <a:spLocks noGrp="1" noChangeArrowheads="1"/>
          </p:cNvSpPr>
          <p:nvPr>
            <p:ph type="title"/>
          </p:nvPr>
        </p:nvSpPr>
        <p:spPr/>
        <p:txBody>
          <a:bodyPr/>
          <a:lstStyle/>
          <a:p>
            <a:r>
              <a:rPr lang="nb-NO" sz="4000" dirty="0"/>
              <a:t>Bruk sluttverdi eller nåverdi av anleggsinvesteringene</a:t>
            </a:r>
          </a:p>
        </p:txBody>
      </p:sp>
      <p:graphicFrame>
        <p:nvGraphicFramePr>
          <p:cNvPr id="2" name="Object 40"/>
          <p:cNvGraphicFramePr>
            <a:graphicFrameLocks noChangeAspect="1"/>
          </p:cNvGraphicFramePr>
          <p:nvPr>
            <p:extLst>
              <p:ext uri="{D42A27DB-BD31-4B8C-83A1-F6EECF244321}">
                <p14:modId xmlns:p14="http://schemas.microsoft.com/office/powerpoint/2010/main" val="2980523175"/>
              </p:ext>
            </p:extLst>
          </p:nvPr>
        </p:nvGraphicFramePr>
        <p:xfrm>
          <a:off x="1882378" y="2799985"/>
          <a:ext cx="6141244" cy="3527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571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 calcmode="lin" valueType="num">
                                      <p:cBhvr additive="base">
                                        <p:cTn id="7" dur="500" fill="hold"/>
                                        <p:tgtEl>
                                          <p:spTgt spid="385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5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13" dur="500"/>
                                        <p:tgtEl>
                                          <p:spTgt spid="2">
                                            <p:graphicEl>
                                              <a:chart seriesIdx="-3" categoryIdx="-3" bldStep="gridLegen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8" dur="500"/>
                                        <p:tgtEl>
                                          <p:spTgt spid="2">
                                            <p:graphicEl>
                                              <a:chart seriesIdx="0" categoryIdx="-4" bldStep="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23" dur="500"/>
                                        <p:tgtEl>
                                          <p:spTgt spid="2">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p:bldGraphic spid="2" grpId="0">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b-NO" smtClean="0"/>
              <a:t>Rasmus Rasmussen</a:t>
            </a:r>
            <a:endParaRPr lang="en-US"/>
          </a:p>
        </p:txBody>
      </p:sp>
      <p:sp>
        <p:nvSpPr>
          <p:cNvPr id="6" name="Footer Placeholder 5"/>
          <p:cNvSpPr>
            <a:spLocks noGrp="1"/>
          </p:cNvSpPr>
          <p:nvPr>
            <p:ph type="ftr" sz="quarter" idx="11"/>
          </p:nvPr>
        </p:nvSpPr>
        <p:spPr/>
        <p:txBody>
          <a:bodyPr/>
          <a:lstStyle/>
          <a:p>
            <a:r>
              <a:rPr lang="en-US" smtClean="0"/>
              <a:t>BØK311 BEDRIFTSØKONOMI 2b</a:t>
            </a:r>
            <a:endParaRPr lang="en-US"/>
          </a:p>
        </p:txBody>
      </p:sp>
      <p:sp>
        <p:nvSpPr>
          <p:cNvPr id="4" name="Slide Number Placeholder 3"/>
          <p:cNvSpPr>
            <a:spLocks noGrp="1"/>
          </p:cNvSpPr>
          <p:nvPr>
            <p:ph type="sldNum" sz="quarter" idx="12"/>
          </p:nvPr>
        </p:nvSpPr>
        <p:spPr/>
        <p:txBody>
          <a:bodyPr/>
          <a:lstStyle/>
          <a:p>
            <a:fld id="{F83B4853-E854-41C5-B69E-EAF856EE5C34}" type="slidenum">
              <a:rPr lang="en-US"/>
              <a:pPr/>
              <a:t>12</a:t>
            </a:fld>
            <a:endParaRPr lang="en-US"/>
          </a:p>
        </p:txBody>
      </p:sp>
      <p:sp>
        <p:nvSpPr>
          <p:cNvPr id="386051" name="Rectangle 3"/>
          <p:cNvSpPr>
            <a:spLocks noGrp="1" noChangeArrowheads="1"/>
          </p:cNvSpPr>
          <p:nvPr>
            <p:ph idx="1"/>
          </p:nvPr>
        </p:nvSpPr>
        <p:spPr/>
        <p:txBody>
          <a:bodyPr/>
          <a:lstStyle/>
          <a:p>
            <a:r>
              <a:rPr lang="nb-NO" dirty="0"/>
              <a:t>Når anleggsfasen er fullført overføres ansvaret fra prosjektleder til daglig leder.</a:t>
            </a:r>
          </a:p>
          <a:p>
            <a:r>
              <a:rPr lang="nb-NO" dirty="0"/>
              <a:t>Ved overlevering er det viktig å teste kvaliteten.</a:t>
            </a:r>
          </a:p>
          <a:p>
            <a:pPr lvl="1"/>
            <a:r>
              <a:rPr lang="nb-NO" sz="2800" dirty="0" err="1"/>
              <a:t>Performance</a:t>
            </a:r>
            <a:r>
              <a:rPr lang="nb-NO" sz="2800" dirty="0"/>
              <a:t> test for å kontrollere avtalt produksjonskapasitet, råvareforbruk, etc.</a:t>
            </a:r>
          </a:p>
          <a:p>
            <a:pPr lvl="1"/>
            <a:r>
              <a:rPr lang="nb-NO" sz="2800" dirty="0"/>
              <a:t>Mangler som dukker opp i ettertid kan gi grunnlag for erstatningskrav.</a:t>
            </a:r>
          </a:p>
        </p:txBody>
      </p:sp>
      <p:sp>
        <p:nvSpPr>
          <p:cNvPr id="386050" name="Rectangle 2"/>
          <p:cNvSpPr>
            <a:spLocks noGrp="1" noChangeArrowheads="1"/>
          </p:cNvSpPr>
          <p:nvPr>
            <p:ph type="title"/>
          </p:nvPr>
        </p:nvSpPr>
        <p:spPr/>
        <p:txBody>
          <a:bodyPr/>
          <a:lstStyle/>
          <a:p>
            <a:r>
              <a:rPr lang="nb-NO"/>
              <a:t>Overlevering</a:t>
            </a:r>
          </a:p>
        </p:txBody>
      </p:sp>
    </p:spTree>
    <p:extLst>
      <p:ext uri="{BB962C8B-B14F-4D97-AF65-F5344CB8AC3E}">
        <p14:creationId xmlns:p14="http://schemas.microsoft.com/office/powerpoint/2010/main" val="102140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 calcmode="lin" valueType="num">
                                      <p:cBhvr additive="base">
                                        <p:cTn id="7" dur="500" fill="hold"/>
                                        <p:tgtEl>
                                          <p:spTgt spid="386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6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6051">
                                            <p:txEl>
                                              <p:pRg st="1" end="1"/>
                                            </p:txEl>
                                          </p:spTgt>
                                        </p:tgtEl>
                                        <p:attrNameLst>
                                          <p:attrName>style.visibility</p:attrName>
                                        </p:attrNameLst>
                                      </p:cBhvr>
                                      <p:to>
                                        <p:strVal val="visible"/>
                                      </p:to>
                                    </p:set>
                                    <p:anim calcmode="lin" valueType="num">
                                      <p:cBhvr additive="base">
                                        <p:cTn id="13" dur="500" fill="hold"/>
                                        <p:tgtEl>
                                          <p:spTgt spid="3860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605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 calcmode="lin" valueType="num">
                                      <p:cBhvr additive="base">
                                        <p:cTn id="17" dur="500" fill="hold"/>
                                        <p:tgtEl>
                                          <p:spTgt spid="38605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605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86051">
                                            <p:txEl>
                                              <p:pRg st="3" end="3"/>
                                            </p:txEl>
                                          </p:spTgt>
                                        </p:tgtEl>
                                        <p:attrNameLst>
                                          <p:attrName>style.visibility</p:attrName>
                                        </p:attrNameLst>
                                      </p:cBhvr>
                                      <p:to>
                                        <p:strVal val="visible"/>
                                      </p:to>
                                    </p:set>
                                    <p:anim calcmode="lin" valueType="num">
                                      <p:cBhvr additive="base">
                                        <p:cTn id="21" dur="500" fill="hold"/>
                                        <p:tgtEl>
                                          <p:spTgt spid="38605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60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b-NO" smtClean="0"/>
              <a:t>Rasmus Rasmussen</a:t>
            </a:r>
            <a:endParaRPr lang="en-US"/>
          </a:p>
        </p:txBody>
      </p:sp>
      <p:sp>
        <p:nvSpPr>
          <p:cNvPr id="6" name="Footer Placeholder 5"/>
          <p:cNvSpPr>
            <a:spLocks noGrp="1"/>
          </p:cNvSpPr>
          <p:nvPr>
            <p:ph type="ftr" sz="quarter" idx="11"/>
          </p:nvPr>
        </p:nvSpPr>
        <p:spPr/>
        <p:txBody>
          <a:bodyPr/>
          <a:lstStyle/>
          <a:p>
            <a:r>
              <a:rPr lang="en-US" smtClean="0"/>
              <a:t>BØK311 BEDRIFTSØKONOMI 2b</a:t>
            </a:r>
            <a:endParaRPr lang="en-US"/>
          </a:p>
        </p:txBody>
      </p:sp>
      <p:sp>
        <p:nvSpPr>
          <p:cNvPr id="4" name="Slide Number Placeholder 3"/>
          <p:cNvSpPr>
            <a:spLocks noGrp="1"/>
          </p:cNvSpPr>
          <p:nvPr>
            <p:ph type="sldNum" sz="quarter" idx="12"/>
          </p:nvPr>
        </p:nvSpPr>
        <p:spPr/>
        <p:txBody>
          <a:bodyPr/>
          <a:lstStyle/>
          <a:p>
            <a:fld id="{89343BBE-3F5D-4207-A617-79817799EAA9}" type="slidenum">
              <a:rPr lang="en-US"/>
              <a:pPr/>
              <a:t>13</a:t>
            </a:fld>
            <a:endParaRPr lang="en-US"/>
          </a:p>
        </p:txBody>
      </p:sp>
      <p:sp>
        <p:nvSpPr>
          <p:cNvPr id="387075" name="Rectangle 3"/>
          <p:cNvSpPr>
            <a:spLocks noGrp="1" noChangeArrowheads="1"/>
          </p:cNvSpPr>
          <p:nvPr>
            <p:ph idx="1"/>
          </p:nvPr>
        </p:nvSpPr>
        <p:spPr/>
        <p:txBody>
          <a:bodyPr/>
          <a:lstStyle/>
          <a:p>
            <a:r>
              <a:rPr lang="nb-NO" dirty="0"/>
              <a:t>Arbeidskapital (varelager, kundefordringer) er nødvendig for å sikre en rasjonell drift.</a:t>
            </a:r>
          </a:p>
          <a:p>
            <a:r>
              <a:rPr lang="nb-NO" dirty="0"/>
              <a:t>Økt arbeidskapital må finansieres, mens redusert arbeidskapital gir ekstra innbetalinger.</a:t>
            </a:r>
          </a:p>
          <a:p>
            <a:r>
              <a:rPr lang="nb-NO" dirty="0"/>
              <a:t>Ved prosjektets slutt frigjøres arbeidskapitalen.</a:t>
            </a:r>
          </a:p>
        </p:txBody>
      </p:sp>
      <p:sp>
        <p:nvSpPr>
          <p:cNvPr id="387074" name="Rectangle 2"/>
          <p:cNvSpPr>
            <a:spLocks noGrp="1" noChangeArrowheads="1"/>
          </p:cNvSpPr>
          <p:nvPr>
            <p:ph type="title"/>
          </p:nvPr>
        </p:nvSpPr>
        <p:spPr/>
        <p:txBody>
          <a:bodyPr/>
          <a:lstStyle/>
          <a:p>
            <a:r>
              <a:rPr lang="nb-NO"/>
              <a:t>Styring av arbeidskapital</a:t>
            </a:r>
          </a:p>
        </p:txBody>
      </p:sp>
    </p:spTree>
    <p:extLst>
      <p:ext uri="{BB962C8B-B14F-4D97-AF65-F5344CB8AC3E}">
        <p14:creationId xmlns:p14="http://schemas.microsoft.com/office/powerpoint/2010/main" val="25799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anim calcmode="lin" valueType="num">
                                      <p:cBhvr additive="base">
                                        <p:cTn id="7" dur="500" fill="hold"/>
                                        <p:tgtEl>
                                          <p:spTgt spid="387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7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7075">
                                            <p:txEl>
                                              <p:pRg st="1" end="1"/>
                                            </p:txEl>
                                          </p:spTgt>
                                        </p:tgtEl>
                                        <p:attrNameLst>
                                          <p:attrName>style.visibility</p:attrName>
                                        </p:attrNameLst>
                                      </p:cBhvr>
                                      <p:to>
                                        <p:strVal val="visible"/>
                                      </p:to>
                                    </p:set>
                                    <p:anim calcmode="lin" valueType="num">
                                      <p:cBhvr additive="base">
                                        <p:cTn id="13" dur="500" fill="hold"/>
                                        <p:tgtEl>
                                          <p:spTgt spid="387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7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7075">
                                            <p:txEl>
                                              <p:pRg st="2" end="2"/>
                                            </p:txEl>
                                          </p:spTgt>
                                        </p:tgtEl>
                                        <p:attrNameLst>
                                          <p:attrName>style.visibility</p:attrName>
                                        </p:attrNameLst>
                                      </p:cBhvr>
                                      <p:to>
                                        <p:strVal val="visible"/>
                                      </p:to>
                                    </p:set>
                                    <p:anim calcmode="lin" valueType="num">
                                      <p:cBhvr additive="base">
                                        <p:cTn id="19" dur="500" fill="hold"/>
                                        <p:tgtEl>
                                          <p:spTgt spid="387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7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b-NO" smtClean="0"/>
              <a:t>Rasmus Rasmussen</a:t>
            </a:r>
            <a:endParaRPr lang="nn-NO" dirty="0"/>
          </a:p>
        </p:txBody>
      </p:sp>
      <p:sp>
        <p:nvSpPr>
          <p:cNvPr id="3" name="Footer Placeholder 2"/>
          <p:cNvSpPr>
            <a:spLocks noGrp="1"/>
          </p:cNvSpPr>
          <p:nvPr>
            <p:ph type="ftr" sz="quarter" idx="11"/>
          </p:nvPr>
        </p:nvSpPr>
        <p:spPr/>
        <p:txBody>
          <a:bodyPr/>
          <a:lstStyle/>
          <a:p>
            <a:r>
              <a:rPr lang="nn-NO" smtClean="0"/>
              <a:t>BØK311 BEDRIFTSØKONOMI 2b</a:t>
            </a:r>
            <a:endParaRPr lang="nn-NO" dirty="0"/>
          </a:p>
        </p:txBody>
      </p:sp>
      <p:sp>
        <p:nvSpPr>
          <p:cNvPr id="4" name="Slide Number Placeholder 3"/>
          <p:cNvSpPr>
            <a:spLocks noGrp="1"/>
          </p:cNvSpPr>
          <p:nvPr>
            <p:ph type="sldNum" sz="quarter" idx="12"/>
          </p:nvPr>
        </p:nvSpPr>
        <p:spPr/>
        <p:txBody>
          <a:bodyPr/>
          <a:lstStyle/>
          <a:p>
            <a:fld id="{C8027F48-9CC9-D045-8B9B-52CCB28A42BB}" type="slidenum">
              <a:rPr lang="nn-NO" smtClean="0"/>
              <a:pPr/>
              <a:t>14</a:t>
            </a:fld>
            <a:endParaRPr lang="nn-NO"/>
          </a:p>
        </p:txBody>
      </p:sp>
      <p:sp>
        <p:nvSpPr>
          <p:cNvPr id="5" name="Content Placeholder 4"/>
          <p:cNvSpPr>
            <a:spLocks noGrp="1"/>
          </p:cNvSpPr>
          <p:nvPr>
            <p:ph idx="1"/>
          </p:nvPr>
        </p:nvSpPr>
        <p:spPr>
          <a:xfrm>
            <a:off x="801423" y="1650999"/>
            <a:ext cx="8301436" cy="1046481"/>
          </a:xfrm>
        </p:spPr>
        <p:txBody>
          <a:bodyPr/>
          <a:lstStyle/>
          <a:p>
            <a:r>
              <a:rPr lang="nb-NO" dirty="0"/>
              <a:t>Avisabonnement:</a:t>
            </a:r>
            <a:br>
              <a:rPr lang="nb-NO" dirty="0"/>
            </a:br>
            <a:r>
              <a:rPr lang="nb-NO" dirty="0"/>
              <a:t>Betale </a:t>
            </a:r>
            <a:r>
              <a:rPr lang="nb-NO" dirty="0" smtClean="0"/>
              <a:t>årlig </a:t>
            </a:r>
            <a:r>
              <a:rPr lang="nb-NO" dirty="0"/>
              <a:t>eller kvartalsvis</a:t>
            </a:r>
            <a:r>
              <a:rPr lang="nb-NO" dirty="0" smtClean="0"/>
              <a:t>?</a:t>
            </a:r>
            <a:endParaRPr lang="nb-NO" dirty="0"/>
          </a:p>
        </p:txBody>
      </p:sp>
      <p:sp>
        <p:nvSpPr>
          <p:cNvPr id="6" name="Title 5"/>
          <p:cNvSpPr>
            <a:spLocks noGrp="1"/>
          </p:cNvSpPr>
          <p:nvPr>
            <p:ph type="title"/>
          </p:nvPr>
        </p:nvSpPr>
        <p:spPr/>
        <p:txBody>
          <a:bodyPr/>
          <a:lstStyle/>
          <a:p>
            <a:r>
              <a:rPr lang="nb-NO" dirty="0"/>
              <a:t>Styring av betalingsmidler </a:t>
            </a:r>
          </a:p>
        </p:txBody>
      </p:sp>
      <p:graphicFrame>
        <p:nvGraphicFramePr>
          <p:cNvPr id="7" name="Table 6"/>
          <p:cNvGraphicFramePr>
            <a:graphicFrameLocks noGrp="1"/>
          </p:cNvGraphicFramePr>
          <p:nvPr>
            <p:extLst>
              <p:ext uri="{D42A27DB-BD31-4B8C-83A1-F6EECF244321}">
                <p14:modId xmlns:p14="http://schemas.microsoft.com/office/powerpoint/2010/main" val="3633548756"/>
              </p:ext>
            </p:extLst>
          </p:nvPr>
        </p:nvGraphicFramePr>
        <p:xfrm>
          <a:off x="1195387" y="2959101"/>
          <a:ext cx="7515225" cy="1554480"/>
        </p:xfrm>
        <a:graphic>
          <a:graphicData uri="http://schemas.openxmlformats.org/drawingml/2006/table">
            <a:tbl>
              <a:tblPr/>
              <a:tblGrid>
                <a:gridCol w="2343150"/>
                <a:gridCol w="1030287"/>
                <a:gridCol w="925513"/>
                <a:gridCol w="974725"/>
                <a:gridCol w="977900"/>
                <a:gridCol w="1263650"/>
              </a:tblGrid>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dirty="0" smtClean="0">
                          <a:ln>
                            <a:noFill/>
                          </a:ln>
                          <a:solidFill>
                            <a:schemeClr val="tx1"/>
                          </a:solidFill>
                          <a:effectLst/>
                          <a:latin typeface="Arial" charset="0"/>
                          <a:cs typeface="Arial" charset="0"/>
                        </a:rPr>
                        <a:t>Kvartal</a:t>
                      </a:r>
                      <a:endParaRPr kumimoji="0" lang="nb-NO" sz="1800" b="0" i="0" u="none" strike="noStrike" cap="none" normalizeH="0" baseline="0" noProof="0" dirty="0" smtClean="0">
                        <a:ln>
                          <a:noFill/>
                        </a:ln>
                        <a:solidFill>
                          <a:schemeClr val="tx1"/>
                        </a:solidFill>
                        <a:effectLst/>
                        <a:latin typeface="Arial"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0</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1</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2</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3</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2000" b="1" i="0" u="none" strike="noStrike" cap="none" normalizeH="0" baseline="0" noProof="0" smtClean="0">
                          <a:ln>
                            <a:noFill/>
                          </a:ln>
                          <a:solidFill>
                            <a:schemeClr val="tx1"/>
                          </a:solidFill>
                          <a:effectLst/>
                          <a:latin typeface="Arial" charset="0"/>
                          <a:cs typeface="Arial" charset="0"/>
                        </a:rPr>
                        <a:t>NV</a:t>
                      </a:r>
                      <a:endParaRPr kumimoji="0" lang="nb-NO" sz="2000" b="0" i="0" u="none" strike="noStrike" cap="none" normalizeH="0" baseline="0" noProof="0" smtClean="0">
                        <a:ln>
                          <a:noFill/>
                        </a:ln>
                        <a:solidFill>
                          <a:schemeClr val="tx1"/>
                        </a:solidFill>
                        <a:effectLst/>
                        <a:latin typeface="Arial" charset="0"/>
                      </a:endParaRPr>
                    </a:p>
                  </a:txBody>
                  <a:tcPr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Årlig betaling</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-2 420</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nb-NO" sz="1800" b="0" i="0" u="none" strike="noStrike" cap="none" normalizeH="0" baseline="0" noProof="0" smtClean="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nb-NO" sz="1800" b="0" i="0" u="none" strike="noStrike" cap="none" normalizeH="0" baseline="0" noProof="0" smtClean="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nb-NO" sz="1800" b="0" i="0" u="none" strike="noStrike" cap="none" normalizeH="0" baseline="0" noProof="0" smtClean="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2000" b="1" i="0" u="none" strike="noStrike" cap="none" normalizeH="0" baseline="0" noProof="0" smtClean="0">
                          <a:ln>
                            <a:noFill/>
                          </a:ln>
                          <a:solidFill>
                            <a:schemeClr val="tx1"/>
                          </a:solidFill>
                          <a:effectLst/>
                          <a:latin typeface="Arial" charset="0"/>
                          <a:cs typeface="Arial" charset="0"/>
                        </a:rPr>
                        <a:t>-2 420</a:t>
                      </a:r>
                      <a:endParaRPr kumimoji="0" lang="nb-NO" sz="2000" b="0" i="0" u="none" strike="noStrike" cap="none" normalizeH="0" baseline="0" noProof="0" smtClean="0">
                        <a:ln>
                          <a:noFill/>
                        </a:ln>
                        <a:solidFill>
                          <a:schemeClr val="tx1"/>
                        </a:solidFill>
                        <a:effectLst/>
                        <a:latin typeface="Arial" charset="0"/>
                      </a:endParaRPr>
                    </a:p>
                  </a:txBody>
                  <a:tcPr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Kvartalsvis betaling</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-695</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-695</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-695</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-695</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2000" b="1" i="0" u="none" strike="noStrike" cap="none" normalizeH="0" baseline="0" noProof="0" dirty="0" smtClean="0">
                          <a:ln>
                            <a:noFill/>
                          </a:ln>
                          <a:solidFill>
                            <a:schemeClr val="tx1"/>
                          </a:solidFill>
                          <a:effectLst/>
                          <a:latin typeface="Arial" charset="0"/>
                          <a:cs typeface="Arial" charset="0"/>
                        </a:rPr>
                        <a:t>-2 420</a:t>
                      </a:r>
                      <a:endParaRPr kumimoji="0" lang="nb-NO" sz="2000" b="0" i="0" u="none" strike="noStrike" cap="none" normalizeH="0" baseline="0" noProof="0" dirty="0" smtClean="0">
                        <a:ln>
                          <a:noFill/>
                        </a:ln>
                        <a:solidFill>
                          <a:schemeClr val="tx1"/>
                        </a:solidFill>
                        <a:effectLst/>
                        <a:latin typeface="Arial" charset="0"/>
                      </a:endParaRP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dirty="0" smtClean="0">
                          <a:ln>
                            <a:noFill/>
                          </a:ln>
                          <a:solidFill>
                            <a:schemeClr val="tx1"/>
                          </a:solidFill>
                          <a:effectLst/>
                          <a:latin typeface="Arial" charset="0"/>
                          <a:cs typeface="Arial" charset="0"/>
                        </a:rPr>
                        <a:t>Årsrente</a:t>
                      </a:r>
                      <a:endParaRPr kumimoji="0" lang="nb-NO" sz="1800" b="0" i="0" u="none" strike="noStrike" cap="none" normalizeH="0" baseline="0" noProof="0" dirty="0" smtClean="0">
                        <a:ln>
                          <a:noFill/>
                        </a:ln>
                        <a:solidFill>
                          <a:schemeClr val="tx1"/>
                        </a:solidFill>
                        <a:effectLst/>
                        <a:latin typeface="Arial"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47,00 %</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nb-NO" sz="1800" b="0" i="0" u="none" strike="noStrike" cap="none" normalizeH="0" baseline="0" noProof="0" smtClean="0">
                        <a:ln>
                          <a:noFill/>
                        </a:ln>
                        <a:solidFill>
                          <a:schemeClr val="tx1"/>
                        </a:solidFill>
                        <a:effectLst>
                          <a:outerShdw blurRad="38100" dist="38100" dir="2700000" algn="tl">
                            <a:srgbClr val="000000"/>
                          </a:outerShdw>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Kvartalsrente</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nb-NO"/>
                    </a:p>
                  </a:txBody>
                  <a:tcPr>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dirty="0" smtClean="0">
                          <a:ln>
                            <a:noFill/>
                          </a:ln>
                          <a:solidFill>
                            <a:schemeClr val="tx1"/>
                          </a:solidFill>
                          <a:effectLst/>
                          <a:latin typeface="Arial" charset="0"/>
                          <a:cs typeface="Arial" charset="0"/>
                        </a:rPr>
                        <a:t>10,11 %</a:t>
                      </a:r>
                      <a:endParaRPr kumimoji="0" lang="nb-NO" sz="1800" b="0" i="0" u="none" strike="noStrike" cap="none" normalizeH="0" baseline="0" noProof="0" dirty="0" smtClean="0">
                        <a:ln>
                          <a:noFill/>
                        </a:ln>
                        <a:solidFill>
                          <a:schemeClr val="tx1"/>
                        </a:solidFill>
                        <a:effectLst/>
                        <a:latin typeface="Arial" charset="0"/>
                      </a:endParaRPr>
                    </a:p>
                  </a:txBody>
                  <a:tcPr anchor="b"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8" name="Content Placeholder 4"/>
          <p:cNvSpPr txBox="1">
            <a:spLocks/>
          </p:cNvSpPr>
          <p:nvPr/>
        </p:nvSpPr>
        <p:spPr>
          <a:xfrm>
            <a:off x="801422" y="4842255"/>
            <a:ext cx="8301436" cy="1046481"/>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2000"/>
              </a:spcBef>
              <a:buClr>
                <a:schemeClr val="accent3">
                  <a:lumMod val="75000"/>
                </a:schemeClr>
              </a:buClr>
              <a:buSzPct val="100000"/>
              <a:buFontTx/>
              <a:buBlip>
                <a:blip r:embed="rId2"/>
              </a:buBlip>
              <a:defRPr sz="2800" kern="1200">
                <a:solidFill>
                  <a:srgbClr val="0B5395"/>
                </a:solidFill>
                <a:effectLst/>
                <a:latin typeface="Calibri"/>
                <a:ea typeface="+mn-ea"/>
                <a:cs typeface="Calibri"/>
              </a:defRPr>
            </a:lvl1pPr>
            <a:lvl2pPr marL="685800" indent="-336550" algn="l" defTabSz="914400" rtl="0" eaLnBrk="1" latinLnBrk="0" hangingPunct="1">
              <a:spcBef>
                <a:spcPts val="600"/>
              </a:spcBef>
              <a:buClr>
                <a:schemeClr val="accent3">
                  <a:lumMod val="60000"/>
                  <a:lumOff val="40000"/>
                </a:schemeClr>
              </a:buClr>
              <a:buSzPct val="70000"/>
              <a:buFontTx/>
              <a:buBlip>
                <a:blip r:embed="rId3"/>
              </a:buBlip>
              <a:defRPr sz="2000" kern="1200">
                <a:solidFill>
                  <a:schemeClr val="tx1">
                    <a:lumMod val="65000"/>
                    <a:lumOff val="35000"/>
                  </a:schemeClr>
                </a:solidFill>
                <a:latin typeface="Calibri"/>
                <a:ea typeface="+mn-ea"/>
                <a:cs typeface="Calibri"/>
              </a:defRPr>
            </a:lvl2pPr>
            <a:lvl3pPr marL="1035050" indent="-349250" algn="l" defTabSz="914400" rtl="0" eaLnBrk="1" latinLnBrk="0" hangingPunct="1">
              <a:spcBef>
                <a:spcPts val="600"/>
              </a:spcBef>
              <a:buClr>
                <a:schemeClr val="accent3">
                  <a:lumMod val="60000"/>
                  <a:lumOff val="40000"/>
                </a:schemeClr>
              </a:buClr>
              <a:buSzPct val="70000"/>
              <a:buFontTx/>
              <a:buBlip>
                <a:blip r:embed="rId3"/>
              </a:buBlip>
              <a:defRPr sz="1800" kern="1200">
                <a:solidFill>
                  <a:schemeClr val="tx1">
                    <a:lumMod val="65000"/>
                    <a:lumOff val="35000"/>
                  </a:schemeClr>
                </a:solidFill>
                <a:latin typeface="Calibri"/>
                <a:ea typeface="+mn-ea"/>
                <a:cs typeface="Calibri"/>
              </a:defRPr>
            </a:lvl3pPr>
            <a:lvl4pPr marL="1371600" indent="-336550" algn="l" defTabSz="914400" rtl="0" eaLnBrk="1" latinLnBrk="0" hangingPunct="1">
              <a:spcBef>
                <a:spcPts val="600"/>
              </a:spcBef>
              <a:buClr>
                <a:schemeClr val="accent3">
                  <a:lumMod val="60000"/>
                  <a:lumOff val="40000"/>
                </a:schemeClr>
              </a:buClr>
              <a:buSzPct val="70000"/>
              <a:buFontTx/>
              <a:buBlip>
                <a:blip r:embed="rId3"/>
              </a:buBlip>
              <a:defRPr sz="1800" kern="1200">
                <a:solidFill>
                  <a:schemeClr val="tx1">
                    <a:lumMod val="65000"/>
                    <a:lumOff val="35000"/>
                  </a:schemeClr>
                </a:solidFill>
                <a:latin typeface="Calibri"/>
                <a:ea typeface="+mn-ea"/>
                <a:cs typeface="Calibri"/>
              </a:defRPr>
            </a:lvl4pPr>
            <a:lvl5pPr marL="1720850" indent="-349250" algn="l" defTabSz="914400" rtl="0" eaLnBrk="1" latinLnBrk="0" hangingPunct="1">
              <a:spcBef>
                <a:spcPts val="600"/>
              </a:spcBef>
              <a:buClr>
                <a:schemeClr val="accent3">
                  <a:lumMod val="60000"/>
                  <a:lumOff val="40000"/>
                </a:schemeClr>
              </a:buClr>
              <a:buSzPct val="70000"/>
              <a:buFontTx/>
              <a:buBlip>
                <a:blip r:embed="rId3"/>
              </a:buBlip>
              <a:defRPr sz="1800" kern="1200">
                <a:solidFill>
                  <a:schemeClr val="tx1">
                    <a:lumMod val="65000"/>
                    <a:lumOff val="35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dirty="0" smtClean="0"/>
              <a:t>Se:</a:t>
            </a:r>
            <a:br>
              <a:rPr lang="nb-NO" dirty="0" smtClean="0"/>
            </a:br>
            <a:r>
              <a:rPr lang="nb-NO" u="sng" dirty="0">
                <a:hlinkClick r:id="rId4"/>
              </a:rPr>
              <a:t>http://ffprosjekt.portfolio.no/read/770d41f6-9f27-4378-a5f4-879ad45dc91a</a:t>
            </a:r>
            <a:endParaRPr lang="nb-NO" dirty="0"/>
          </a:p>
        </p:txBody>
      </p:sp>
    </p:spTree>
    <p:extLst>
      <p:ext uri="{BB962C8B-B14F-4D97-AF65-F5344CB8AC3E}">
        <p14:creationId xmlns:p14="http://schemas.microsoft.com/office/powerpoint/2010/main" val="262168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nb-NO" smtClean="0"/>
              <a:t>Rasmus Rasmussen</a:t>
            </a:r>
            <a:endParaRPr lang="en-US"/>
          </a:p>
        </p:txBody>
      </p:sp>
      <p:sp>
        <p:nvSpPr>
          <p:cNvPr id="7" name="Footer Placeholder 4"/>
          <p:cNvSpPr>
            <a:spLocks noGrp="1"/>
          </p:cNvSpPr>
          <p:nvPr>
            <p:ph type="ftr" sz="quarter" idx="11"/>
          </p:nvPr>
        </p:nvSpPr>
        <p:spPr/>
        <p:txBody>
          <a:bodyPr/>
          <a:lstStyle/>
          <a:p>
            <a:r>
              <a:rPr lang="en-US" smtClean="0"/>
              <a:t>BØK311 BEDRIFTSØKONOMI 2b</a:t>
            </a:r>
            <a:endParaRPr lang="en-US"/>
          </a:p>
        </p:txBody>
      </p:sp>
      <p:sp>
        <p:nvSpPr>
          <p:cNvPr id="5" name="Slide Number Placeholder 2"/>
          <p:cNvSpPr>
            <a:spLocks noGrp="1"/>
          </p:cNvSpPr>
          <p:nvPr>
            <p:ph type="sldNum" sz="quarter" idx="12"/>
          </p:nvPr>
        </p:nvSpPr>
        <p:spPr/>
        <p:txBody>
          <a:bodyPr/>
          <a:lstStyle/>
          <a:p>
            <a:fld id="{65BFAFCF-E388-4B0D-A688-0B0416DEC49B}" type="slidenum">
              <a:rPr lang="en-US"/>
              <a:pPr/>
              <a:t>15</a:t>
            </a:fld>
            <a:endParaRPr lang="en-US"/>
          </a:p>
        </p:txBody>
      </p:sp>
      <p:sp>
        <p:nvSpPr>
          <p:cNvPr id="390146" name="Rectangle 2"/>
          <p:cNvSpPr>
            <a:spLocks noGrp="1" noChangeArrowheads="1"/>
          </p:cNvSpPr>
          <p:nvPr>
            <p:ph type="title"/>
          </p:nvPr>
        </p:nvSpPr>
        <p:spPr/>
        <p:txBody>
          <a:bodyPr/>
          <a:lstStyle/>
          <a:p>
            <a:r>
              <a:rPr lang="nb-NO"/>
              <a:t>Best oppgjørsform?</a:t>
            </a:r>
          </a:p>
        </p:txBody>
      </p:sp>
      <p:graphicFrame>
        <p:nvGraphicFramePr>
          <p:cNvPr id="2" name="Object 4"/>
          <p:cNvGraphicFramePr>
            <a:graphicFrameLocks noChangeAspect="1"/>
          </p:cNvGraphicFramePr>
          <p:nvPr>
            <p:extLst>
              <p:ext uri="{D42A27DB-BD31-4B8C-83A1-F6EECF244321}">
                <p14:modId xmlns:p14="http://schemas.microsoft.com/office/powerpoint/2010/main" val="2056946828"/>
              </p:ext>
            </p:extLst>
          </p:nvPr>
        </p:nvGraphicFramePr>
        <p:xfrm>
          <a:off x="1297649" y="1228726"/>
          <a:ext cx="7018338" cy="5114925"/>
        </p:xfrm>
        <a:graphic>
          <a:graphicData uri="http://schemas.openxmlformats.org/drawingml/2006/chart">
            <c:chart xmlns:c="http://schemas.openxmlformats.org/drawingml/2006/chart" xmlns:r="http://schemas.openxmlformats.org/officeDocument/2006/relationships" r:id="rId2"/>
          </a:graphicData>
        </a:graphic>
      </p:graphicFrame>
      <p:sp>
        <p:nvSpPr>
          <p:cNvPr id="390150" name="AutoShape 6"/>
          <p:cNvSpPr>
            <a:spLocks/>
          </p:cNvSpPr>
          <p:nvPr/>
        </p:nvSpPr>
        <p:spPr bwMode="auto">
          <a:xfrm>
            <a:off x="5635758" y="3314700"/>
            <a:ext cx="3900488" cy="1802423"/>
          </a:xfrm>
          <a:prstGeom prst="borderCallout2">
            <a:avLst>
              <a:gd name="adj1" fmla="val 5023"/>
              <a:gd name="adj2" fmla="val -2116"/>
              <a:gd name="adj3" fmla="val 5023"/>
              <a:gd name="adj4" fmla="val -12125"/>
              <a:gd name="adj5" fmla="val -39833"/>
              <a:gd name="adj6" fmla="val -21584"/>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b-NO" dirty="0">
                <a:latin typeface="Calibri" pitchFamily="34" charset="0"/>
                <a:cs typeface="Calibri" pitchFamily="34" charset="0"/>
              </a:rPr>
              <a:t>Velg årlig betaling for kapitalkostnader under 47% pr. år.</a:t>
            </a:r>
          </a:p>
          <a:p>
            <a:endParaRPr lang="nb-NO" dirty="0">
              <a:latin typeface="Calibri" pitchFamily="34" charset="0"/>
              <a:cs typeface="Calibri" pitchFamily="34" charset="0"/>
            </a:endParaRPr>
          </a:p>
          <a:p>
            <a:r>
              <a:rPr lang="nb-NO" dirty="0">
                <a:latin typeface="Calibri" pitchFamily="34" charset="0"/>
                <a:cs typeface="Calibri" pitchFamily="34" charset="0"/>
              </a:rPr>
              <a:t>Etter skatt for privatpersoner. </a:t>
            </a:r>
            <a:r>
              <a:rPr lang="nb-NO" dirty="0" smtClean="0">
                <a:latin typeface="Calibri" pitchFamily="34" charset="0"/>
                <a:cs typeface="Calibri" pitchFamily="34" charset="0"/>
              </a:rPr>
              <a:t/>
            </a:r>
            <a:br>
              <a:rPr lang="nb-NO" dirty="0" smtClean="0">
                <a:latin typeface="Calibri" pitchFamily="34" charset="0"/>
                <a:cs typeface="Calibri" pitchFamily="34" charset="0"/>
              </a:rPr>
            </a:br>
            <a:r>
              <a:rPr lang="nb-NO" dirty="0" smtClean="0">
                <a:latin typeface="Calibri" pitchFamily="34" charset="0"/>
                <a:cs typeface="Calibri" pitchFamily="34" charset="0"/>
              </a:rPr>
              <a:t>Før </a:t>
            </a:r>
            <a:r>
              <a:rPr lang="nb-NO" dirty="0">
                <a:latin typeface="Calibri" pitchFamily="34" charset="0"/>
                <a:cs typeface="Calibri" pitchFamily="34" charset="0"/>
              </a:rPr>
              <a:t>skatt for bedrifter </a:t>
            </a:r>
            <a:r>
              <a:rPr lang="nb-NO" dirty="0" smtClean="0">
                <a:latin typeface="Calibri" pitchFamily="34" charset="0"/>
                <a:cs typeface="Calibri" pitchFamily="34" charset="0"/>
              </a:rPr>
              <a:t/>
            </a:r>
            <a:br>
              <a:rPr lang="nb-NO" dirty="0" smtClean="0">
                <a:latin typeface="Calibri" pitchFamily="34" charset="0"/>
                <a:cs typeface="Calibri" pitchFamily="34" charset="0"/>
              </a:rPr>
            </a:br>
            <a:r>
              <a:rPr lang="nb-NO" dirty="0" smtClean="0">
                <a:latin typeface="Calibri" pitchFamily="34" charset="0"/>
                <a:cs typeface="Calibri" pitchFamily="34" charset="0"/>
              </a:rPr>
              <a:t>som </a:t>
            </a:r>
            <a:r>
              <a:rPr lang="nb-NO" dirty="0">
                <a:latin typeface="Calibri" pitchFamily="34" charset="0"/>
                <a:cs typeface="Calibri" pitchFamily="34" charset="0"/>
              </a:rPr>
              <a:t>får skattefradrag.</a:t>
            </a:r>
          </a:p>
        </p:txBody>
      </p:sp>
    </p:spTree>
    <p:extLst>
      <p:ext uri="{BB962C8B-B14F-4D97-AF65-F5344CB8AC3E}">
        <p14:creationId xmlns:p14="http://schemas.microsoft.com/office/powerpoint/2010/main" val="1201796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2" dur="500"/>
                                        <p:tgtEl>
                                          <p:spTgt spid="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7" dur="500"/>
                                        <p:tgtEl>
                                          <p:spTgt spid="2">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90150"/>
                                        </p:tgtEl>
                                        <p:attrNameLst>
                                          <p:attrName>style.visibility</p:attrName>
                                        </p:attrNameLst>
                                      </p:cBhvr>
                                      <p:to>
                                        <p:strVal val="visible"/>
                                      </p:to>
                                    </p:set>
                                    <p:anim calcmode="lin" valueType="num">
                                      <p:cBhvr additive="base">
                                        <p:cTn id="22" dur="500" fill="hold"/>
                                        <p:tgtEl>
                                          <p:spTgt spid="390150"/>
                                        </p:tgtEl>
                                        <p:attrNameLst>
                                          <p:attrName>ppt_x</p:attrName>
                                        </p:attrNameLst>
                                      </p:cBhvr>
                                      <p:tavLst>
                                        <p:tav tm="0">
                                          <p:val>
                                            <p:strVal val="#ppt_x"/>
                                          </p:val>
                                        </p:tav>
                                        <p:tav tm="100000">
                                          <p:val>
                                            <p:strVal val="#ppt_x"/>
                                          </p:val>
                                        </p:tav>
                                      </p:tavLst>
                                    </p:anim>
                                    <p:anim calcmode="lin" valueType="num">
                                      <p:cBhvr additive="base">
                                        <p:cTn id="23" dur="500" fill="hold"/>
                                        <p:tgtEl>
                                          <p:spTgt spid="390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3901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b-NO" smtClean="0"/>
              <a:t>Rasmus Rasmussen</a:t>
            </a:r>
            <a:endParaRPr lang="nn-NO"/>
          </a:p>
        </p:txBody>
      </p:sp>
      <p:sp>
        <p:nvSpPr>
          <p:cNvPr id="3" name="Footer Placeholder 2"/>
          <p:cNvSpPr>
            <a:spLocks noGrp="1"/>
          </p:cNvSpPr>
          <p:nvPr>
            <p:ph type="ftr" sz="quarter" idx="11"/>
          </p:nvPr>
        </p:nvSpPr>
        <p:spPr/>
        <p:txBody>
          <a:bodyPr/>
          <a:lstStyle/>
          <a:p>
            <a:r>
              <a:rPr lang="nn-NO" smtClean="0"/>
              <a:t>BØK311 BEDRIFTSØKONOMI 2b</a:t>
            </a:r>
            <a:endParaRPr lang="nn-NO"/>
          </a:p>
        </p:txBody>
      </p:sp>
      <p:sp>
        <p:nvSpPr>
          <p:cNvPr id="4" name="Slide Number Placeholder 3"/>
          <p:cNvSpPr>
            <a:spLocks noGrp="1"/>
          </p:cNvSpPr>
          <p:nvPr>
            <p:ph type="sldNum" sz="quarter" idx="12"/>
          </p:nvPr>
        </p:nvSpPr>
        <p:spPr/>
        <p:txBody>
          <a:bodyPr/>
          <a:lstStyle/>
          <a:p>
            <a:fld id="{C8027F48-9CC9-D045-8B9B-52CCB28A42BB}" type="slidenum">
              <a:rPr lang="nn-NO" smtClean="0"/>
              <a:pPr/>
              <a:t>16</a:t>
            </a:fld>
            <a:endParaRPr lang="nn-NO"/>
          </a:p>
        </p:txBody>
      </p:sp>
      <p:sp>
        <p:nvSpPr>
          <p:cNvPr id="6" name="Content Placeholder 5"/>
          <p:cNvSpPr>
            <a:spLocks noGrp="1"/>
          </p:cNvSpPr>
          <p:nvPr>
            <p:ph idx="1"/>
          </p:nvPr>
        </p:nvSpPr>
        <p:spPr/>
        <p:txBody>
          <a:bodyPr/>
          <a:lstStyle/>
          <a:p>
            <a:r>
              <a:rPr lang="nb-NO" dirty="0" smtClean="0"/>
              <a:t>Kjøper 1 kartong kopipapir hver gang, kr. 240,-.</a:t>
            </a:r>
          </a:p>
          <a:p>
            <a:r>
              <a:rPr lang="nb-NO" dirty="0" smtClean="0"/>
              <a:t>Kvantumsrabatt på 15% ved å kjøpe inn en </a:t>
            </a:r>
            <a:r>
              <a:rPr lang="nb-NO" dirty="0" err="1" smtClean="0"/>
              <a:t>palle</a:t>
            </a:r>
            <a:r>
              <a:rPr lang="nb-NO" dirty="0" smtClean="0"/>
              <a:t> med 48 kartonger, kr. 9.850,-.</a:t>
            </a:r>
          </a:p>
          <a:p>
            <a:r>
              <a:rPr lang="nb-NO" dirty="0" smtClean="0"/>
              <a:t>Bør </a:t>
            </a:r>
            <a:r>
              <a:rPr lang="nb-NO" dirty="0"/>
              <a:t>bedriften kjøpe inn 1 kartong eller 1 </a:t>
            </a:r>
            <a:r>
              <a:rPr lang="nb-NO" dirty="0" err="1"/>
              <a:t>palle</a:t>
            </a:r>
            <a:r>
              <a:rPr lang="nb-NO" dirty="0"/>
              <a:t> kopipapir hver gang</a:t>
            </a:r>
            <a:r>
              <a:rPr lang="nb-NO" dirty="0" smtClean="0"/>
              <a:t>? </a:t>
            </a:r>
            <a:r>
              <a:rPr lang="nb-NO" sz="2400" dirty="0" smtClean="0"/>
              <a:t>(anta forbruk 1 kartong pr. mnd.)</a:t>
            </a:r>
            <a:endParaRPr lang="nb-NO" sz="2400" dirty="0"/>
          </a:p>
          <a:p>
            <a:endParaRPr lang="nb-NO" dirty="0"/>
          </a:p>
        </p:txBody>
      </p:sp>
      <p:sp>
        <p:nvSpPr>
          <p:cNvPr id="5" name="Title 4"/>
          <p:cNvSpPr>
            <a:spLocks noGrp="1"/>
          </p:cNvSpPr>
          <p:nvPr>
            <p:ph type="title"/>
          </p:nvPr>
        </p:nvSpPr>
        <p:spPr/>
        <p:txBody>
          <a:bodyPr/>
          <a:lstStyle/>
          <a:p>
            <a:r>
              <a:rPr lang="nb-NO" dirty="0"/>
              <a:t>Kvantumsrabatter</a:t>
            </a:r>
          </a:p>
        </p:txBody>
      </p:sp>
      <p:graphicFrame>
        <p:nvGraphicFramePr>
          <p:cNvPr id="7" name="Table 6"/>
          <p:cNvGraphicFramePr>
            <a:graphicFrameLocks noGrp="1"/>
          </p:cNvGraphicFramePr>
          <p:nvPr>
            <p:extLst>
              <p:ext uri="{D42A27DB-BD31-4B8C-83A1-F6EECF244321}">
                <p14:modId xmlns:p14="http://schemas.microsoft.com/office/powerpoint/2010/main" val="112726695"/>
              </p:ext>
            </p:extLst>
          </p:nvPr>
        </p:nvGraphicFramePr>
        <p:xfrm>
          <a:off x="976135" y="4465981"/>
          <a:ext cx="7977041" cy="1828800"/>
        </p:xfrm>
        <a:graphic>
          <a:graphicData uri="http://schemas.openxmlformats.org/drawingml/2006/table">
            <a:tbl>
              <a:tblPr firstRow="1" bandRow="1">
                <a:tableStyleId>{2D5ABB26-0587-4C30-8999-92F81FD0307C}</a:tableStyleId>
              </a:tblPr>
              <a:tblGrid>
                <a:gridCol w="2473706"/>
                <a:gridCol w="1100667"/>
                <a:gridCol w="1100667"/>
                <a:gridCol w="1100667"/>
                <a:gridCol w="1100667"/>
                <a:gridCol w="1100667"/>
              </a:tblGrid>
              <a:tr h="370840">
                <a:tc>
                  <a:txBody>
                    <a:bodyPr/>
                    <a:lstStyle/>
                    <a:p>
                      <a:pPr algn="r"/>
                      <a:r>
                        <a:rPr lang="nb-NO" sz="2400" b="1" dirty="0" smtClean="0">
                          <a:latin typeface="Calibri" pitchFamily="34" charset="0"/>
                          <a:cs typeface="Calibri" pitchFamily="34" charset="0"/>
                        </a:rPr>
                        <a:t>Måned</a:t>
                      </a:r>
                      <a:endParaRPr lang="nb-NO" sz="2400" b="1" dirty="0">
                        <a:latin typeface="Calibri" pitchFamily="34" charset="0"/>
                        <a:cs typeface="Calibri"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nb-NO" sz="2400" b="1" dirty="0" smtClean="0">
                          <a:latin typeface="Calibri" pitchFamily="34" charset="0"/>
                          <a:cs typeface="Calibri" pitchFamily="34" charset="0"/>
                        </a:rPr>
                        <a:t>0</a:t>
                      </a:r>
                      <a:endParaRPr lang="nb-NO" sz="2400" b="1" dirty="0">
                        <a:latin typeface="Calibri" pitchFamily="34" charset="0"/>
                        <a:cs typeface="Calibri"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nb-NO" sz="2400" b="1" dirty="0" smtClean="0">
                          <a:latin typeface="Calibri" pitchFamily="34" charset="0"/>
                          <a:cs typeface="Calibri" pitchFamily="34" charset="0"/>
                        </a:rPr>
                        <a:t>1</a:t>
                      </a:r>
                      <a:endParaRPr lang="nb-NO" sz="2400" b="1" dirty="0">
                        <a:latin typeface="Calibri" pitchFamily="34" charset="0"/>
                        <a:cs typeface="Calibri"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nb-NO" sz="2400" b="1" dirty="0" smtClean="0">
                          <a:latin typeface="Calibri" pitchFamily="34" charset="0"/>
                          <a:cs typeface="Calibri" pitchFamily="34" charset="0"/>
                        </a:rPr>
                        <a:t>2</a:t>
                      </a:r>
                      <a:endParaRPr lang="nb-NO" sz="2400" b="1" dirty="0">
                        <a:latin typeface="Calibri" pitchFamily="34" charset="0"/>
                        <a:cs typeface="Calibri"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nb-NO" sz="2400" b="1" dirty="0" smtClean="0">
                          <a:latin typeface="Calibri" pitchFamily="34" charset="0"/>
                          <a:cs typeface="Calibri" pitchFamily="34" charset="0"/>
                        </a:rPr>
                        <a:t>…</a:t>
                      </a:r>
                      <a:endParaRPr lang="nb-NO" sz="2400" b="1" dirty="0">
                        <a:latin typeface="Calibri" pitchFamily="34" charset="0"/>
                        <a:cs typeface="Calibri"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nb-NO" sz="2400" b="1" dirty="0" smtClean="0">
                          <a:latin typeface="Calibri" pitchFamily="34" charset="0"/>
                          <a:cs typeface="Calibri" pitchFamily="34" charset="0"/>
                        </a:rPr>
                        <a:t>47</a:t>
                      </a:r>
                      <a:endParaRPr lang="nb-NO" sz="2400" b="1" dirty="0">
                        <a:latin typeface="Calibri" pitchFamily="34" charset="0"/>
                        <a:cs typeface="Calibri" pitchFamily="34" charset="0"/>
                      </a:endParaRPr>
                    </a:p>
                  </a:txBody>
                  <a:tcPr>
                    <a:lnB w="12700" cap="flat" cmpd="sng" algn="ctr">
                      <a:solidFill>
                        <a:schemeClr val="tx1"/>
                      </a:solidFill>
                      <a:prstDash val="solid"/>
                      <a:round/>
                      <a:headEnd type="none" w="med" len="med"/>
                      <a:tailEnd type="none" w="med" len="med"/>
                    </a:lnB>
                  </a:tcPr>
                </a:tc>
              </a:tr>
              <a:tr h="370840">
                <a:tc>
                  <a:txBody>
                    <a:bodyPr/>
                    <a:lstStyle/>
                    <a:p>
                      <a:r>
                        <a:rPr lang="nb-NO" sz="2400" dirty="0" smtClean="0">
                          <a:latin typeface="Calibri" pitchFamily="34" charset="0"/>
                          <a:cs typeface="Calibri" pitchFamily="34" charset="0"/>
                        </a:rPr>
                        <a:t>A: Kjøpe pall</a:t>
                      </a:r>
                      <a:endParaRPr lang="nb-NO" sz="2400" dirty="0">
                        <a:latin typeface="Calibri" pitchFamily="34" charset="0"/>
                        <a:cs typeface="Calibri"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nb-NO" sz="2400" dirty="0" smtClean="0">
                          <a:latin typeface="Calibri" pitchFamily="34" charset="0"/>
                          <a:cs typeface="Calibri" pitchFamily="34" charset="0"/>
                        </a:rPr>
                        <a:t>-9850</a:t>
                      </a:r>
                      <a:endParaRPr lang="nb-NO" sz="2400" dirty="0">
                        <a:latin typeface="Calibri" pitchFamily="34" charset="0"/>
                        <a:cs typeface="Calibri"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nb-NO" sz="2400" dirty="0" smtClean="0">
                          <a:latin typeface="Calibri" pitchFamily="34" charset="0"/>
                          <a:cs typeface="Calibri" pitchFamily="34" charset="0"/>
                        </a:rPr>
                        <a:t>0</a:t>
                      </a:r>
                      <a:endParaRPr lang="nb-NO" sz="2400" dirty="0">
                        <a:latin typeface="Calibri" pitchFamily="34" charset="0"/>
                        <a:cs typeface="Calibri"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nb-NO" sz="2400" dirty="0" smtClean="0">
                          <a:latin typeface="Calibri" pitchFamily="34" charset="0"/>
                          <a:cs typeface="Calibri" pitchFamily="34" charset="0"/>
                        </a:rPr>
                        <a:t>0</a:t>
                      </a:r>
                      <a:endParaRPr lang="nb-NO" sz="2400" dirty="0">
                        <a:latin typeface="Calibri" pitchFamily="34" charset="0"/>
                        <a:cs typeface="Calibri"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nb-NO" sz="2400" dirty="0" smtClean="0">
                          <a:latin typeface="Calibri" pitchFamily="34" charset="0"/>
                          <a:cs typeface="Calibri" pitchFamily="34" charset="0"/>
                        </a:rPr>
                        <a:t>…</a:t>
                      </a:r>
                      <a:endParaRPr lang="nb-NO" sz="2400" dirty="0">
                        <a:latin typeface="Calibri" pitchFamily="34" charset="0"/>
                        <a:cs typeface="Calibri"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nb-NO" sz="2400" dirty="0" smtClean="0">
                          <a:latin typeface="Calibri" pitchFamily="34" charset="0"/>
                          <a:cs typeface="Calibri" pitchFamily="34" charset="0"/>
                        </a:rPr>
                        <a:t>0</a:t>
                      </a:r>
                      <a:endParaRPr lang="nb-NO" sz="2400" dirty="0">
                        <a:latin typeface="Calibri" pitchFamily="34" charset="0"/>
                        <a:cs typeface="Calibri" pitchFamily="34" charset="0"/>
                      </a:endParaRPr>
                    </a:p>
                  </a:txBody>
                  <a:tcPr>
                    <a:lnT w="12700" cap="flat" cmpd="sng" algn="ctr">
                      <a:solidFill>
                        <a:schemeClr val="tx1"/>
                      </a:solidFill>
                      <a:prstDash val="solid"/>
                      <a:round/>
                      <a:headEnd type="none" w="med" len="med"/>
                      <a:tailEnd type="none" w="med" len="med"/>
                    </a:lnT>
                  </a:tcPr>
                </a:tc>
              </a:tr>
              <a:tr h="370840">
                <a:tc>
                  <a:txBody>
                    <a:bodyPr/>
                    <a:lstStyle/>
                    <a:p>
                      <a:r>
                        <a:rPr lang="nb-NO" sz="2400" dirty="0" smtClean="0">
                          <a:latin typeface="Calibri" pitchFamily="34" charset="0"/>
                          <a:cs typeface="Calibri" pitchFamily="34" charset="0"/>
                        </a:rPr>
                        <a:t>B: Kjøpe kartong</a:t>
                      </a:r>
                      <a:endParaRPr lang="nb-NO" sz="2400" dirty="0">
                        <a:latin typeface="Calibri" pitchFamily="34" charset="0"/>
                        <a:cs typeface="Calibri"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nb-NO" sz="2400" dirty="0" smtClean="0">
                          <a:latin typeface="Calibri" pitchFamily="34" charset="0"/>
                          <a:cs typeface="Calibri" pitchFamily="34" charset="0"/>
                        </a:rPr>
                        <a:t>-240</a:t>
                      </a:r>
                      <a:endParaRPr lang="nb-NO" sz="2400" dirty="0">
                        <a:latin typeface="Calibri" pitchFamily="34" charset="0"/>
                        <a:cs typeface="Calibri"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nb-NO" sz="2400" dirty="0" smtClean="0">
                          <a:latin typeface="Calibri" pitchFamily="34" charset="0"/>
                          <a:cs typeface="Calibri" pitchFamily="34" charset="0"/>
                        </a:rPr>
                        <a:t>-240</a:t>
                      </a:r>
                      <a:endParaRPr lang="nb-NO" sz="2400" dirty="0">
                        <a:latin typeface="Calibri" pitchFamily="34" charset="0"/>
                        <a:cs typeface="Calibri"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nb-NO" sz="2400" dirty="0" smtClean="0">
                          <a:latin typeface="Calibri" pitchFamily="34" charset="0"/>
                          <a:cs typeface="Calibri" pitchFamily="34" charset="0"/>
                        </a:rPr>
                        <a:t>-240</a:t>
                      </a:r>
                      <a:endParaRPr lang="nb-NO" sz="2400" dirty="0">
                        <a:latin typeface="Calibri" pitchFamily="34" charset="0"/>
                        <a:cs typeface="Calibri"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nb-NO" sz="2400" dirty="0" smtClean="0">
                          <a:latin typeface="Calibri" pitchFamily="34" charset="0"/>
                          <a:cs typeface="Calibri" pitchFamily="34" charset="0"/>
                        </a:rPr>
                        <a:t>…</a:t>
                      </a:r>
                      <a:endParaRPr lang="nb-NO" sz="2400" dirty="0">
                        <a:latin typeface="Calibri" pitchFamily="34" charset="0"/>
                        <a:cs typeface="Calibri"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nb-NO" sz="2400" dirty="0" smtClean="0">
                          <a:latin typeface="Calibri" pitchFamily="34" charset="0"/>
                          <a:cs typeface="Calibri" pitchFamily="34" charset="0"/>
                        </a:rPr>
                        <a:t>-240</a:t>
                      </a:r>
                      <a:endParaRPr lang="nb-NO" sz="2400" dirty="0">
                        <a:latin typeface="Calibri" pitchFamily="34" charset="0"/>
                        <a:cs typeface="Calibri" pitchFamily="34" charset="0"/>
                      </a:endParaRPr>
                    </a:p>
                  </a:txBody>
                  <a:tcPr>
                    <a:lnB w="12700" cap="flat" cmpd="sng" algn="ctr">
                      <a:solidFill>
                        <a:schemeClr val="tx1"/>
                      </a:solidFill>
                      <a:prstDash val="solid"/>
                      <a:round/>
                      <a:headEnd type="none" w="med" len="med"/>
                      <a:tailEnd type="none" w="med" len="med"/>
                    </a:lnB>
                  </a:tcPr>
                </a:tc>
              </a:tr>
              <a:tr h="370840">
                <a:tc>
                  <a:txBody>
                    <a:bodyPr/>
                    <a:lstStyle/>
                    <a:p>
                      <a:r>
                        <a:rPr lang="nb-NO" sz="2400" dirty="0" smtClean="0">
                          <a:latin typeface="Calibri" pitchFamily="34" charset="0"/>
                          <a:cs typeface="Calibri" pitchFamily="34" charset="0"/>
                        </a:rPr>
                        <a:t>A – B </a:t>
                      </a:r>
                      <a:endParaRPr lang="nb-NO" sz="2400" dirty="0">
                        <a:latin typeface="Calibri" pitchFamily="34" charset="0"/>
                        <a:cs typeface="Calibri"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nb-NO" sz="2400" dirty="0" smtClean="0">
                          <a:latin typeface="Calibri" pitchFamily="34" charset="0"/>
                          <a:cs typeface="Calibri" pitchFamily="34" charset="0"/>
                        </a:rPr>
                        <a:t>-9610</a:t>
                      </a:r>
                      <a:endParaRPr lang="nb-NO" sz="2400" dirty="0">
                        <a:latin typeface="Calibri" pitchFamily="34" charset="0"/>
                        <a:cs typeface="Calibri"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nb-NO" sz="2400" dirty="0" smtClean="0">
                          <a:latin typeface="Calibri" pitchFamily="34" charset="0"/>
                          <a:cs typeface="Calibri" pitchFamily="34" charset="0"/>
                        </a:rPr>
                        <a:t>240</a:t>
                      </a:r>
                      <a:endParaRPr lang="nb-NO" sz="2400" dirty="0">
                        <a:latin typeface="Calibri" pitchFamily="34" charset="0"/>
                        <a:cs typeface="Calibri"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nb-NO" sz="2400" dirty="0" smtClean="0">
                          <a:latin typeface="Calibri" pitchFamily="34" charset="0"/>
                          <a:cs typeface="Calibri" pitchFamily="34" charset="0"/>
                        </a:rPr>
                        <a:t>240</a:t>
                      </a:r>
                      <a:endParaRPr lang="nb-NO" sz="2400" dirty="0">
                        <a:latin typeface="Calibri" pitchFamily="34" charset="0"/>
                        <a:cs typeface="Calibri"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nb-NO" sz="2400" dirty="0" smtClean="0">
                          <a:latin typeface="Calibri" pitchFamily="34" charset="0"/>
                          <a:cs typeface="Calibri" pitchFamily="34" charset="0"/>
                        </a:rPr>
                        <a:t>…</a:t>
                      </a:r>
                      <a:endParaRPr lang="nb-NO" sz="2400" dirty="0">
                        <a:latin typeface="Calibri" pitchFamily="34" charset="0"/>
                        <a:cs typeface="Calibri"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nb-NO" sz="2400" dirty="0" smtClean="0">
                          <a:latin typeface="Calibri" pitchFamily="34" charset="0"/>
                          <a:cs typeface="Calibri" pitchFamily="34" charset="0"/>
                        </a:rPr>
                        <a:t>240</a:t>
                      </a:r>
                      <a:endParaRPr lang="nb-NO" sz="2400" dirty="0">
                        <a:latin typeface="Calibri" pitchFamily="34" charset="0"/>
                        <a:cs typeface="Calibri" pitchFamily="34" charset="0"/>
                      </a:endParaRPr>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21599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449B6EAE-98D9-4BD7-9432-DC65A22BC2E7}" type="slidenum">
              <a:rPr lang="en-US"/>
              <a:pPr/>
              <a:t>17</a:t>
            </a:fld>
            <a:endParaRPr lang="en-US"/>
          </a:p>
        </p:txBody>
      </p:sp>
      <p:sp>
        <p:nvSpPr>
          <p:cNvPr id="8" name="Date Placeholder 3"/>
          <p:cNvSpPr>
            <a:spLocks noGrp="1"/>
          </p:cNvSpPr>
          <p:nvPr>
            <p:ph type="dt" sz="half" idx="11"/>
          </p:nvPr>
        </p:nvSpPr>
        <p:spPr/>
        <p:txBody>
          <a:bodyPr/>
          <a:lstStyle/>
          <a:p>
            <a:r>
              <a:rPr lang="nb-NO" smtClean="0"/>
              <a:t>Rasmus Rasmussen</a:t>
            </a:r>
            <a:endParaRPr lang="en-US"/>
          </a:p>
        </p:txBody>
      </p:sp>
      <p:sp>
        <p:nvSpPr>
          <p:cNvPr id="9" name="Footer Placeholder 4"/>
          <p:cNvSpPr>
            <a:spLocks noGrp="1"/>
          </p:cNvSpPr>
          <p:nvPr>
            <p:ph type="ftr" sz="quarter" idx="12"/>
          </p:nvPr>
        </p:nvSpPr>
        <p:spPr/>
        <p:txBody>
          <a:bodyPr/>
          <a:lstStyle/>
          <a:p>
            <a:r>
              <a:rPr lang="en-US" smtClean="0"/>
              <a:t>BØK311 BEDRIFTSØKONOMI 2b</a:t>
            </a:r>
            <a:endParaRPr lang="en-US"/>
          </a:p>
        </p:txBody>
      </p:sp>
      <p:sp>
        <p:nvSpPr>
          <p:cNvPr id="394242" name="Rectangle 2"/>
          <p:cNvSpPr>
            <a:spLocks noGrp="1" noChangeArrowheads="1"/>
          </p:cNvSpPr>
          <p:nvPr>
            <p:ph type="title"/>
          </p:nvPr>
        </p:nvSpPr>
        <p:spPr/>
        <p:txBody>
          <a:bodyPr/>
          <a:lstStyle/>
          <a:p>
            <a:r>
              <a:rPr lang="nb-NO"/>
              <a:t>Kjøpe inn stort?</a:t>
            </a:r>
          </a:p>
        </p:txBody>
      </p:sp>
      <p:graphicFrame>
        <p:nvGraphicFramePr>
          <p:cNvPr id="2" name="Object 4"/>
          <p:cNvGraphicFramePr>
            <a:graphicFrameLocks noChangeAspect="1"/>
          </p:cNvGraphicFramePr>
          <p:nvPr>
            <p:extLst>
              <p:ext uri="{D42A27DB-BD31-4B8C-83A1-F6EECF244321}">
                <p14:modId xmlns:p14="http://schemas.microsoft.com/office/powerpoint/2010/main" val="1016622341"/>
              </p:ext>
            </p:extLst>
          </p:nvPr>
        </p:nvGraphicFramePr>
        <p:xfrm>
          <a:off x="766988" y="1472946"/>
          <a:ext cx="8382133" cy="4822825"/>
        </p:xfrm>
        <a:graphic>
          <a:graphicData uri="http://schemas.openxmlformats.org/drawingml/2006/chart">
            <c:chart xmlns:c="http://schemas.openxmlformats.org/drawingml/2006/chart" xmlns:r="http://schemas.openxmlformats.org/officeDocument/2006/relationships" r:id="rId2"/>
          </a:graphicData>
        </a:graphic>
      </p:graphicFrame>
      <p:sp>
        <p:nvSpPr>
          <p:cNvPr id="394245" name="Text Box 5"/>
          <p:cNvSpPr txBox="1">
            <a:spLocks noChangeArrowheads="1"/>
          </p:cNvSpPr>
          <p:nvPr/>
        </p:nvSpPr>
        <p:spPr bwMode="auto">
          <a:xfrm>
            <a:off x="2568405" y="1757108"/>
            <a:ext cx="234063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dirty="0">
                <a:latin typeface="Calibri" pitchFamily="34" charset="0"/>
                <a:cs typeface="Calibri" pitchFamily="34" charset="0"/>
              </a:rPr>
              <a:t>Lønnsomt å kjøpe inn smått</a:t>
            </a:r>
            <a:br>
              <a:rPr lang="nb-NO" dirty="0">
                <a:latin typeface="Calibri" pitchFamily="34" charset="0"/>
                <a:cs typeface="Calibri" pitchFamily="34" charset="0"/>
              </a:rPr>
            </a:br>
            <a:r>
              <a:rPr lang="nb-NO" dirty="0">
                <a:latin typeface="Calibri" pitchFamily="34" charset="0"/>
                <a:cs typeface="Calibri" pitchFamily="34" charset="0"/>
              </a:rPr>
              <a:t>(kartonger)</a:t>
            </a:r>
          </a:p>
        </p:txBody>
      </p:sp>
      <p:sp>
        <p:nvSpPr>
          <p:cNvPr id="394246" name="Text Box 6"/>
          <p:cNvSpPr txBox="1">
            <a:spLocks noChangeArrowheads="1"/>
          </p:cNvSpPr>
          <p:nvPr/>
        </p:nvSpPr>
        <p:spPr bwMode="auto">
          <a:xfrm>
            <a:off x="6078498" y="3646234"/>
            <a:ext cx="273102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dirty="0">
                <a:latin typeface="Calibri" pitchFamily="34" charset="0"/>
                <a:cs typeface="Calibri" pitchFamily="34" charset="0"/>
              </a:rPr>
              <a:t>Lønnsomt å </a:t>
            </a:r>
            <a:br>
              <a:rPr lang="nb-NO" dirty="0">
                <a:latin typeface="Calibri" pitchFamily="34" charset="0"/>
                <a:cs typeface="Calibri" pitchFamily="34" charset="0"/>
              </a:rPr>
            </a:br>
            <a:r>
              <a:rPr lang="nb-NO" dirty="0">
                <a:latin typeface="Calibri" pitchFamily="34" charset="0"/>
                <a:cs typeface="Calibri" pitchFamily="34" charset="0"/>
              </a:rPr>
              <a:t>kjøpe inn stort</a:t>
            </a:r>
            <a:br>
              <a:rPr lang="nb-NO" dirty="0">
                <a:latin typeface="Calibri" pitchFamily="34" charset="0"/>
                <a:cs typeface="Calibri" pitchFamily="34" charset="0"/>
              </a:rPr>
            </a:br>
            <a:r>
              <a:rPr lang="nb-NO" dirty="0">
                <a:latin typeface="Calibri" pitchFamily="34" charset="0"/>
                <a:cs typeface="Calibri" pitchFamily="34" charset="0"/>
              </a:rPr>
              <a:t>(paller)</a:t>
            </a:r>
          </a:p>
        </p:txBody>
      </p:sp>
      <p:sp>
        <p:nvSpPr>
          <p:cNvPr id="394247" name="Text Box 7"/>
          <p:cNvSpPr txBox="1">
            <a:spLocks noChangeArrowheads="1"/>
          </p:cNvSpPr>
          <p:nvPr/>
        </p:nvSpPr>
        <p:spPr bwMode="auto">
          <a:xfrm>
            <a:off x="6957313" y="1306259"/>
            <a:ext cx="273102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nb-NO">
                <a:latin typeface="Calibri" pitchFamily="34" charset="0"/>
                <a:cs typeface="Calibri" pitchFamily="34" charset="0"/>
              </a:rPr>
              <a:t>NB!</a:t>
            </a:r>
            <a:br>
              <a:rPr lang="nb-NO">
                <a:latin typeface="Calibri" pitchFamily="34" charset="0"/>
                <a:cs typeface="Calibri" pitchFamily="34" charset="0"/>
              </a:rPr>
            </a:br>
            <a:r>
              <a:rPr lang="nb-NO">
                <a:latin typeface="Calibri" pitchFamily="34" charset="0"/>
                <a:cs typeface="Calibri" pitchFamily="34" charset="0"/>
              </a:rPr>
              <a:t>Analysen ser kun på kapitalkostnadene. Mange andre forhold er vesentlige ved lagerhold.</a:t>
            </a:r>
          </a:p>
        </p:txBody>
      </p:sp>
    </p:spTree>
    <p:extLst>
      <p:ext uri="{BB962C8B-B14F-4D97-AF65-F5344CB8AC3E}">
        <p14:creationId xmlns:p14="http://schemas.microsoft.com/office/powerpoint/2010/main" val="3474962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2" dur="500"/>
                                        <p:tgtEl>
                                          <p:spTgt spid="2">
                                            <p:graphicEl>
                                              <a:chart seriesIdx="0" categoryIdx="-4" bldStep="series"/>
                                            </p:graphic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4245"/>
                                        </p:tgtEl>
                                        <p:attrNameLst>
                                          <p:attrName>style.visibility</p:attrName>
                                        </p:attrNameLst>
                                      </p:cBhvr>
                                      <p:to>
                                        <p:strVal val="visible"/>
                                      </p:to>
                                    </p:set>
                                    <p:anim calcmode="lin" valueType="num">
                                      <p:cBhvr additive="base">
                                        <p:cTn id="17" dur="500" fill="hold"/>
                                        <p:tgtEl>
                                          <p:spTgt spid="394245"/>
                                        </p:tgtEl>
                                        <p:attrNameLst>
                                          <p:attrName>ppt_x</p:attrName>
                                        </p:attrNameLst>
                                      </p:cBhvr>
                                      <p:tavLst>
                                        <p:tav tm="0">
                                          <p:val>
                                            <p:strVal val="#ppt_x"/>
                                          </p:val>
                                        </p:tav>
                                        <p:tav tm="100000">
                                          <p:val>
                                            <p:strVal val="#ppt_x"/>
                                          </p:val>
                                        </p:tav>
                                      </p:tavLst>
                                    </p:anim>
                                    <p:anim calcmode="lin" valueType="num">
                                      <p:cBhvr additive="base">
                                        <p:cTn id="18" dur="500" fill="hold"/>
                                        <p:tgtEl>
                                          <p:spTgt spid="39424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94246"/>
                                        </p:tgtEl>
                                        <p:attrNameLst>
                                          <p:attrName>style.visibility</p:attrName>
                                        </p:attrNameLst>
                                      </p:cBhvr>
                                      <p:to>
                                        <p:strVal val="visible"/>
                                      </p:to>
                                    </p:set>
                                    <p:anim calcmode="lin" valueType="num">
                                      <p:cBhvr additive="base">
                                        <p:cTn id="21" dur="500" fill="hold"/>
                                        <p:tgtEl>
                                          <p:spTgt spid="394246"/>
                                        </p:tgtEl>
                                        <p:attrNameLst>
                                          <p:attrName>ppt_x</p:attrName>
                                        </p:attrNameLst>
                                      </p:cBhvr>
                                      <p:tavLst>
                                        <p:tav tm="0">
                                          <p:val>
                                            <p:strVal val="#ppt_x"/>
                                          </p:val>
                                        </p:tav>
                                        <p:tav tm="100000">
                                          <p:val>
                                            <p:strVal val="#ppt_x"/>
                                          </p:val>
                                        </p:tav>
                                      </p:tavLst>
                                    </p:anim>
                                    <p:anim calcmode="lin" valueType="num">
                                      <p:cBhvr additive="base">
                                        <p:cTn id="22" dur="500" fill="hold"/>
                                        <p:tgtEl>
                                          <p:spTgt spid="39424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94247"/>
                                        </p:tgtEl>
                                        <p:attrNameLst>
                                          <p:attrName>style.visibility</p:attrName>
                                        </p:attrNameLst>
                                      </p:cBhvr>
                                      <p:to>
                                        <p:strVal val="visible"/>
                                      </p:to>
                                    </p:set>
                                    <p:anim calcmode="lin" valueType="num">
                                      <p:cBhvr additive="base">
                                        <p:cTn id="27" dur="500" fill="hold"/>
                                        <p:tgtEl>
                                          <p:spTgt spid="394247"/>
                                        </p:tgtEl>
                                        <p:attrNameLst>
                                          <p:attrName>ppt_x</p:attrName>
                                        </p:attrNameLst>
                                      </p:cBhvr>
                                      <p:tavLst>
                                        <p:tav tm="0">
                                          <p:val>
                                            <p:strVal val="#ppt_x"/>
                                          </p:val>
                                        </p:tav>
                                        <p:tav tm="100000">
                                          <p:val>
                                            <p:strVal val="#ppt_x"/>
                                          </p:val>
                                        </p:tav>
                                      </p:tavLst>
                                    </p:anim>
                                    <p:anim calcmode="lin" valueType="num">
                                      <p:cBhvr additive="base">
                                        <p:cTn id="28" dur="500" fill="hold"/>
                                        <p:tgtEl>
                                          <p:spTgt spid="394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394245" grpId="0"/>
      <p:bldP spid="394246" grpId="0"/>
      <p:bldP spid="3942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FE73167-0726-4D84-9EEE-89B257AC325D}" type="slidenum">
              <a:rPr lang="en-US"/>
              <a:pPr/>
              <a:t>18</a:t>
            </a:fld>
            <a:endParaRPr lang="en-US"/>
          </a:p>
        </p:txBody>
      </p:sp>
      <p:sp>
        <p:nvSpPr>
          <p:cNvPr id="5" name="Date Placeholder 4"/>
          <p:cNvSpPr>
            <a:spLocks noGrp="1"/>
          </p:cNvSpPr>
          <p:nvPr>
            <p:ph type="dt" sz="half" idx="11"/>
          </p:nvPr>
        </p:nvSpPr>
        <p:spPr/>
        <p:txBody>
          <a:bodyPr/>
          <a:lstStyle/>
          <a:p>
            <a:r>
              <a:rPr lang="nb-NO" smtClean="0"/>
              <a:t>Rasmus Rasmussen</a:t>
            </a:r>
            <a:endParaRPr lang="en-US"/>
          </a:p>
        </p:txBody>
      </p:sp>
      <p:sp>
        <p:nvSpPr>
          <p:cNvPr id="6" name="Footer Placeholder 5"/>
          <p:cNvSpPr>
            <a:spLocks noGrp="1"/>
          </p:cNvSpPr>
          <p:nvPr>
            <p:ph type="ftr" sz="quarter" idx="12"/>
          </p:nvPr>
        </p:nvSpPr>
        <p:spPr/>
        <p:txBody>
          <a:bodyPr/>
          <a:lstStyle/>
          <a:p>
            <a:r>
              <a:rPr lang="en-US" smtClean="0"/>
              <a:t>BØK311 BEDRIFTSØKONOMI 2b</a:t>
            </a:r>
            <a:endParaRPr lang="en-US"/>
          </a:p>
        </p:txBody>
      </p:sp>
      <p:sp>
        <p:nvSpPr>
          <p:cNvPr id="396290" name="Rectangle 2"/>
          <p:cNvSpPr>
            <a:spLocks noGrp="1" noChangeArrowheads="1"/>
          </p:cNvSpPr>
          <p:nvPr>
            <p:ph type="title"/>
          </p:nvPr>
        </p:nvSpPr>
        <p:spPr/>
        <p:txBody>
          <a:bodyPr/>
          <a:lstStyle/>
          <a:p>
            <a:r>
              <a:rPr lang="nb-NO"/>
              <a:t>Kundefordringer</a:t>
            </a:r>
            <a:endParaRPr lang="en-US"/>
          </a:p>
        </p:txBody>
      </p:sp>
      <p:sp>
        <p:nvSpPr>
          <p:cNvPr id="396291" name="Rectangle 3"/>
          <p:cNvSpPr>
            <a:spLocks noGrp="1" noChangeArrowheads="1"/>
          </p:cNvSpPr>
          <p:nvPr>
            <p:ph type="body" idx="1"/>
          </p:nvPr>
        </p:nvSpPr>
        <p:spPr/>
        <p:txBody>
          <a:bodyPr/>
          <a:lstStyle/>
          <a:p>
            <a:r>
              <a:rPr lang="nb-NO" dirty="0"/>
              <a:t>De fleste tilbyr salg på kreditt, ellers vil en gå glipp av mulige salg. Men hvem skal innvilges kreditt?</a:t>
            </a:r>
          </a:p>
          <a:p>
            <a:pPr lvl="1"/>
            <a:r>
              <a:rPr lang="nb-NO" sz="2800" dirty="0"/>
              <a:t>Har mottaker betalingsvilje?		</a:t>
            </a:r>
            <a:r>
              <a:rPr lang="nb-NO" sz="2800" dirty="0" err="1" smtClean="0"/>
              <a:t>Character</a:t>
            </a:r>
            <a:endParaRPr lang="nb-NO" sz="2800" dirty="0"/>
          </a:p>
          <a:p>
            <a:pPr lvl="1"/>
            <a:r>
              <a:rPr lang="nb-NO" sz="2800" dirty="0"/>
              <a:t>Har mottaker betalingsevne</a:t>
            </a:r>
            <a:r>
              <a:rPr lang="nb-NO" sz="2800" dirty="0" smtClean="0"/>
              <a:t>?		</a:t>
            </a:r>
            <a:r>
              <a:rPr lang="nb-NO" sz="2800" dirty="0" err="1" smtClean="0"/>
              <a:t>Capasity</a:t>
            </a:r>
            <a:endParaRPr lang="nb-NO" sz="2800" dirty="0"/>
          </a:p>
          <a:p>
            <a:pPr lvl="1"/>
            <a:r>
              <a:rPr lang="nb-NO" sz="2800" dirty="0"/>
              <a:t>Har mottaker egenkapital</a:t>
            </a:r>
            <a:r>
              <a:rPr lang="nb-NO" sz="2800" dirty="0" smtClean="0"/>
              <a:t>?			Capital</a:t>
            </a:r>
            <a:endParaRPr lang="nb-NO" sz="2800" dirty="0"/>
          </a:p>
          <a:p>
            <a:pPr lvl="1"/>
            <a:r>
              <a:rPr lang="nb-NO" sz="2800" dirty="0"/>
              <a:t>Har mottaker sikkerhet</a:t>
            </a:r>
            <a:r>
              <a:rPr lang="nb-NO" sz="2800" dirty="0" smtClean="0"/>
              <a:t>?			</a:t>
            </a:r>
            <a:r>
              <a:rPr lang="nb-NO" sz="2800" dirty="0" err="1" smtClean="0"/>
              <a:t>Collateral</a:t>
            </a:r>
            <a:endParaRPr lang="nb-NO" sz="2800" dirty="0"/>
          </a:p>
          <a:p>
            <a:pPr lvl="1"/>
            <a:r>
              <a:rPr lang="nb-NO" sz="2800" dirty="0"/>
              <a:t>Har mottaker gode framtidsutsikter</a:t>
            </a:r>
            <a:r>
              <a:rPr lang="nb-NO" sz="2800" dirty="0" smtClean="0"/>
              <a:t>?	</a:t>
            </a:r>
            <a:r>
              <a:rPr lang="nb-NO" sz="2800" dirty="0" err="1" smtClean="0"/>
              <a:t>Conditions</a:t>
            </a:r>
            <a:endParaRPr lang="en-US" sz="2800" dirty="0"/>
          </a:p>
        </p:txBody>
      </p:sp>
    </p:spTree>
    <p:extLst>
      <p:ext uri="{BB962C8B-B14F-4D97-AF65-F5344CB8AC3E}">
        <p14:creationId xmlns:p14="http://schemas.microsoft.com/office/powerpoint/2010/main" val="203570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anim calcmode="lin" valueType="num">
                                      <p:cBhvr additive="base">
                                        <p:cTn id="7" dur="500" fill="hold"/>
                                        <p:tgtEl>
                                          <p:spTgt spid="396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62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6291">
                                            <p:txEl>
                                              <p:pRg st="1" end="1"/>
                                            </p:txEl>
                                          </p:spTgt>
                                        </p:tgtEl>
                                        <p:attrNameLst>
                                          <p:attrName>style.visibility</p:attrName>
                                        </p:attrNameLst>
                                      </p:cBhvr>
                                      <p:to>
                                        <p:strVal val="visible"/>
                                      </p:to>
                                    </p:set>
                                    <p:anim calcmode="lin" valueType="num">
                                      <p:cBhvr additive="base">
                                        <p:cTn id="11" dur="500" fill="hold"/>
                                        <p:tgtEl>
                                          <p:spTgt spid="3962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629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6291">
                                            <p:txEl>
                                              <p:pRg st="2" end="2"/>
                                            </p:txEl>
                                          </p:spTgt>
                                        </p:tgtEl>
                                        <p:attrNameLst>
                                          <p:attrName>style.visibility</p:attrName>
                                        </p:attrNameLst>
                                      </p:cBhvr>
                                      <p:to>
                                        <p:strVal val="visible"/>
                                      </p:to>
                                    </p:set>
                                    <p:anim calcmode="lin" valueType="num">
                                      <p:cBhvr additive="base">
                                        <p:cTn id="15" dur="500" fill="hold"/>
                                        <p:tgtEl>
                                          <p:spTgt spid="39629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9629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6291">
                                            <p:txEl>
                                              <p:pRg st="3" end="3"/>
                                            </p:txEl>
                                          </p:spTgt>
                                        </p:tgtEl>
                                        <p:attrNameLst>
                                          <p:attrName>style.visibility</p:attrName>
                                        </p:attrNameLst>
                                      </p:cBhvr>
                                      <p:to>
                                        <p:strVal val="visible"/>
                                      </p:to>
                                    </p:set>
                                    <p:anim calcmode="lin" valueType="num">
                                      <p:cBhvr additive="base">
                                        <p:cTn id="19" dur="500" fill="hold"/>
                                        <p:tgtEl>
                                          <p:spTgt spid="3962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629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6291">
                                            <p:txEl>
                                              <p:pRg st="4" end="4"/>
                                            </p:txEl>
                                          </p:spTgt>
                                        </p:tgtEl>
                                        <p:attrNameLst>
                                          <p:attrName>style.visibility</p:attrName>
                                        </p:attrNameLst>
                                      </p:cBhvr>
                                      <p:to>
                                        <p:strVal val="visible"/>
                                      </p:to>
                                    </p:set>
                                    <p:anim calcmode="lin" valueType="num">
                                      <p:cBhvr additive="base">
                                        <p:cTn id="23" dur="500" fill="hold"/>
                                        <p:tgtEl>
                                          <p:spTgt spid="39629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9629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96291">
                                            <p:txEl>
                                              <p:pRg st="5" end="5"/>
                                            </p:txEl>
                                          </p:spTgt>
                                        </p:tgtEl>
                                        <p:attrNameLst>
                                          <p:attrName>style.visibility</p:attrName>
                                        </p:attrNameLst>
                                      </p:cBhvr>
                                      <p:to>
                                        <p:strVal val="visible"/>
                                      </p:to>
                                    </p:set>
                                    <p:anim calcmode="lin" valueType="num">
                                      <p:cBhvr additive="base">
                                        <p:cTn id="27" dur="500" fill="hold"/>
                                        <p:tgtEl>
                                          <p:spTgt spid="39629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96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b-NO" smtClean="0"/>
              <a:t>Rasmus Rasmussen</a:t>
            </a:r>
            <a:endParaRPr lang="en-US"/>
          </a:p>
        </p:txBody>
      </p:sp>
      <p:sp>
        <p:nvSpPr>
          <p:cNvPr id="6" name="Footer Placeholder 5"/>
          <p:cNvSpPr>
            <a:spLocks noGrp="1"/>
          </p:cNvSpPr>
          <p:nvPr>
            <p:ph type="ftr" sz="quarter" idx="11"/>
          </p:nvPr>
        </p:nvSpPr>
        <p:spPr/>
        <p:txBody>
          <a:bodyPr/>
          <a:lstStyle/>
          <a:p>
            <a:r>
              <a:rPr lang="en-US" smtClean="0"/>
              <a:t>BØK311 BEDRIFTSØKONOMI 2b</a:t>
            </a:r>
            <a:endParaRPr lang="en-US"/>
          </a:p>
        </p:txBody>
      </p:sp>
      <p:sp>
        <p:nvSpPr>
          <p:cNvPr id="4" name="Slide Number Placeholder 3"/>
          <p:cNvSpPr>
            <a:spLocks noGrp="1"/>
          </p:cNvSpPr>
          <p:nvPr>
            <p:ph type="sldNum" sz="quarter" idx="12"/>
          </p:nvPr>
        </p:nvSpPr>
        <p:spPr/>
        <p:txBody>
          <a:bodyPr/>
          <a:lstStyle/>
          <a:p>
            <a:fld id="{0252FC11-45B7-44AB-A948-87778F277894}" type="slidenum">
              <a:rPr lang="en-US"/>
              <a:pPr/>
              <a:t>19</a:t>
            </a:fld>
            <a:endParaRPr lang="en-US"/>
          </a:p>
        </p:txBody>
      </p:sp>
      <p:sp>
        <p:nvSpPr>
          <p:cNvPr id="397315" name="Rectangle 3"/>
          <p:cNvSpPr>
            <a:spLocks noGrp="1" noChangeArrowheads="1"/>
          </p:cNvSpPr>
          <p:nvPr>
            <p:ph idx="1"/>
          </p:nvPr>
        </p:nvSpPr>
        <p:spPr/>
        <p:txBody>
          <a:bodyPr/>
          <a:lstStyle/>
          <a:p>
            <a:r>
              <a:rPr lang="nb-NO" dirty="0"/>
              <a:t>Tiden som går fra salget skjer til pengene kommer i kassen avhenger av flere forhold:</a:t>
            </a:r>
          </a:p>
          <a:p>
            <a:pPr lvl="1"/>
            <a:r>
              <a:rPr lang="nb-NO" sz="2400" dirty="0"/>
              <a:t>Rutiner for fakturering (TTT</a:t>
            </a:r>
            <a:r>
              <a:rPr lang="nb-NO" sz="2400" dirty="0" smtClean="0"/>
              <a:t>).</a:t>
            </a:r>
            <a:endParaRPr lang="nb-NO" sz="2400" dirty="0"/>
          </a:p>
          <a:p>
            <a:pPr lvl="1"/>
            <a:r>
              <a:rPr lang="nb-NO" sz="2400" dirty="0" smtClean="0"/>
              <a:t>Betalingsbetingelser.</a:t>
            </a:r>
            <a:endParaRPr lang="nb-NO" sz="2400" dirty="0"/>
          </a:p>
          <a:p>
            <a:pPr lvl="1"/>
            <a:r>
              <a:rPr lang="nb-NO" sz="2400" dirty="0" smtClean="0"/>
              <a:t>Overføringstid.</a:t>
            </a:r>
            <a:endParaRPr lang="nb-NO" sz="2400" dirty="0"/>
          </a:p>
          <a:p>
            <a:r>
              <a:rPr lang="nb-NO" dirty="0"/>
              <a:t>Kontantrabatt kan brukes for å motivere kundene til å betale tidligere.</a:t>
            </a:r>
          </a:p>
          <a:p>
            <a:r>
              <a:rPr lang="nb-NO" dirty="0"/>
              <a:t>Max lovlig kontantrabatt er 3%.</a:t>
            </a:r>
            <a:endParaRPr lang="en-US" dirty="0"/>
          </a:p>
        </p:txBody>
      </p:sp>
      <p:sp>
        <p:nvSpPr>
          <p:cNvPr id="397314" name="Rectangle 2"/>
          <p:cNvSpPr>
            <a:spLocks noGrp="1" noChangeArrowheads="1"/>
          </p:cNvSpPr>
          <p:nvPr>
            <p:ph type="title"/>
          </p:nvPr>
        </p:nvSpPr>
        <p:spPr/>
        <p:txBody>
          <a:bodyPr/>
          <a:lstStyle/>
          <a:p>
            <a:r>
              <a:rPr lang="nb-NO"/>
              <a:t>Kredittid</a:t>
            </a:r>
            <a:endParaRPr lang="en-US"/>
          </a:p>
        </p:txBody>
      </p:sp>
    </p:spTree>
    <p:extLst>
      <p:ext uri="{BB962C8B-B14F-4D97-AF65-F5344CB8AC3E}">
        <p14:creationId xmlns:p14="http://schemas.microsoft.com/office/powerpoint/2010/main" val="5025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anim calcmode="lin" valueType="num">
                                      <p:cBhvr additive="base">
                                        <p:cTn id="7" dur="500" fill="hold"/>
                                        <p:tgtEl>
                                          <p:spTgt spid="397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73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7315">
                                            <p:txEl>
                                              <p:pRg st="1" end="1"/>
                                            </p:txEl>
                                          </p:spTgt>
                                        </p:tgtEl>
                                        <p:attrNameLst>
                                          <p:attrName>style.visibility</p:attrName>
                                        </p:attrNameLst>
                                      </p:cBhvr>
                                      <p:to>
                                        <p:strVal val="visible"/>
                                      </p:to>
                                    </p:set>
                                    <p:anim calcmode="lin" valueType="num">
                                      <p:cBhvr additive="base">
                                        <p:cTn id="11" dur="500" fill="hold"/>
                                        <p:tgtEl>
                                          <p:spTgt spid="3973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73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7315">
                                            <p:txEl>
                                              <p:pRg st="2" end="2"/>
                                            </p:txEl>
                                          </p:spTgt>
                                        </p:tgtEl>
                                        <p:attrNameLst>
                                          <p:attrName>style.visibility</p:attrName>
                                        </p:attrNameLst>
                                      </p:cBhvr>
                                      <p:to>
                                        <p:strVal val="visible"/>
                                      </p:to>
                                    </p:set>
                                    <p:anim calcmode="lin" valueType="num">
                                      <p:cBhvr additive="base">
                                        <p:cTn id="15" dur="500" fill="hold"/>
                                        <p:tgtEl>
                                          <p:spTgt spid="3973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973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7315">
                                            <p:txEl>
                                              <p:pRg st="3" end="3"/>
                                            </p:txEl>
                                          </p:spTgt>
                                        </p:tgtEl>
                                        <p:attrNameLst>
                                          <p:attrName>style.visibility</p:attrName>
                                        </p:attrNameLst>
                                      </p:cBhvr>
                                      <p:to>
                                        <p:strVal val="visible"/>
                                      </p:to>
                                    </p:set>
                                    <p:anim calcmode="lin" valueType="num">
                                      <p:cBhvr additive="base">
                                        <p:cTn id="19" dur="500" fill="hold"/>
                                        <p:tgtEl>
                                          <p:spTgt spid="3973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7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7315">
                                            <p:txEl>
                                              <p:pRg st="4" end="4"/>
                                            </p:txEl>
                                          </p:spTgt>
                                        </p:tgtEl>
                                        <p:attrNameLst>
                                          <p:attrName>style.visibility</p:attrName>
                                        </p:attrNameLst>
                                      </p:cBhvr>
                                      <p:to>
                                        <p:strVal val="visible"/>
                                      </p:to>
                                    </p:set>
                                    <p:anim calcmode="lin" valueType="num">
                                      <p:cBhvr additive="base">
                                        <p:cTn id="25" dur="500" fill="hold"/>
                                        <p:tgtEl>
                                          <p:spTgt spid="3973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7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7315">
                                            <p:txEl>
                                              <p:pRg st="5" end="5"/>
                                            </p:txEl>
                                          </p:spTgt>
                                        </p:tgtEl>
                                        <p:attrNameLst>
                                          <p:attrName>style.visibility</p:attrName>
                                        </p:attrNameLst>
                                      </p:cBhvr>
                                      <p:to>
                                        <p:strVal val="visible"/>
                                      </p:to>
                                    </p:set>
                                    <p:anim calcmode="lin" valueType="num">
                                      <p:cBhvr additive="base">
                                        <p:cTn id="31" dur="500" fill="hold"/>
                                        <p:tgtEl>
                                          <p:spTgt spid="39731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7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b-NO" smtClean="0"/>
              <a:t>Rasmus Rasmussen</a:t>
            </a:r>
            <a:endParaRPr lang="en-US" dirty="0"/>
          </a:p>
        </p:txBody>
      </p:sp>
      <p:sp>
        <p:nvSpPr>
          <p:cNvPr id="6" name="Footer Placeholder 5"/>
          <p:cNvSpPr>
            <a:spLocks noGrp="1"/>
          </p:cNvSpPr>
          <p:nvPr>
            <p:ph type="ftr" sz="quarter" idx="11"/>
          </p:nvPr>
        </p:nvSpPr>
        <p:spPr/>
        <p:txBody>
          <a:bodyPr/>
          <a:lstStyle/>
          <a:p>
            <a:r>
              <a:rPr lang="en-US" dirty="0" smtClean="0"/>
              <a:t>BØK311 BEDRIFTSØKONOMI 2b</a:t>
            </a:r>
            <a:endParaRPr lang="en-US" dirty="0"/>
          </a:p>
        </p:txBody>
      </p:sp>
      <p:sp>
        <p:nvSpPr>
          <p:cNvPr id="4" name="Slide Number Placeholder 3"/>
          <p:cNvSpPr>
            <a:spLocks noGrp="1"/>
          </p:cNvSpPr>
          <p:nvPr>
            <p:ph type="sldNum" sz="quarter" idx="12"/>
          </p:nvPr>
        </p:nvSpPr>
        <p:spPr/>
        <p:txBody>
          <a:bodyPr/>
          <a:lstStyle/>
          <a:p>
            <a:fld id="{8A70349B-86F0-4104-9B43-AB58508A664F}" type="slidenum">
              <a:rPr lang="en-US"/>
              <a:pPr/>
              <a:t>2</a:t>
            </a:fld>
            <a:endParaRPr lang="en-US" dirty="0"/>
          </a:p>
        </p:txBody>
      </p:sp>
      <p:sp>
        <p:nvSpPr>
          <p:cNvPr id="74755" name="Rectangle 3"/>
          <p:cNvSpPr>
            <a:spLocks noGrp="1" noChangeArrowheads="1"/>
          </p:cNvSpPr>
          <p:nvPr>
            <p:ph idx="1"/>
          </p:nvPr>
        </p:nvSpPr>
        <p:spPr>
          <a:xfrm>
            <a:off x="369277" y="1650999"/>
            <a:ext cx="9311432" cy="4477239"/>
          </a:xfrm>
        </p:spPr>
        <p:txBody>
          <a:bodyPr>
            <a:noAutofit/>
          </a:bodyPr>
          <a:lstStyle/>
          <a:p>
            <a:pPr marL="0" indent="0">
              <a:spcBef>
                <a:spcPts val="0"/>
              </a:spcBef>
              <a:spcAft>
                <a:spcPts val="600"/>
              </a:spcAft>
              <a:buNone/>
            </a:pPr>
            <a:r>
              <a:rPr lang="nb-NO" sz="2400" dirty="0"/>
              <a:t>Etter å ha jobbet med </a:t>
            </a:r>
            <a:r>
              <a:rPr lang="nb-NO" sz="2400" dirty="0" smtClean="0"/>
              <a:t>lærebok </a:t>
            </a:r>
            <a:r>
              <a:rPr lang="nb-NO" sz="2400" dirty="0"/>
              <a:t>og </a:t>
            </a:r>
            <a:r>
              <a:rPr lang="nb-NO" sz="2400" dirty="0" smtClean="0"/>
              <a:t>hjemmeside </a:t>
            </a:r>
            <a:r>
              <a:rPr lang="nb-NO" sz="2400" dirty="0"/>
              <a:t>til </a:t>
            </a:r>
            <a:r>
              <a:rPr lang="nb-NO" sz="2400" dirty="0" err="1" smtClean="0"/>
              <a:t>kap</a:t>
            </a:r>
            <a:r>
              <a:rPr lang="nb-NO" sz="2400" dirty="0" smtClean="0"/>
              <a:t>. </a:t>
            </a:r>
            <a:r>
              <a:rPr lang="nb-NO" sz="2400" dirty="0"/>
              <a:t>9 skal du kunne</a:t>
            </a:r>
            <a:r>
              <a:rPr lang="nb-NO" sz="2400" dirty="0" smtClean="0"/>
              <a:t>:</a:t>
            </a:r>
            <a:endParaRPr lang="nb-NO" sz="2400" dirty="0"/>
          </a:p>
          <a:p>
            <a:pPr>
              <a:spcBef>
                <a:spcPts val="0"/>
              </a:spcBef>
              <a:spcAft>
                <a:spcPts val="600"/>
              </a:spcAft>
            </a:pPr>
            <a:r>
              <a:rPr lang="nb-NO" sz="2400" dirty="0"/>
              <a:t>Analysere økonomiske konsekvenser av alternative utbetalingsmønstre i </a:t>
            </a:r>
            <a:r>
              <a:rPr lang="nb-NO" sz="2400" dirty="0" smtClean="0"/>
              <a:t>anleggsperioden.</a:t>
            </a:r>
            <a:endParaRPr lang="nb-NO" sz="2400" dirty="0"/>
          </a:p>
          <a:p>
            <a:pPr>
              <a:spcBef>
                <a:spcPts val="0"/>
              </a:spcBef>
              <a:spcAft>
                <a:spcPts val="600"/>
              </a:spcAft>
            </a:pPr>
            <a:r>
              <a:rPr lang="nb-NO" sz="2400" dirty="0"/>
              <a:t>Redegjøre for fordeler og ulemper ved å investere i </a:t>
            </a:r>
            <a:r>
              <a:rPr lang="nb-NO" sz="2400" dirty="0" smtClean="0"/>
              <a:t>arbeidskapital.</a:t>
            </a:r>
            <a:endParaRPr lang="nb-NO" sz="2400" dirty="0"/>
          </a:p>
          <a:p>
            <a:pPr>
              <a:spcBef>
                <a:spcPts val="0"/>
              </a:spcBef>
              <a:spcAft>
                <a:spcPts val="600"/>
              </a:spcAft>
            </a:pPr>
            <a:r>
              <a:rPr lang="nb-NO" sz="2400" dirty="0"/>
              <a:t>Tallfeste verdien av en </a:t>
            </a:r>
            <a:r>
              <a:rPr lang="nb-NO" sz="2400" dirty="0" smtClean="0"/>
              <a:t>kvantumsrabatt.</a:t>
            </a:r>
            <a:endParaRPr lang="nb-NO" sz="2400" dirty="0"/>
          </a:p>
          <a:p>
            <a:pPr>
              <a:spcBef>
                <a:spcPts val="0"/>
              </a:spcBef>
              <a:spcAft>
                <a:spcPts val="600"/>
              </a:spcAft>
            </a:pPr>
            <a:r>
              <a:rPr lang="nb-NO" sz="2400" dirty="0"/>
              <a:t>Finne lønnsomheten ved å betale </a:t>
            </a:r>
            <a:r>
              <a:rPr lang="nb-NO" sz="2400" dirty="0" smtClean="0"/>
              <a:t>kontant </a:t>
            </a:r>
            <a:r>
              <a:rPr lang="nb-NO" sz="2400" dirty="0"/>
              <a:t>og beregne effektiv rente på </a:t>
            </a:r>
            <a:r>
              <a:rPr lang="nb-NO" sz="2400" dirty="0" smtClean="0"/>
              <a:t>kassekreditt.</a:t>
            </a:r>
            <a:endParaRPr lang="nb-NO" sz="2400" dirty="0"/>
          </a:p>
          <a:p>
            <a:pPr>
              <a:spcBef>
                <a:spcPts val="0"/>
              </a:spcBef>
              <a:spcAft>
                <a:spcPts val="600"/>
              </a:spcAft>
            </a:pPr>
            <a:r>
              <a:rPr lang="nb-NO" sz="2400" dirty="0"/>
              <a:t>Bestemme optimal levetid for en </a:t>
            </a:r>
            <a:r>
              <a:rPr lang="nb-NO" sz="2400" dirty="0" smtClean="0"/>
              <a:t>investering.</a:t>
            </a:r>
            <a:endParaRPr lang="nb-NO" sz="2400" dirty="0"/>
          </a:p>
          <a:p>
            <a:pPr>
              <a:spcBef>
                <a:spcPts val="0"/>
              </a:spcBef>
              <a:spcAft>
                <a:spcPts val="600"/>
              </a:spcAft>
            </a:pPr>
            <a:r>
              <a:rPr lang="nb-NO" sz="2400" dirty="0"/>
              <a:t>Forklare hvorfor regnskapets kontoplan bestemmer muligheten for å gjøre </a:t>
            </a:r>
            <a:r>
              <a:rPr lang="nb-NO" sz="2400" dirty="0" smtClean="0"/>
              <a:t>avviksanalyser.</a:t>
            </a:r>
            <a:endParaRPr lang="nb-NO" sz="2400" dirty="0"/>
          </a:p>
        </p:txBody>
      </p:sp>
      <p:sp>
        <p:nvSpPr>
          <p:cNvPr id="74754" name="Rectangle 2"/>
          <p:cNvSpPr>
            <a:spLocks noGrp="1" noChangeArrowheads="1"/>
          </p:cNvSpPr>
          <p:nvPr>
            <p:ph type="title"/>
          </p:nvPr>
        </p:nvSpPr>
        <p:spPr/>
        <p:txBody>
          <a:bodyPr/>
          <a:lstStyle/>
          <a:p>
            <a:r>
              <a:rPr lang="nb-NO" dirty="0"/>
              <a:t>Læringsmål</a:t>
            </a:r>
          </a:p>
        </p:txBody>
      </p:sp>
    </p:spTree>
    <p:extLst>
      <p:ext uri="{BB962C8B-B14F-4D97-AF65-F5344CB8AC3E}">
        <p14:creationId xmlns:p14="http://schemas.microsoft.com/office/powerpoint/2010/main" val="287957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55">
                                            <p:txEl>
                                              <p:pRg st="4" end="4"/>
                                            </p:txEl>
                                          </p:spTgt>
                                        </p:tgtEl>
                                        <p:attrNameLst>
                                          <p:attrName>style.visibility</p:attrName>
                                        </p:attrNameLst>
                                      </p:cBhvr>
                                      <p:to>
                                        <p:strVal val="visible"/>
                                      </p:to>
                                    </p:set>
                                    <p:anim calcmode="lin" valueType="num">
                                      <p:cBhvr additive="base">
                                        <p:cTn id="31"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7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755">
                                            <p:txEl>
                                              <p:pRg st="5" end="5"/>
                                            </p:txEl>
                                          </p:spTgt>
                                        </p:tgtEl>
                                        <p:attrNameLst>
                                          <p:attrName>style.visibility</p:attrName>
                                        </p:attrNameLst>
                                      </p:cBhvr>
                                      <p:to>
                                        <p:strVal val="visible"/>
                                      </p:to>
                                    </p:set>
                                    <p:anim calcmode="lin" valueType="num">
                                      <p:cBhvr additive="base">
                                        <p:cTn id="37" dur="500" fill="hold"/>
                                        <p:tgtEl>
                                          <p:spTgt spid="747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7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4755">
                                            <p:txEl>
                                              <p:pRg st="6" end="6"/>
                                            </p:txEl>
                                          </p:spTgt>
                                        </p:tgtEl>
                                        <p:attrNameLst>
                                          <p:attrName>style.visibility</p:attrName>
                                        </p:attrNameLst>
                                      </p:cBhvr>
                                      <p:to>
                                        <p:strVal val="visible"/>
                                      </p:to>
                                    </p:set>
                                    <p:anim calcmode="lin" valueType="num">
                                      <p:cBhvr additive="base">
                                        <p:cTn id="43" dur="500" fill="hold"/>
                                        <p:tgtEl>
                                          <p:spTgt spid="7475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47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b-NO" smtClean="0"/>
              <a:t>Rasmus Rasmussen</a:t>
            </a:r>
            <a:endParaRPr lang="en-US"/>
          </a:p>
        </p:txBody>
      </p:sp>
      <p:sp>
        <p:nvSpPr>
          <p:cNvPr id="6" name="Footer Placeholder 5"/>
          <p:cNvSpPr>
            <a:spLocks noGrp="1"/>
          </p:cNvSpPr>
          <p:nvPr>
            <p:ph type="ftr" sz="quarter" idx="11"/>
          </p:nvPr>
        </p:nvSpPr>
        <p:spPr/>
        <p:txBody>
          <a:bodyPr/>
          <a:lstStyle/>
          <a:p>
            <a:r>
              <a:rPr lang="en-US" smtClean="0"/>
              <a:t>BØK311 BEDRIFTSØKONOMI 2b</a:t>
            </a:r>
            <a:endParaRPr lang="en-US"/>
          </a:p>
        </p:txBody>
      </p:sp>
      <p:sp>
        <p:nvSpPr>
          <p:cNvPr id="4" name="Slide Number Placeholder 3"/>
          <p:cNvSpPr>
            <a:spLocks noGrp="1"/>
          </p:cNvSpPr>
          <p:nvPr>
            <p:ph type="sldNum" sz="quarter" idx="12"/>
          </p:nvPr>
        </p:nvSpPr>
        <p:spPr/>
        <p:txBody>
          <a:bodyPr/>
          <a:lstStyle/>
          <a:p>
            <a:fld id="{822E1240-9B36-4A42-8DD6-75DE30262A77}" type="slidenum">
              <a:rPr lang="en-US"/>
              <a:pPr/>
              <a:t>20</a:t>
            </a:fld>
            <a:endParaRPr lang="en-US"/>
          </a:p>
        </p:txBody>
      </p:sp>
      <p:sp>
        <p:nvSpPr>
          <p:cNvPr id="398339" name="Rectangle 3"/>
          <p:cNvSpPr>
            <a:spLocks noGrp="1" noChangeArrowheads="1"/>
          </p:cNvSpPr>
          <p:nvPr>
            <p:ph idx="1"/>
          </p:nvPr>
        </p:nvSpPr>
        <p:spPr/>
        <p:txBody>
          <a:bodyPr/>
          <a:lstStyle/>
          <a:p>
            <a:r>
              <a:rPr lang="nb-NO" dirty="0"/>
              <a:t>”pr. 8 dager – 3%, pr. 60 dager netto” er eksempel på en vanlig type salgsbetingelse.</a:t>
            </a:r>
          </a:p>
          <a:p>
            <a:r>
              <a:rPr lang="nb-NO" dirty="0"/>
              <a:t>Kun to datoer er aktuelle: </a:t>
            </a:r>
          </a:p>
          <a:p>
            <a:pPr lvl="1"/>
            <a:r>
              <a:rPr lang="nb-NO" sz="2400" dirty="0"/>
              <a:t>Å betale etter 8 dager, eller etter 60 dager. Det vil f.eks. ikke være aktuelt å betale etter 10 dager, fordi en må betale akkurat det samme om en betaler etter 60 dager. Men hvis en betaler etter 10 dager istedenfor 60 går en glipp av renteinntekter i 50 dager.</a:t>
            </a:r>
            <a:endParaRPr lang="en-US" sz="2400" dirty="0"/>
          </a:p>
        </p:txBody>
      </p:sp>
      <p:sp>
        <p:nvSpPr>
          <p:cNvPr id="398338" name="Rectangle 2"/>
          <p:cNvSpPr>
            <a:spLocks noGrp="1" noChangeArrowheads="1"/>
          </p:cNvSpPr>
          <p:nvPr>
            <p:ph type="title"/>
          </p:nvPr>
        </p:nvSpPr>
        <p:spPr/>
        <p:txBody>
          <a:bodyPr/>
          <a:lstStyle/>
          <a:p>
            <a:r>
              <a:rPr lang="nb-NO"/>
              <a:t>Kontantrabatt</a:t>
            </a:r>
            <a:endParaRPr lang="en-US"/>
          </a:p>
        </p:txBody>
      </p:sp>
    </p:spTree>
    <p:extLst>
      <p:ext uri="{BB962C8B-B14F-4D97-AF65-F5344CB8AC3E}">
        <p14:creationId xmlns:p14="http://schemas.microsoft.com/office/powerpoint/2010/main" val="98827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anim calcmode="lin" valueType="num">
                                      <p:cBhvr additive="base">
                                        <p:cTn id="7" dur="500" fill="hold"/>
                                        <p:tgtEl>
                                          <p:spTgt spid="398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8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8339">
                                            <p:txEl>
                                              <p:pRg st="1" end="1"/>
                                            </p:txEl>
                                          </p:spTgt>
                                        </p:tgtEl>
                                        <p:attrNameLst>
                                          <p:attrName>style.visibility</p:attrName>
                                        </p:attrNameLst>
                                      </p:cBhvr>
                                      <p:to>
                                        <p:strVal val="visible"/>
                                      </p:to>
                                    </p:set>
                                    <p:anim calcmode="lin" valueType="num">
                                      <p:cBhvr additive="base">
                                        <p:cTn id="13" dur="500" fill="hold"/>
                                        <p:tgtEl>
                                          <p:spTgt spid="398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833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98339">
                                            <p:txEl>
                                              <p:pRg st="2" end="2"/>
                                            </p:txEl>
                                          </p:spTgt>
                                        </p:tgtEl>
                                        <p:attrNameLst>
                                          <p:attrName>style.visibility</p:attrName>
                                        </p:attrNameLst>
                                      </p:cBhvr>
                                      <p:to>
                                        <p:strVal val="visible"/>
                                      </p:to>
                                    </p:set>
                                    <p:anim calcmode="lin" valueType="num">
                                      <p:cBhvr additive="base">
                                        <p:cTn id="17" dur="500" fill="hold"/>
                                        <p:tgtEl>
                                          <p:spTgt spid="3983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98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Date Placeholder 4"/>
          <p:cNvSpPr>
            <a:spLocks noGrp="1"/>
          </p:cNvSpPr>
          <p:nvPr>
            <p:ph type="dt" sz="half" idx="10"/>
          </p:nvPr>
        </p:nvSpPr>
        <p:spPr/>
        <p:txBody>
          <a:bodyPr/>
          <a:lstStyle/>
          <a:p>
            <a:r>
              <a:rPr lang="nb-NO" smtClean="0"/>
              <a:t>Rasmus Rasmussen</a:t>
            </a:r>
            <a:endParaRPr lang="en-US"/>
          </a:p>
        </p:txBody>
      </p:sp>
      <p:sp>
        <p:nvSpPr>
          <p:cNvPr id="30" name="Footer Placeholder 5"/>
          <p:cNvSpPr>
            <a:spLocks noGrp="1"/>
          </p:cNvSpPr>
          <p:nvPr>
            <p:ph type="ftr" sz="quarter" idx="11"/>
          </p:nvPr>
        </p:nvSpPr>
        <p:spPr/>
        <p:txBody>
          <a:bodyPr/>
          <a:lstStyle/>
          <a:p>
            <a:r>
              <a:rPr lang="en-US" smtClean="0"/>
              <a:t>BØK311 BEDRIFTSØKONOMI 2b</a:t>
            </a:r>
            <a:endParaRPr lang="en-US"/>
          </a:p>
        </p:txBody>
      </p:sp>
      <p:sp>
        <p:nvSpPr>
          <p:cNvPr id="28" name="Slide Number Placeholder 3"/>
          <p:cNvSpPr>
            <a:spLocks noGrp="1"/>
          </p:cNvSpPr>
          <p:nvPr>
            <p:ph type="sldNum" sz="quarter" idx="12"/>
          </p:nvPr>
        </p:nvSpPr>
        <p:spPr/>
        <p:txBody>
          <a:bodyPr/>
          <a:lstStyle/>
          <a:p>
            <a:fld id="{EFB4558B-42AF-4122-8314-364B0CF7E202}" type="slidenum">
              <a:rPr lang="en-US"/>
              <a:pPr/>
              <a:t>21</a:t>
            </a:fld>
            <a:endParaRPr lang="en-US"/>
          </a:p>
        </p:txBody>
      </p:sp>
      <p:sp>
        <p:nvSpPr>
          <p:cNvPr id="399362" name="Rectangle 2"/>
          <p:cNvSpPr>
            <a:spLocks noGrp="1" noChangeArrowheads="1"/>
          </p:cNvSpPr>
          <p:nvPr>
            <p:ph type="title"/>
          </p:nvPr>
        </p:nvSpPr>
        <p:spPr/>
        <p:txBody>
          <a:bodyPr/>
          <a:lstStyle/>
          <a:p>
            <a:r>
              <a:rPr lang="nb-NO"/>
              <a:t>Effektiv rente kontantrabatt</a:t>
            </a:r>
            <a:endParaRPr lang="en-US"/>
          </a:p>
        </p:txBody>
      </p:sp>
      <p:graphicFrame>
        <p:nvGraphicFramePr>
          <p:cNvPr id="399384" name="Object 24"/>
          <p:cNvGraphicFramePr>
            <a:graphicFrameLocks noGrp="1" noChangeAspect="1"/>
          </p:cNvGraphicFramePr>
          <p:nvPr>
            <p:ph idx="4294967295"/>
            <p:extLst>
              <p:ext uri="{D42A27DB-BD31-4B8C-83A1-F6EECF244321}">
                <p14:modId xmlns:p14="http://schemas.microsoft.com/office/powerpoint/2010/main" val="3740168653"/>
              </p:ext>
            </p:extLst>
          </p:nvPr>
        </p:nvGraphicFramePr>
        <p:xfrm>
          <a:off x="692373" y="4019551"/>
          <a:ext cx="1757363" cy="776287"/>
        </p:xfrm>
        <a:graphic>
          <a:graphicData uri="http://schemas.openxmlformats.org/presentationml/2006/ole">
            <mc:AlternateContent xmlns:mc="http://schemas.openxmlformats.org/markup-compatibility/2006">
              <mc:Choice xmlns:v="urn:schemas-microsoft-com:vml" Requires="v">
                <p:oleObj spid="_x0000_s6246" name="Equation" r:id="rId3" imgW="977760" imgH="431640" progId="Equation.DSMT4">
                  <p:embed/>
                </p:oleObj>
              </mc:Choice>
              <mc:Fallback>
                <p:oleObj name="Equation" r:id="rId3" imgW="977760" imgH="431640" progId="Equation.DSMT4">
                  <p:embed/>
                  <p:pic>
                    <p:nvPicPr>
                      <p:cNvPr id="0" name=""/>
                      <p:cNvPicPr>
                        <a:picLocks noChangeAspect="1" noChangeArrowheads="1"/>
                      </p:cNvPicPr>
                      <p:nvPr/>
                    </p:nvPicPr>
                    <p:blipFill>
                      <a:blip r:embed="rId4"/>
                      <a:srcRect/>
                      <a:stretch>
                        <a:fillRect/>
                      </a:stretch>
                    </p:blipFill>
                    <p:spPr bwMode="blackWhite">
                      <a:xfrm>
                        <a:off x="692373" y="4019551"/>
                        <a:ext cx="1757363" cy="77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99372" name="Group 12"/>
          <p:cNvGrpSpPr>
            <a:grpSpLocks/>
          </p:cNvGrpSpPr>
          <p:nvPr/>
        </p:nvGrpSpPr>
        <p:grpSpPr bwMode="auto">
          <a:xfrm>
            <a:off x="564092" y="1533525"/>
            <a:ext cx="8777817" cy="819150"/>
            <a:chOff x="328" y="966"/>
            <a:chExt cx="5104" cy="516"/>
          </a:xfrm>
        </p:grpSpPr>
        <p:sp>
          <p:nvSpPr>
            <p:cNvPr id="399364" name="Line 4"/>
            <p:cNvSpPr>
              <a:spLocks noChangeShapeType="1"/>
            </p:cNvSpPr>
            <p:nvPr/>
          </p:nvSpPr>
          <p:spPr bwMode="auto">
            <a:xfrm>
              <a:off x="839" y="1253"/>
              <a:ext cx="436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399365" name="Text Box 5"/>
            <p:cNvSpPr txBox="1">
              <a:spLocks noChangeArrowheads="1"/>
            </p:cNvSpPr>
            <p:nvPr/>
          </p:nvSpPr>
          <p:spPr bwMode="auto">
            <a:xfrm>
              <a:off x="328" y="1139"/>
              <a:ext cx="34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a:t>A:</a:t>
              </a:r>
              <a:endParaRPr lang="en-US"/>
            </a:p>
          </p:txBody>
        </p:sp>
        <p:sp>
          <p:nvSpPr>
            <p:cNvPr id="399366" name="Line 6"/>
            <p:cNvSpPr>
              <a:spLocks noChangeShapeType="1"/>
            </p:cNvSpPr>
            <p:nvPr/>
          </p:nvSpPr>
          <p:spPr bwMode="auto">
            <a:xfrm>
              <a:off x="1066" y="1196"/>
              <a:ext cx="0"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399367" name="Line 7"/>
            <p:cNvSpPr>
              <a:spLocks noChangeShapeType="1"/>
            </p:cNvSpPr>
            <p:nvPr/>
          </p:nvSpPr>
          <p:spPr bwMode="auto">
            <a:xfrm>
              <a:off x="1462" y="1196"/>
              <a:ext cx="0"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399368" name="Text Box 8"/>
            <p:cNvSpPr txBox="1">
              <a:spLocks noChangeArrowheads="1"/>
            </p:cNvSpPr>
            <p:nvPr/>
          </p:nvSpPr>
          <p:spPr bwMode="auto">
            <a:xfrm>
              <a:off x="1293" y="1309"/>
              <a:ext cx="3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sz="1200" b="1"/>
                <a:t>-0,97</a:t>
              </a:r>
              <a:endParaRPr lang="en-US" sz="1200" b="1"/>
            </a:p>
          </p:txBody>
        </p:sp>
        <p:sp>
          <p:nvSpPr>
            <p:cNvPr id="399369" name="Text Box 9"/>
            <p:cNvSpPr txBox="1">
              <a:spLocks noChangeArrowheads="1"/>
            </p:cNvSpPr>
            <p:nvPr/>
          </p:nvSpPr>
          <p:spPr bwMode="auto">
            <a:xfrm>
              <a:off x="1349" y="966"/>
              <a:ext cx="2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sz="1200" b="1"/>
                <a:t>8</a:t>
              </a:r>
              <a:endParaRPr lang="en-US" sz="1200" b="1"/>
            </a:p>
          </p:txBody>
        </p:sp>
        <p:sp>
          <p:nvSpPr>
            <p:cNvPr id="399370" name="Text Box 10"/>
            <p:cNvSpPr txBox="1">
              <a:spLocks noChangeArrowheads="1"/>
            </p:cNvSpPr>
            <p:nvPr/>
          </p:nvSpPr>
          <p:spPr bwMode="auto">
            <a:xfrm>
              <a:off x="952" y="969"/>
              <a:ext cx="2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sz="1200" dirty="0"/>
                <a:t>0</a:t>
              </a:r>
              <a:endParaRPr lang="en-US" sz="1200" dirty="0"/>
            </a:p>
          </p:txBody>
        </p:sp>
        <p:sp>
          <p:nvSpPr>
            <p:cNvPr id="399371" name="Text Box 11"/>
            <p:cNvSpPr txBox="1">
              <a:spLocks noChangeArrowheads="1"/>
            </p:cNvSpPr>
            <p:nvPr/>
          </p:nvSpPr>
          <p:spPr bwMode="auto">
            <a:xfrm>
              <a:off x="4978" y="969"/>
              <a:ext cx="45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sz="1400" dirty="0"/>
                <a:t>dager</a:t>
              </a:r>
              <a:endParaRPr lang="en-US" sz="1400" dirty="0"/>
            </a:p>
          </p:txBody>
        </p:sp>
      </p:grpSp>
      <p:grpSp>
        <p:nvGrpSpPr>
          <p:cNvPr id="399382" name="Group 22"/>
          <p:cNvGrpSpPr>
            <a:grpSpLocks/>
          </p:cNvGrpSpPr>
          <p:nvPr/>
        </p:nvGrpSpPr>
        <p:grpSpPr bwMode="auto">
          <a:xfrm>
            <a:off x="564092" y="2614613"/>
            <a:ext cx="8777817" cy="819150"/>
            <a:chOff x="328" y="1647"/>
            <a:chExt cx="5104" cy="516"/>
          </a:xfrm>
        </p:grpSpPr>
        <p:sp>
          <p:nvSpPr>
            <p:cNvPr id="399374" name="Line 14"/>
            <p:cNvSpPr>
              <a:spLocks noChangeShapeType="1"/>
            </p:cNvSpPr>
            <p:nvPr/>
          </p:nvSpPr>
          <p:spPr bwMode="auto">
            <a:xfrm>
              <a:off x="839" y="1937"/>
              <a:ext cx="436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399375" name="Text Box 15"/>
            <p:cNvSpPr txBox="1">
              <a:spLocks noChangeArrowheads="1"/>
            </p:cNvSpPr>
            <p:nvPr/>
          </p:nvSpPr>
          <p:spPr bwMode="auto">
            <a:xfrm>
              <a:off x="328" y="1823"/>
              <a:ext cx="34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a:t>B:</a:t>
              </a:r>
              <a:endParaRPr lang="en-US"/>
            </a:p>
          </p:txBody>
        </p:sp>
        <p:sp>
          <p:nvSpPr>
            <p:cNvPr id="399376" name="Line 16"/>
            <p:cNvSpPr>
              <a:spLocks noChangeShapeType="1"/>
            </p:cNvSpPr>
            <p:nvPr/>
          </p:nvSpPr>
          <p:spPr bwMode="auto">
            <a:xfrm>
              <a:off x="1066" y="1880"/>
              <a:ext cx="0"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399377" name="Line 17"/>
            <p:cNvSpPr>
              <a:spLocks noChangeShapeType="1"/>
            </p:cNvSpPr>
            <p:nvPr/>
          </p:nvSpPr>
          <p:spPr bwMode="auto">
            <a:xfrm>
              <a:off x="4807" y="1877"/>
              <a:ext cx="0"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399378" name="Text Box 18"/>
            <p:cNvSpPr txBox="1">
              <a:spLocks noChangeArrowheads="1"/>
            </p:cNvSpPr>
            <p:nvPr/>
          </p:nvSpPr>
          <p:spPr bwMode="auto">
            <a:xfrm>
              <a:off x="4638" y="1990"/>
              <a:ext cx="3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sz="1200" b="1"/>
                <a:t>-1,00</a:t>
              </a:r>
              <a:endParaRPr lang="en-US" sz="1200" b="1"/>
            </a:p>
          </p:txBody>
        </p:sp>
        <p:sp>
          <p:nvSpPr>
            <p:cNvPr id="399379" name="Text Box 19"/>
            <p:cNvSpPr txBox="1">
              <a:spLocks noChangeArrowheads="1"/>
            </p:cNvSpPr>
            <p:nvPr/>
          </p:nvSpPr>
          <p:spPr bwMode="auto">
            <a:xfrm>
              <a:off x="4694" y="1647"/>
              <a:ext cx="2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sz="1200" b="1" dirty="0"/>
                <a:t>60</a:t>
              </a:r>
              <a:endParaRPr lang="en-US" sz="1200" b="1" dirty="0"/>
            </a:p>
          </p:txBody>
        </p:sp>
        <p:sp>
          <p:nvSpPr>
            <p:cNvPr id="399380" name="Text Box 20"/>
            <p:cNvSpPr txBox="1">
              <a:spLocks noChangeArrowheads="1"/>
            </p:cNvSpPr>
            <p:nvPr/>
          </p:nvSpPr>
          <p:spPr bwMode="auto">
            <a:xfrm>
              <a:off x="952" y="1653"/>
              <a:ext cx="2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sz="1200" dirty="0"/>
                <a:t>0</a:t>
              </a:r>
              <a:endParaRPr lang="en-US" sz="1200" dirty="0"/>
            </a:p>
          </p:txBody>
        </p:sp>
        <p:sp>
          <p:nvSpPr>
            <p:cNvPr id="399381" name="Text Box 21"/>
            <p:cNvSpPr txBox="1">
              <a:spLocks noChangeArrowheads="1"/>
            </p:cNvSpPr>
            <p:nvPr/>
          </p:nvSpPr>
          <p:spPr bwMode="auto">
            <a:xfrm>
              <a:off x="4978" y="1653"/>
              <a:ext cx="45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sz="1400" dirty="0"/>
                <a:t>dager</a:t>
              </a:r>
              <a:endParaRPr lang="en-US" sz="1400" dirty="0"/>
            </a:p>
          </p:txBody>
        </p:sp>
      </p:grpSp>
      <p:sp>
        <p:nvSpPr>
          <p:cNvPr id="399383" name="Text Box 23"/>
          <p:cNvSpPr txBox="1">
            <a:spLocks noChangeArrowheads="1"/>
          </p:cNvSpPr>
          <p:nvPr/>
        </p:nvSpPr>
        <p:spPr bwMode="auto">
          <a:xfrm>
            <a:off x="662120" y="3519489"/>
            <a:ext cx="66315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b-NO" dirty="0">
                <a:latin typeface="Calibri" pitchFamily="34" charset="0"/>
                <a:cs typeface="Calibri" pitchFamily="34" charset="0"/>
              </a:rPr>
              <a:t>Internrente differansekontantstrømmen</a:t>
            </a:r>
            <a:r>
              <a:rPr lang="nb-NO" dirty="0" smtClean="0">
                <a:latin typeface="Calibri" pitchFamily="34" charset="0"/>
                <a:cs typeface="Calibri" pitchFamily="34" charset="0"/>
              </a:rPr>
              <a:t>: (Dag 8 som nå-tidspunkt.)</a:t>
            </a:r>
            <a:endParaRPr lang="en-US" dirty="0">
              <a:latin typeface="Calibri" pitchFamily="34" charset="0"/>
              <a:cs typeface="Calibri" pitchFamily="34" charset="0"/>
            </a:endParaRPr>
          </a:p>
        </p:txBody>
      </p:sp>
      <p:graphicFrame>
        <p:nvGraphicFramePr>
          <p:cNvPr id="399386" name="Object 26"/>
          <p:cNvGraphicFramePr>
            <a:graphicFrameLocks noChangeAspect="1"/>
          </p:cNvGraphicFramePr>
          <p:nvPr>
            <p:extLst>
              <p:ext uri="{D42A27DB-BD31-4B8C-83A1-F6EECF244321}">
                <p14:modId xmlns:p14="http://schemas.microsoft.com/office/powerpoint/2010/main" val="3847664498"/>
              </p:ext>
            </p:extLst>
          </p:nvPr>
        </p:nvGraphicFramePr>
        <p:xfrm>
          <a:off x="3290206" y="4179094"/>
          <a:ext cx="2179637" cy="457200"/>
        </p:xfrm>
        <a:graphic>
          <a:graphicData uri="http://schemas.openxmlformats.org/presentationml/2006/ole">
            <mc:AlternateContent xmlns:mc="http://schemas.openxmlformats.org/markup-compatibility/2006">
              <mc:Choice xmlns:v="urn:schemas-microsoft-com:vml" Requires="v">
                <p:oleObj spid="_x0000_s6247" name="Equation" r:id="rId5" imgW="1117440" imgH="253800" progId="Equation.DSMT4">
                  <p:embed/>
                </p:oleObj>
              </mc:Choice>
              <mc:Fallback>
                <p:oleObj name="Equation" r:id="rId5" imgW="1117440" imgH="253800" progId="Equation.DSMT4">
                  <p:embed/>
                  <p:pic>
                    <p:nvPicPr>
                      <p:cNvPr id="0" name=""/>
                      <p:cNvPicPr>
                        <a:picLocks noChangeAspect="1" noChangeArrowheads="1"/>
                      </p:cNvPicPr>
                      <p:nvPr/>
                    </p:nvPicPr>
                    <p:blipFill>
                      <a:blip r:embed="rId6"/>
                      <a:srcRect/>
                      <a:stretch>
                        <a:fillRect/>
                      </a:stretch>
                    </p:blipFill>
                    <p:spPr bwMode="blackWhite">
                      <a:xfrm>
                        <a:off x="3290206" y="4179094"/>
                        <a:ext cx="21796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387" name="Object 27"/>
          <p:cNvGraphicFramePr>
            <a:graphicFrameLocks noChangeAspect="1"/>
          </p:cNvGraphicFramePr>
          <p:nvPr>
            <p:extLst>
              <p:ext uri="{D42A27DB-BD31-4B8C-83A1-F6EECF244321}">
                <p14:modId xmlns:p14="http://schemas.microsoft.com/office/powerpoint/2010/main" val="346525549"/>
              </p:ext>
            </p:extLst>
          </p:nvPr>
        </p:nvGraphicFramePr>
        <p:xfrm>
          <a:off x="6310313" y="4030663"/>
          <a:ext cx="2822575" cy="754062"/>
        </p:xfrm>
        <a:graphic>
          <a:graphicData uri="http://schemas.openxmlformats.org/presentationml/2006/ole">
            <mc:AlternateContent xmlns:mc="http://schemas.openxmlformats.org/markup-compatibility/2006">
              <mc:Choice xmlns:v="urn:schemas-microsoft-com:vml" Requires="v">
                <p:oleObj spid="_x0000_s6248" name="Equation" r:id="rId7" imgW="1447560" imgH="419040" progId="Equation.DSMT4">
                  <p:embed/>
                </p:oleObj>
              </mc:Choice>
              <mc:Fallback>
                <p:oleObj name="Equation" r:id="rId7" imgW="1447560" imgH="419040" progId="Equation.DSMT4">
                  <p:embed/>
                  <p:pic>
                    <p:nvPicPr>
                      <p:cNvPr id="0" name=""/>
                      <p:cNvPicPr>
                        <a:picLocks noChangeAspect="1" noChangeArrowheads="1"/>
                      </p:cNvPicPr>
                      <p:nvPr/>
                    </p:nvPicPr>
                    <p:blipFill>
                      <a:blip r:embed="rId8"/>
                      <a:srcRect/>
                      <a:stretch>
                        <a:fillRect/>
                      </a:stretch>
                    </p:blipFill>
                    <p:spPr bwMode="blackWhite">
                      <a:xfrm>
                        <a:off x="6310313" y="4030663"/>
                        <a:ext cx="2822575"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388" name="Text Box 28"/>
          <p:cNvSpPr txBox="1">
            <a:spLocks noChangeArrowheads="1"/>
          </p:cNvSpPr>
          <p:nvPr/>
        </p:nvSpPr>
        <p:spPr bwMode="auto">
          <a:xfrm>
            <a:off x="662121" y="5138739"/>
            <a:ext cx="24386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b-NO" dirty="0">
                <a:latin typeface="Calibri" pitchFamily="34" charset="0"/>
                <a:cs typeface="Calibri" pitchFamily="34" charset="0"/>
              </a:rPr>
              <a:t>Effektiv årsrente:</a:t>
            </a:r>
            <a:endParaRPr lang="en-US" dirty="0">
              <a:latin typeface="Calibri" pitchFamily="34" charset="0"/>
              <a:cs typeface="Calibri" pitchFamily="34" charset="0"/>
            </a:endParaRPr>
          </a:p>
        </p:txBody>
      </p:sp>
      <p:graphicFrame>
        <p:nvGraphicFramePr>
          <p:cNvPr id="399389" name="Object 29"/>
          <p:cNvGraphicFramePr>
            <a:graphicFrameLocks noChangeAspect="1"/>
          </p:cNvGraphicFramePr>
          <p:nvPr>
            <p:extLst>
              <p:ext uri="{D42A27DB-BD31-4B8C-83A1-F6EECF244321}">
                <p14:modId xmlns:p14="http://schemas.microsoft.com/office/powerpoint/2010/main" val="3772719763"/>
              </p:ext>
            </p:extLst>
          </p:nvPr>
        </p:nvGraphicFramePr>
        <p:xfrm>
          <a:off x="3032125" y="4891088"/>
          <a:ext cx="3565525" cy="890587"/>
        </p:xfrm>
        <a:graphic>
          <a:graphicData uri="http://schemas.openxmlformats.org/presentationml/2006/ole">
            <mc:AlternateContent xmlns:mc="http://schemas.openxmlformats.org/markup-compatibility/2006">
              <mc:Choice xmlns:v="urn:schemas-microsoft-com:vml" Requires="v">
                <p:oleObj spid="_x0000_s6249" name="Equation" r:id="rId9" imgW="1828800" imgH="495000" progId="Equation.DSMT4">
                  <p:embed/>
                </p:oleObj>
              </mc:Choice>
              <mc:Fallback>
                <p:oleObj name="Equation" r:id="rId9" imgW="1828800" imgH="495000" progId="Equation.DSMT4">
                  <p:embed/>
                  <p:pic>
                    <p:nvPicPr>
                      <p:cNvPr id="0" name=""/>
                      <p:cNvPicPr>
                        <a:picLocks noChangeAspect="1" noChangeArrowheads="1"/>
                      </p:cNvPicPr>
                      <p:nvPr/>
                    </p:nvPicPr>
                    <p:blipFill>
                      <a:blip r:embed="rId10"/>
                      <a:srcRect/>
                      <a:stretch>
                        <a:fillRect/>
                      </a:stretch>
                    </p:blipFill>
                    <p:spPr bwMode="blackWhite">
                      <a:xfrm>
                        <a:off x="3032125" y="4891088"/>
                        <a:ext cx="3565525" cy="89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390" name="Object 30"/>
          <p:cNvGraphicFramePr>
            <a:graphicFrameLocks noChangeAspect="1"/>
          </p:cNvGraphicFramePr>
          <p:nvPr>
            <p:extLst>
              <p:ext uri="{D42A27DB-BD31-4B8C-83A1-F6EECF244321}">
                <p14:modId xmlns:p14="http://schemas.microsoft.com/office/powerpoint/2010/main" val="3959732780"/>
              </p:ext>
            </p:extLst>
          </p:nvPr>
        </p:nvGraphicFramePr>
        <p:xfrm>
          <a:off x="7346950" y="5146675"/>
          <a:ext cx="1312863" cy="363538"/>
        </p:xfrm>
        <a:graphic>
          <a:graphicData uri="http://schemas.openxmlformats.org/presentationml/2006/ole">
            <mc:AlternateContent xmlns:mc="http://schemas.openxmlformats.org/markup-compatibility/2006">
              <mc:Choice xmlns:v="urn:schemas-microsoft-com:vml" Requires="v">
                <p:oleObj spid="_x0000_s6250" name="Equation" r:id="rId11" imgW="672840" imgH="203040" progId="Equation.DSMT4">
                  <p:embed/>
                </p:oleObj>
              </mc:Choice>
              <mc:Fallback>
                <p:oleObj name="Equation" r:id="rId11" imgW="672840" imgH="203040" progId="Equation.DSMT4">
                  <p:embed/>
                  <p:pic>
                    <p:nvPicPr>
                      <p:cNvPr id="0" name=""/>
                      <p:cNvPicPr>
                        <a:picLocks noChangeAspect="1" noChangeArrowheads="1"/>
                      </p:cNvPicPr>
                      <p:nvPr/>
                    </p:nvPicPr>
                    <p:blipFill>
                      <a:blip r:embed="rId12"/>
                      <a:srcRect/>
                      <a:stretch>
                        <a:fillRect/>
                      </a:stretch>
                    </p:blipFill>
                    <p:spPr bwMode="blackWhite">
                      <a:xfrm>
                        <a:off x="7346950" y="5146675"/>
                        <a:ext cx="131286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0858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9372"/>
                                        </p:tgtEl>
                                        <p:attrNameLst>
                                          <p:attrName>style.visibility</p:attrName>
                                        </p:attrNameLst>
                                      </p:cBhvr>
                                      <p:to>
                                        <p:strVal val="visible"/>
                                      </p:to>
                                    </p:set>
                                    <p:animEffect transition="in" filter="wipe(left)">
                                      <p:cBhvr>
                                        <p:cTn id="7" dur="500"/>
                                        <p:tgtEl>
                                          <p:spTgt spid="399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99382"/>
                                        </p:tgtEl>
                                        <p:attrNameLst>
                                          <p:attrName>style.visibility</p:attrName>
                                        </p:attrNameLst>
                                      </p:cBhvr>
                                      <p:to>
                                        <p:strVal val="visible"/>
                                      </p:to>
                                    </p:set>
                                    <p:animEffect transition="in" filter="wipe(left)">
                                      <p:cBhvr>
                                        <p:cTn id="12" dur="500"/>
                                        <p:tgtEl>
                                          <p:spTgt spid="3993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9383"/>
                                        </p:tgtEl>
                                        <p:attrNameLst>
                                          <p:attrName>style.visibility</p:attrName>
                                        </p:attrNameLst>
                                      </p:cBhvr>
                                      <p:to>
                                        <p:strVal val="visible"/>
                                      </p:to>
                                    </p:set>
                                    <p:anim calcmode="lin" valueType="num">
                                      <p:cBhvr additive="base">
                                        <p:cTn id="17" dur="500" fill="hold"/>
                                        <p:tgtEl>
                                          <p:spTgt spid="399383"/>
                                        </p:tgtEl>
                                        <p:attrNameLst>
                                          <p:attrName>ppt_x</p:attrName>
                                        </p:attrNameLst>
                                      </p:cBhvr>
                                      <p:tavLst>
                                        <p:tav tm="0">
                                          <p:val>
                                            <p:strVal val="#ppt_x"/>
                                          </p:val>
                                        </p:tav>
                                        <p:tav tm="100000">
                                          <p:val>
                                            <p:strVal val="#ppt_x"/>
                                          </p:val>
                                        </p:tav>
                                      </p:tavLst>
                                    </p:anim>
                                    <p:anim calcmode="lin" valueType="num">
                                      <p:cBhvr additive="base">
                                        <p:cTn id="18" dur="500" fill="hold"/>
                                        <p:tgtEl>
                                          <p:spTgt spid="39938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399384"/>
                                        </p:tgtEl>
                                        <p:attrNameLst>
                                          <p:attrName>style.visibility</p:attrName>
                                        </p:attrNameLst>
                                      </p:cBhvr>
                                      <p:to>
                                        <p:strVal val="visible"/>
                                      </p:to>
                                    </p:set>
                                    <p:anim calcmode="lin" valueType="num">
                                      <p:cBhvr additive="base">
                                        <p:cTn id="23" dur="500" fill="hold"/>
                                        <p:tgtEl>
                                          <p:spTgt spid="399384"/>
                                        </p:tgtEl>
                                        <p:attrNameLst>
                                          <p:attrName>ppt_x</p:attrName>
                                        </p:attrNameLst>
                                      </p:cBhvr>
                                      <p:tavLst>
                                        <p:tav tm="0">
                                          <p:val>
                                            <p:strVal val="0-#ppt_w/2"/>
                                          </p:val>
                                        </p:tav>
                                        <p:tav tm="100000">
                                          <p:val>
                                            <p:strVal val="#ppt_x"/>
                                          </p:val>
                                        </p:tav>
                                      </p:tavLst>
                                    </p:anim>
                                    <p:anim calcmode="lin" valueType="num">
                                      <p:cBhvr additive="base">
                                        <p:cTn id="24" dur="500" fill="hold"/>
                                        <p:tgtEl>
                                          <p:spTgt spid="399384"/>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99386"/>
                                        </p:tgtEl>
                                        <p:attrNameLst>
                                          <p:attrName>style.visibility</p:attrName>
                                        </p:attrNameLst>
                                      </p:cBhvr>
                                      <p:to>
                                        <p:strVal val="visible"/>
                                      </p:to>
                                    </p:set>
                                    <p:anim calcmode="lin" valueType="num">
                                      <p:cBhvr additive="base">
                                        <p:cTn id="27" dur="500" fill="hold"/>
                                        <p:tgtEl>
                                          <p:spTgt spid="399386"/>
                                        </p:tgtEl>
                                        <p:attrNameLst>
                                          <p:attrName>ppt_x</p:attrName>
                                        </p:attrNameLst>
                                      </p:cBhvr>
                                      <p:tavLst>
                                        <p:tav tm="0">
                                          <p:val>
                                            <p:strVal val="#ppt_x"/>
                                          </p:val>
                                        </p:tav>
                                        <p:tav tm="100000">
                                          <p:val>
                                            <p:strVal val="#ppt_x"/>
                                          </p:val>
                                        </p:tav>
                                      </p:tavLst>
                                    </p:anim>
                                    <p:anim calcmode="lin" valueType="num">
                                      <p:cBhvr additive="base">
                                        <p:cTn id="28" dur="500" fill="hold"/>
                                        <p:tgtEl>
                                          <p:spTgt spid="399386"/>
                                        </p:tgtEl>
                                        <p:attrNameLst>
                                          <p:attrName>ppt_y</p:attrName>
                                        </p:attrNameLst>
                                      </p:cBhvr>
                                      <p:tavLst>
                                        <p:tav tm="0">
                                          <p:val>
                                            <p:strVal val="1+#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99387"/>
                                        </p:tgtEl>
                                        <p:attrNameLst>
                                          <p:attrName>style.visibility</p:attrName>
                                        </p:attrNameLst>
                                      </p:cBhvr>
                                      <p:to>
                                        <p:strVal val="visible"/>
                                      </p:to>
                                    </p:set>
                                    <p:anim calcmode="lin" valueType="num">
                                      <p:cBhvr additive="base">
                                        <p:cTn id="31" dur="500" fill="hold"/>
                                        <p:tgtEl>
                                          <p:spTgt spid="399387"/>
                                        </p:tgtEl>
                                        <p:attrNameLst>
                                          <p:attrName>ppt_x</p:attrName>
                                        </p:attrNameLst>
                                      </p:cBhvr>
                                      <p:tavLst>
                                        <p:tav tm="0">
                                          <p:val>
                                            <p:strVal val="1+#ppt_w/2"/>
                                          </p:val>
                                        </p:tav>
                                        <p:tav tm="100000">
                                          <p:val>
                                            <p:strVal val="#ppt_x"/>
                                          </p:val>
                                        </p:tav>
                                      </p:tavLst>
                                    </p:anim>
                                    <p:anim calcmode="lin" valueType="num">
                                      <p:cBhvr additive="base">
                                        <p:cTn id="32" dur="500" fill="hold"/>
                                        <p:tgtEl>
                                          <p:spTgt spid="39938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9388"/>
                                        </p:tgtEl>
                                        <p:attrNameLst>
                                          <p:attrName>style.visibility</p:attrName>
                                        </p:attrNameLst>
                                      </p:cBhvr>
                                      <p:to>
                                        <p:strVal val="visible"/>
                                      </p:to>
                                    </p:set>
                                    <p:anim calcmode="lin" valueType="num">
                                      <p:cBhvr additive="base">
                                        <p:cTn id="37" dur="500" fill="hold"/>
                                        <p:tgtEl>
                                          <p:spTgt spid="399388"/>
                                        </p:tgtEl>
                                        <p:attrNameLst>
                                          <p:attrName>ppt_x</p:attrName>
                                        </p:attrNameLst>
                                      </p:cBhvr>
                                      <p:tavLst>
                                        <p:tav tm="0">
                                          <p:val>
                                            <p:strVal val="#ppt_x"/>
                                          </p:val>
                                        </p:tav>
                                        <p:tav tm="100000">
                                          <p:val>
                                            <p:strVal val="#ppt_x"/>
                                          </p:val>
                                        </p:tav>
                                      </p:tavLst>
                                    </p:anim>
                                    <p:anim calcmode="lin" valueType="num">
                                      <p:cBhvr additive="base">
                                        <p:cTn id="38" dur="500" fill="hold"/>
                                        <p:tgtEl>
                                          <p:spTgt spid="399388"/>
                                        </p:tgtEl>
                                        <p:attrNameLst>
                                          <p:attrName>ppt_y</p:attrName>
                                        </p:attrNameLst>
                                      </p:cBhvr>
                                      <p:tavLst>
                                        <p:tav tm="0">
                                          <p:val>
                                            <p:strVal val="1+#ppt_h/2"/>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399389"/>
                                        </p:tgtEl>
                                        <p:attrNameLst>
                                          <p:attrName>style.visibility</p:attrName>
                                        </p:attrNameLst>
                                      </p:cBhvr>
                                      <p:to>
                                        <p:strVal val="visible"/>
                                      </p:to>
                                    </p:set>
                                    <p:anim calcmode="lin" valueType="num">
                                      <p:cBhvr additive="base">
                                        <p:cTn id="41" dur="500" fill="hold"/>
                                        <p:tgtEl>
                                          <p:spTgt spid="399389"/>
                                        </p:tgtEl>
                                        <p:attrNameLst>
                                          <p:attrName>ppt_x</p:attrName>
                                        </p:attrNameLst>
                                      </p:cBhvr>
                                      <p:tavLst>
                                        <p:tav tm="0">
                                          <p:val>
                                            <p:strVal val="1+#ppt_w/2"/>
                                          </p:val>
                                        </p:tav>
                                        <p:tav tm="100000">
                                          <p:val>
                                            <p:strVal val="#ppt_x"/>
                                          </p:val>
                                        </p:tav>
                                      </p:tavLst>
                                    </p:anim>
                                    <p:anim calcmode="lin" valueType="num">
                                      <p:cBhvr additive="base">
                                        <p:cTn id="42" dur="500" fill="hold"/>
                                        <p:tgtEl>
                                          <p:spTgt spid="399389"/>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99390"/>
                                        </p:tgtEl>
                                        <p:attrNameLst>
                                          <p:attrName>style.visibility</p:attrName>
                                        </p:attrNameLst>
                                      </p:cBhvr>
                                      <p:to>
                                        <p:strVal val="visible"/>
                                      </p:to>
                                    </p:set>
                                    <p:anim calcmode="lin" valueType="num">
                                      <p:cBhvr additive="base">
                                        <p:cTn id="45" dur="500" fill="hold"/>
                                        <p:tgtEl>
                                          <p:spTgt spid="399390"/>
                                        </p:tgtEl>
                                        <p:attrNameLst>
                                          <p:attrName>ppt_x</p:attrName>
                                        </p:attrNameLst>
                                      </p:cBhvr>
                                      <p:tavLst>
                                        <p:tav tm="0">
                                          <p:val>
                                            <p:strVal val="1+#ppt_w/2"/>
                                          </p:val>
                                        </p:tav>
                                        <p:tav tm="100000">
                                          <p:val>
                                            <p:strVal val="#ppt_x"/>
                                          </p:val>
                                        </p:tav>
                                      </p:tavLst>
                                    </p:anim>
                                    <p:anim calcmode="lin" valueType="num">
                                      <p:cBhvr additive="base">
                                        <p:cTn id="46" dur="500" fill="hold"/>
                                        <p:tgtEl>
                                          <p:spTgt spid="399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3" grpId="0"/>
      <p:bldP spid="3993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nb-NO" smtClean="0"/>
              <a:t>Rasmus Rasmussen</a:t>
            </a:r>
            <a:endParaRPr lang="en-US"/>
          </a:p>
        </p:txBody>
      </p:sp>
      <p:sp>
        <p:nvSpPr>
          <p:cNvPr id="7" name="Footer Placeholder 4"/>
          <p:cNvSpPr>
            <a:spLocks noGrp="1"/>
          </p:cNvSpPr>
          <p:nvPr>
            <p:ph type="ftr" sz="quarter" idx="11"/>
          </p:nvPr>
        </p:nvSpPr>
        <p:spPr/>
        <p:txBody>
          <a:bodyPr/>
          <a:lstStyle/>
          <a:p>
            <a:r>
              <a:rPr lang="en-US" smtClean="0"/>
              <a:t>BØK311 BEDRIFTSØKONOMI 2b</a:t>
            </a:r>
            <a:endParaRPr lang="en-US"/>
          </a:p>
        </p:txBody>
      </p:sp>
      <p:sp>
        <p:nvSpPr>
          <p:cNvPr id="5" name="Slide Number Placeholder 2"/>
          <p:cNvSpPr>
            <a:spLocks noGrp="1"/>
          </p:cNvSpPr>
          <p:nvPr>
            <p:ph type="sldNum" sz="quarter" idx="12"/>
          </p:nvPr>
        </p:nvSpPr>
        <p:spPr/>
        <p:txBody>
          <a:bodyPr/>
          <a:lstStyle/>
          <a:p>
            <a:fld id="{520F3E88-4C2B-428F-8E05-C6CA8F664506}" type="slidenum">
              <a:rPr lang="en-US"/>
              <a:pPr/>
              <a:t>22</a:t>
            </a:fld>
            <a:endParaRPr lang="en-US"/>
          </a:p>
        </p:txBody>
      </p:sp>
      <p:sp>
        <p:nvSpPr>
          <p:cNvPr id="402434" name="Rectangle 2"/>
          <p:cNvSpPr>
            <a:spLocks noGrp="1" noChangeArrowheads="1"/>
          </p:cNvSpPr>
          <p:nvPr>
            <p:ph type="title"/>
          </p:nvPr>
        </p:nvSpPr>
        <p:spPr/>
        <p:txBody>
          <a:bodyPr/>
          <a:lstStyle/>
          <a:p>
            <a:r>
              <a:rPr lang="nb-NO"/>
              <a:t>Kontantstrøm kontantrabatt</a:t>
            </a:r>
            <a:endParaRPr lang="en-US"/>
          </a:p>
        </p:txBody>
      </p:sp>
      <p:pic>
        <p:nvPicPr>
          <p:cNvPr id="402436" name="Picture 4"/>
          <p:cNvPicPr>
            <a:picLocks noChangeAspect="1" noChangeArrowheads="1"/>
          </p:cNvPicPr>
          <p:nvPr/>
        </p:nvPicPr>
        <p:blipFill>
          <a:blip r:embed="rId2">
            <a:extLst>
              <a:ext uri="{28A0092B-C50C-407E-A947-70E740481C1C}">
                <a14:useLocalDpi xmlns:a14="http://schemas.microsoft.com/office/drawing/2010/main" val="0"/>
              </a:ext>
            </a:extLst>
          </a:blip>
          <a:srcRect t="7709" r="74631" b="44063"/>
          <a:stretch>
            <a:fillRect/>
          </a:stretch>
        </p:blipFill>
        <p:spPr bwMode="auto">
          <a:xfrm>
            <a:off x="2796657" y="1276350"/>
            <a:ext cx="4927422" cy="540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2437" name="AutoShape 5"/>
          <p:cNvSpPr>
            <a:spLocks/>
          </p:cNvSpPr>
          <p:nvPr/>
        </p:nvSpPr>
        <p:spPr bwMode="auto">
          <a:xfrm>
            <a:off x="467784" y="3405189"/>
            <a:ext cx="3233208" cy="1284287"/>
          </a:xfrm>
          <a:prstGeom prst="borderCallout2">
            <a:avLst>
              <a:gd name="adj1" fmla="val 8898"/>
              <a:gd name="adj2" fmla="val 102551"/>
              <a:gd name="adj3" fmla="val 8898"/>
              <a:gd name="adj4" fmla="val 126917"/>
              <a:gd name="adj5" fmla="val 109889"/>
              <a:gd name="adj6" fmla="val 152181"/>
            </a:avLst>
          </a:prstGeom>
          <a:ln>
            <a:headEnd/>
            <a:tailEnd/>
          </a:ln>
        </p:spPr>
        <p:style>
          <a:lnRef idx="2">
            <a:schemeClr val="accent3"/>
          </a:lnRef>
          <a:fillRef idx="1">
            <a:schemeClr val="lt1"/>
          </a:fillRef>
          <a:effectRef idx="0">
            <a:schemeClr val="accent3"/>
          </a:effectRef>
          <a:fontRef idx="minor">
            <a:schemeClr val="dk1"/>
          </a:fontRef>
        </p:style>
        <p:txBody>
          <a:bodyPr/>
          <a:lstStyle/>
          <a:p>
            <a:r>
              <a:rPr lang="nb-NO">
                <a:solidFill>
                  <a:schemeClr val="tx1"/>
                </a:solidFill>
                <a:latin typeface="Calibri" pitchFamily="34" charset="0"/>
                <a:cs typeface="Calibri" pitchFamily="34" charset="0"/>
              </a:rPr>
              <a:t>For kapitalkostnader under 23,8% pr. år lønner det seg å benytte kontantrabatten.</a:t>
            </a:r>
          </a:p>
        </p:txBody>
      </p:sp>
    </p:spTree>
    <p:extLst>
      <p:ext uri="{BB962C8B-B14F-4D97-AF65-F5344CB8AC3E}">
        <p14:creationId xmlns:p14="http://schemas.microsoft.com/office/powerpoint/2010/main" val="3357882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2436"/>
                                        </p:tgtEl>
                                        <p:attrNameLst>
                                          <p:attrName>style.visibility</p:attrName>
                                        </p:attrNameLst>
                                      </p:cBhvr>
                                      <p:to>
                                        <p:strVal val="visible"/>
                                      </p:to>
                                    </p:set>
                                    <p:animEffect transition="in" filter="dissolve">
                                      <p:cBhvr>
                                        <p:cTn id="7" dur="1000"/>
                                        <p:tgtEl>
                                          <p:spTgt spid="402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02437"/>
                                        </p:tgtEl>
                                        <p:attrNameLst>
                                          <p:attrName>style.visibility</p:attrName>
                                        </p:attrNameLst>
                                      </p:cBhvr>
                                      <p:to>
                                        <p:strVal val="visible"/>
                                      </p:to>
                                    </p:set>
                                    <p:anim calcmode="lin" valueType="num">
                                      <p:cBhvr additive="base">
                                        <p:cTn id="12" dur="500" fill="hold"/>
                                        <p:tgtEl>
                                          <p:spTgt spid="402437"/>
                                        </p:tgtEl>
                                        <p:attrNameLst>
                                          <p:attrName>ppt_x</p:attrName>
                                        </p:attrNameLst>
                                      </p:cBhvr>
                                      <p:tavLst>
                                        <p:tav tm="0">
                                          <p:val>
                                            <p:strVal val="0-#ppt_w/2"/>
                                          </p:val>
                                        </p:tav>
                                        <p:tav tm="100000">
                                          <p:val>
                                            <p:strVal val="#ppt_x"/>
                                          </p:val>
                                        </p:tav>
                                      </p:tavLst>
                                    </p:anim>
                                    <p:anim calcmode="lin" valueType="num">
                                      <p:cBhvr additive="base">
                                        <p:cTn id="13" dur="500" fill="hold"/>
                                        <p:tgtEl>
                                          <p:spTgt spid="4024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b-NO" smtClean="0"/>
              <a:t>Rasmus Rasmussen</a:t>
            </a:r>
            <a:endParaRPr lang="en-US"/>
          </a:p>
        </p:txBody>
      </p:sp>
      <p:sp>
        <p:nvSpPr>
          <p:cNvPr id="6" name="Footer Placeholder 5"/>
          <p:cNvSpPr>
            <a:spLocks noGrp="1"/>
          </p:cNvSpPr>
          <p:nvPr>
            <p:ph type="ftr" sz="quarter" idx="11"/>
          </p:nvPr>
        </p:nvSpPr>
        <p:spPr/>
        <p:txBody>
          <a:bodyPr/>
          <a:lstStyle/>
          <a:p>
            <a:r>
              <a:rPr lang="en-US" smtClean="0"/>
              <a:t>BØK311 BEDRIFTSØKONOMI 2b</a:t>
            </a:r>
            <a:endParaRPr lang="en-US"/>
          </a:p>
        </p:txBody>
      </p:sp>
      <p:sp>
        <p:nvSpPr>
          <p:cNvPr id="4" name="Slide Number Placeholder 3"/>
          <p:cNvSpPr>
            <a:spLocks noGrp="1"/>
          </p:cNvSpPr>
          <p:nvPr>
            <p:ph type="sldNum" sz="quarter" idx="12"/>
          </p:nvPr>
        </p:nvSpPr>
        <p:spPr/>
        <p:txBody>
          <a:bodyPr/>
          <a:lstStyle/>
          <a:p>
            <a:fld id="{71C3CD9C-5BA1-41A5-8236-1FB418CD9EF8}" type="slidenum">
              <a:rPr lang="en-US"/>
              <a:pPr/>
              <a:t>23</a:t>
            </a:fld>
            <a:endParaRPr lang="en-US"/>
          </a:p>
        </p:txBody>
      </p:sp>
      <p:sp>
        <p:nvSpPr>
          <p:cNvPr id="404483" name="Rectangle 3"/>
          <p:cNvSpPr>
            <a:spLocks noGrp="1" noChangeArrowheads="1"/>
          </p:cNvSpPr>
          <p:nvPr>
            <p:ph idx="1"/>
          </p:nvPr>
        </p:nvSpPr>
        <p:spPr/>
        <p:txBody>
          <a:bodyPr/>
          <a:lstStyle/>
          <a:p>
            <a:pPr>
              <a:lnSpc>
                <a:spcPct val="90000"/>
              </a:lnSpc>
            </a:pPr>
            <a:r>
              <a:rPr lang="nb-NO" dirty="0"/>
              <a:t>Kassekreditt gir bedriften rett til å låne opp til en viss grense (limit).</a:t>
            </a:r>
          </a:p>
          <a:p>
            <a:pPr lvl="1">
              <a:lnSpc>
                <a:spcPct val="90000"/>
              </a:lnSpc>
            </a:pPr>
            <a:r>
              <a:rPr lang="nb-NO" sz="2800" dirty="0"/>
              <a:t>Det betales provisjon av limit pr kvartal, uansett utnyttelsesgrad.</a:t>
            </a:r>
          </a:p>
          <a:p>
            <a:pPr lvl="1">
              <a:lnSpc>
                <a:spcPct val="90000"/>
              </a:lnSpc>
            </a:pPr>
            <a:r>
              <a:rPr lang="nb-NO" sz="2800" dirty="0"/>
              <a:t>Kvartalsrente regnes bare av trukket beløp.</a:t>
            </a:r>
          </a:p>
          <a:p>
            <a:pPr lvl="1">
              <a:lnSpc>
                <a:spcPct val="90000"/>
              </a:lnSpc>
            </a:pPr>
            <a:r>
              <a:rPr lang="nb-NO" sz="2800" dirty="0"/>
              <a:t>Både provisjon og rente tillegges lånesaldo ved utgangen av hvert kvartal (kapitaliseres).</a:t>
            </a:r>
          </a:p>
          <a:p>
            <a:pPr lvl="1">
              <a:lnSpc>
                <a:spcPct val="90000"/>
              </a:lnSpc>
            </a:pPr>
            <a:r>
              <a:rPr lang="nb-NO" sz="2800" dirty="0"/>
              <a:t>Selv om kassekreditt i virkeligheten er et temmelig permanent lån, regnes det som kortsiktig gjeld.</a:t>
            </a:r>
          </a:p>
        </p:txBody>
      </p:sp>
      <p:sp>
        <p:nvSpPr>
          <p:cNvPr id="404482" name="Rectangle 2"/>
          <p:cNvSpPr>
            <a:spLocks noGrp="1" noChangeArrowheads="1"/>
          </p:cNvSpPr>
          <p:nvPr>
            <p:ph type="title"/>
          </p:nvPr>
        </p:nvSpPr>
        <p:spPr/>
        <p:txBody>
          <a:bodyPr/>
          <a:lstStyle/>
          <a:p>
            <a:r>
              <a:rPr lang="nb-NO"/>
              <a:t>Kortsiktig gjeld</a:t>
            </a:r>
          </a:p>
        </p:txBody>
      </p:sp>
    </p:spTree>
    <p:extLst>
      <p:ext uri="{BB962C8B-B14F-4D97-AF65-F5344CB8AC3E}">
        <p14:creationId xmlns:p14="http://schemas.microsoft.com/office/powerpoint/2010/main" val="40774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anim calcmode="lin" valueType="num">
                                      <p:cBhvr additive="base">
                                        <p:cTn id="7" dur="500" fill="hold"/>
                                        <p:tgtEl>
                                          <p:spTgt spid="404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4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4483">
                                            <p:txEl>
                                              <p:pRg st="1" end="1"/>
                                            </p:txEl>
                                          </p:spTgt>
                                        </p:tgtEl>
                                        <p:attrNameLst>
                                          <p:attrName>style.visibility</p:attrName>
                                        </p:attrNameLst>
                                      </p:cBhvr>
                                      <p:to>
                                        <p:strVal val="visible"/>
                                      </p:to>
                                    </p:set>
                                    <p:anim calcmode="lin" valueType="num">
                                      <p:cBhvr additive="base">
                                        <p:cTn id="13" dur="500" fill="hold"/>
                                        <p:tgtEl>
                                          <p:spTgt spid="404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4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4483">
                                            <p:txEl>
                                              <p:pRg st="2" end="2"/>
                                            </p:txEl>
                                          </p:spTgt>
                                        </p:tgtEl>
                                        <p:attrNameLst>
                                          <p:attrName>style.visibility</p:attrName>
                                        </p:attrNameLst>
                                      </p:cBhvr>
                                      <p:to>
                                        <p:strVal val="visible"/>
                                      </p:to>
                                    </p:set>
                                    <p:anim calcmode="lin" valueType="num">
                                      <p:cBhvr additive="base">
                                        <p:cTn id="19" dur="500" fill="hold"/>
                                        <p:tgtEl>
                                          <p:spTgt spid="404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4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4483">
                                            <p:txEl>
                                              <p:pRg st="3" end="3"/>
                                            </p:txEl>
                                          </p:spTgt>
                                        </p:tgtEl>
                                        <p:attrNameLst>
                                          <p:attrName>style.visibility</p:attrName>
                                        </p:attrNameLst>
                                      </p:cBhvr>
                                      <p:to>
                                        <p:strVal val="visible"/>
                                      </p:to>
                                    </p:set>
                                    <p:anim calcmode="lin" valueType="num">
                                      <p:cBhvr additive="base">
                                        <p:cTn id="25" dur="500" fill="hold"/>
                                        <p:tgtEl>
                                          <p:spTgt spid="404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4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4483">
                                            <p:txEl>
                                              <p:pRg st="4" end="4"/>
                                            </p:txEl>
                                          </p:spTgt>
                                        </p:tgtEl>
                                        <p:attrNameLst>
                                          <p:attrName>style.visibility</p:attrName>
                                        </p:attrNameLst>
                                      </p:cBhvr>
                                      <p:to>
                                        <p:strVal val="visible"/>
                                      </p:to>
                                    </p:set>
                                    <p:anim calcmode="lin" valueType="num">
                                      <p:cBhvr additive="base">
                                        <p:cTn id="31" dur="500" fill="hold"/>
                                        <p:tgtEl>
                                          <p:spTgt spid="404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4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4"/>
          <p:cNvSpPr>
            <a:spLocks noGrp="1"/>
          </p:cNvSpPr>
          <p:nvPr>
            <p:ph type="dt" sz="half" idx="10"/>
          </p:nvPr>
        </p:nvSpPr>
        <p:spPr/>
        <p:txBody>
          <a:bodyPr/>
          <a:lstStyle/>
          <a:p>
            <a:r>
              <a:rPr lang="nb-NO" smtClean="0"/>
              <a:t>Rasmus Rasmussen</a:t>
            </a:r>
            <a:endParaRPr lang="en-US"/>
          </a:p>
        </p:txBody>
      </p:sp>
      <p:sp>
        <p:nvSpPr>
          <p:cNvPr id="15" name="Footer Placeholder 5"/>
          <p:cNvSpPr>
            <a:spLocks noGrp="1"/>
          </p:cNvSpPr>
          <p:nvPr>
            <p:ph type="ftr" sz="quarter" idx="11"/>
          </p:nvPr>
        </p:nvSpPr>
        <p:spPr/>
        <p:txBody>
          <a:bodyPr/>
          <a:lstStyle/>
          <a:p>
            <a:r>
              <a:rPr lang="en-US" smtClean="0"/>
              <a:t>BØK311 BEDRIFTSØKONOMI 2b</a:t>
            </a:r>
            <a:endParaRPr lang="en-US"/>
          </a:p>
        </p:txBody>
      </p:sp>
      <p:sp>
        <p:nvSpPr>
          <p:cNvPr id="13" name="Slide Number Placeholder 3"/>
          <p:cNvSpPr>
            <a:spLocks noGrp="1"/>
          </p:cNvSpPr>
          <p:nvPr>
            <p:ph type="sldNum" sz="quarter" idx="12"/>
          </p:nvPr>
        </p:nvSpPr>
        <p:spPr/>
        <p:txBody>
          <a:bodyPr/>
          <a:lstStyle/>
          <a:p>
            <a:fld id="{A40A6050-D9F4-454C-A177-2C8418A4FFD5}" type="slidenum">
              <a:rPr lang="en-US"/>
              <a:pPr/>
              <a:t>24</a:t>
            </a:fld>
            <a:endParaRPr lang="en-US"/>
          </a:p>
        </p:txBody>
      </p:sp>
      <p:sp>
        <p:nvSpPr>
          <p:cNvPr id="405507" name="Rectangle 3"/>
          <p:cNvSpPr>
            <a:spLocks noGrp="1" noChangeArrowheads="1"/>
          </p:cNvSpPr>
          <p:nvPr>
            <p:ph idx="1"/>
          </p:nvPr>
        </p:nvSpPr>
        <p:spPr/>
        <p:txBody>
          <a:bodyPr/>
          <a:lstStyle/>
          <a:p>
            <a:pPr>
              <a:buFont typeface="Wingdings" pitchFamily="2" charset="2"/>
              <a:buNone/>
            </a:pPr>
            <a:r>
              <a:rPr lang="nb-NO" dirty="0"/>
              <a:t>TB	= trukket beløp</a:t>
            </a:r>
          </a:p>
          <a:p>
            <a:pPr>
              <a:buFont typeface="Wingdings" pitchFamily="2" charset="2"/>
              <a:buNone/>
            </a:pPr>
            <a:r>
              <a:rPr lang="nb-NO" dirty="0"/>
              <a:t>r</a:t>
            </a:r>
            <a:r>
              <a:rPr lang="nb-NO" baseline="-25000" dirty="0"/>
              <a:t>4</a:t>
            </a:r>
            <a:r>
              <a:rPr lang="nb-NO" dirty="0"/>
              <a:t> 	</a:t>
            </a:r>
            <a:r>
              <a:rPr lang="nb-NO" dirty="0" smtClean="0"/>
              <a:t>	= </a:t>
            </a:r>
            <a:r>
              <a:rPr lang="nb-NO" dirty="0"/>
              <a:t>kvartalsrenten</a:t>
            </a:r>
          </a:p>
          <a:p>
            <a:pPr>
              <a:buFont typeface="Wingdings" pitchFamily="2" charset="2"/>
              <a:buNone/>
            </a:pPr>
            <a:r>
              <a:rPr lang="nb-NO" dirty="0"/>
              <a:t>LB	= limit beløp</a:t>
            </a:r>
          </a:p>
          <a:p>
            <a:pPr>
              <a:buFont typeface="Wingdings" pitchFamily="2" charset="2"/>
              <a:buNone/>
            </a:pPr>
            <a:r>
              <a:rPr lang="nb-NO" dirty="0" err="1"/>
              <a:t>kp</a:t>
            </a:r>
            <a:r>
              <a:rPr lang="nb-NO" dirty="0"/>
              <a:t>	= kvartalsprovisjon</a:t>
            </a:r>
          </a:p>
        </p:txBody>
      </p:sp>
      <p:sp>
        <p:nvSpPr>
          <p:cNvPr id="405506" name="Rectangle 2"/>
          <p:cNvSpPr>
            <a:spLocks noGrp="1" noChangeArrowheads="1"/>
          </p:cNvSpPr>
          <p:nvPr>
            <p:ph type="title"/>
          </p:nvPr>
        </p:nvSpPr>
        <p:spPr/>
        <p:txBody>
          <a:bodyPr/>
          <a:lstStyle/>
          <a:p>
            <a:r>
              <a:rPr lang="nb-NO"/>
              <a:t>Kontantstrøm kassekreditt</a:t>
            </a:r>
          </a:p>
        </p:txBody>
      </p:sp>
      <p:grpSp>
        <p:nvGrpSpPr>
          <p:cNvPr id="405518" name="Group 14"/>
          <p:cNvGrpSpPr>
            <a:grpSpLocks/>
          </p:cNvGrpSpPr>
          <p:nvPr/>
        </p:nvGrpSpPr>
        <p:grpSpPr bwMode="auto">
          <a:xfrm>
            <a:off x="1001773" y="4694239"/>
            <a:ext cx="7900723" cy="881063"/>
            <a:chOff x="838" y="2724"/>
            <a:chExt cx="4594" cy="555"/>
          </a:xfrm>
        </p:grpSpPr>
        <p:sp>
          <p:nvSpPr>
            <p:cNvPr id="405509" name="Line 5"/>
            <p:cNvSpPr>
              <a:spLocks noChangeShapeType="1"/>
            </p:cNvSpPr>
            <p:nvPr/>
          </p:nvSpPr>
          <p:spPr bwMode="blackWhite">
            <a:xfrm>
              <a:off x="839" y="3014"/>
              <a:ext cx="436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05511" name="Line 7"/>
            <p:cNvSpPr>
              <a:spLocks noChangeShapeType="1"/>
            </p:cNvSpPr>
            <p:nvPr/>
          </p:nvSpPr>
          <p:spPr bwMode="blackWhite">
            <a:xfrm>
              <a:off x="1066" y="2957"/>
              <a:ext cx="0"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05512" name="Line 8"/>
            <p:cNvSpPr>
              <a:spLocks noChangeShapeType="1"/>
            </p:cNvSpPr>
            <p:nvPr/>
          </p:nvSpPr>
          <p:spPr bwMode="blackWhite">
            <a:xfrm>
              <a:off x="3333" y="2954"/>
              <a:ext cx="0"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05513" name="Text Box 9"/>
            <p:cNvSpPr txBox="1">
              <a:spLocks noChangeArrowheads="1"/>
            </p:cNvSpPr>
            <p:nvPr/>
          </p:nvSpPr>
          <p:spPr bwMode="blackWhite">
            <a:xfrm>
              <a:off x="2653" y="3067"/>
              <a:ext cx="136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sz="1600" b="1" dirty="0"/>
                <a:t>-(TB+ TB</a:t>
              </a:r>
              <a:r>
                <a:rPr lang="nb-NO" sz="1600" b="1" dirty="0">
                  <a:cs typeface="Arial" charset="0"/>
                </a:rPr>
                <a:t>∙r</a:t>
              </a:r>
              <a:r>
                <a:rPr lang="nb-NO" sz="1600" b="1" baseline="-25000" dirty="0">
                  <a:cs typeface="Arial" charset="0"/>
                </a:rPr>
                <a:t>4</a:t>
              </a:r>
              <a:r>
                <a:rPr lang="nb-NO" sz="1600" b="1" dirty="0">
                  <a:cs typeface="Arial" charset="0"/>
                </a:rPr>
                <a:t> + </a:t>
              </a:r>
              <a:r>
                <a:rPr lang="nb-NO" sz="1600" b="1" dirty="0" err="1">
                  <a:cs typeface="Arial" charset="0"/>
                </a:rPr>
                <a:t>LB∙kp</a:t>
              </a:r>
              <a:r>
                <a:rPr lang="nb-NO" sz="1600" b="1" dirty="0">
                  <a:cs typeface="Arial" charset="0"/>
                </a:rPr>
                <a:t>)</a:t>
              </a:r>
            </a:p>
          </p:txBody>
        </p:sp>
        <p:sp>
          <p:nvSpPr>
            <p:cNvPr id="405514" name="Text Box 10"/>
            <p:cNvSpPr txBox="1">
              <a:spLocks noChangeArrowheads="1"/>
            </p:cNvSpPr>
            <p:nvPr/>
          </p:nvSpPr>
          <p:spPr bwMode="blackWhite">
            <a:xfrm>
              <a:off x="3220" y="2724"/>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sz="1400" b="1" dirty="0"/>
                <a:t>1</a:t>
              </a:r>
              <a:endParaRPr lang="en-US" sz="1400" b="1" dirty="0"/>
            </a:p>
          </p:txBody>
        </p:sp>
        <p:sp>
          <p:nvSpPr>
            <p:cNvPr id="405515" name="Text Box 11"/>
            <p:cNvSpPr txBox="1">
              <a:spLocks noChangeArrowheads="1"/>
            </p:cNvSpPr>
            <p:nvPr/>
          </p:nvSpPr>
          <p:spPr bwMode="blackWhite">
            <a:xfrm>
              <a:off x="952" y="2730"/>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sz="1400" b="1" dirty="0"/>
                <a:t>0</a:t>
              </a:r>
              <a:endParaRPr lang="en-US" sz="1400" b="1" dirty="0"/>
            </a:p>
          </p:txBody>
        </p:sp>
        <p:sp>
          <p:nvSpPr>
            <p:cNvPr id="405516" name="Text Box 12"/>
            <p:cNvSpPr txBox="1">
              <a:spLocks noChangeArrowheads="1"/>
            </p:cNvSpPr>
            <p:nvPr/>
          </p:nvSpPr>
          <p:spPr bwMode="blackWhite">
            <a:xfrm>
              <a:off x="4865" y="2730"/>
              <a:ext cx="56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sz="1400" b="1"/>
                <a:t>Kvartal</a:t>
              </a:r>
              <a:endParaRPr lang="en-US" sz="1400" b="1"/>
            </a:p>
          </p:txBody>
        </p:sp>
        <p:sp>
          <p:nvSpPr>
            <p:cNvPr id="405517" name="Text Box 13"/>
            <p:cNvSpPr txBox="1">
              <a:spLocks noChangeArrowheads="1"/>
            </p:cNvSpPr>
            <p:nvPr/>
          </p:nvSpPr>
          <p:spPr bwMode="blackWhite">
            <a:xfrm>
              <a:off x="838" y="3067"/>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sz="1600" b="1" dirty="0"/>
                <a:t>TB</a:t>
              </a:r>
              <a:endParaRPr lang="nb-NO" sz="1600" b="1" dirty="0">
                <a:cs typeface="Arial" charset="0"/>
              </a:endParaRPr>
            </a:p>
          </p:txBody>
        </p:sp>
      </p:grpSp>
    </p:spTree>
    <p:extLst>
      <p:ext uri="{BB962C8B-B14F-4D97-AF65-F5344CB8AC3E}">
        <p14:creationId xmlns:p14="http://schemas.microsoft.com/office/powerpoint/2010/main" val="1002798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5518"/>
                                        </p:tgtEl>
                                        <p:attrNameLst>
                                          <p:attrName>style.visibility</p:attrName>
                                        </p:attrNameLst>
                                      </p:cBhvr>
                                      <p:to>
                                        <p:strVal val="visible"/>
                                      </p:to>
                                    </p:set>
                                    <p:animEffect transition="in" filter="wipe(left)">
                                      <p:cBhvr>
                                        <p:cTn id="7" dur="500"/>
                                        <p:tgtEl>
                                          <p:spTgt spid="405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nb-NO" smtClean="0"/>
              <a:t>Rasmus Rasmussen</a:t>
            </a:r>
            <a:endParaRPr lang="en-US"/>
          </a:p>
        </p:txBody>
      </p:sp>
      <p:sp>
        <p:nvSpPr>
          <p:cNvPr id="10" name="Footer Placeholder 4"/>
          <p:cNvSpPr>
            <a:spLocks noGrp="1"/>
          </p:cNvSpPr>
          <p:nvPr>
            <p:ph type="ftr" sz="quarter" idx="11"/>
          </p:nvPr>
        </p:nvSpPr>
        <p:spPr/>
        <p:txBody>
          <a:bodyPr/>
          <a:lstStyle/>
          <a:p>
            <a:r>
              <a:rPr lang="en-US" smtClean="0"/>
              <a:t>BØK311 BEDRIFTSØKONOMI 2b</a:t>
            </a:r>
            <a:endParaRPr lang="en-US"/>
          </a:p>
        </p:txBody>
      </p:sp>
      <p:sp>
        <p:nvSpPr>
          <p:cNvPr id="8" name="Slide Number Placeholder 2"/>
          <p:cNvSpPr>
            <a:spLocks noGrp="1"/>
          </p:cNvSpPr>
          <p:nvPr>
            <p:ph type="sldNum" sz="quarter" idx="12"/>
          </p:nvPr>
        </p:nvSpPr>
        <p:spPr/>
        <p:txBody>
          <a:bodyPr/>
          <a:lstStyle/>
          <a:p>
            <a:fld id="{F92FADEC-E344-4ECB-8C2C-EF0E42AA6FC8}" type="slidenum">
              <a:rPr lang="en-US"/>
              <a:pPr/>
              <a:t>25</a:t>
            </a:fld>
            <a:endParaRPr lang="en-US"/>
          </a:p>
        </p:txBody>
      </p:sp>
      <p:sp>
        <p:nvSpPr>
          <p:cNvPr id="406530" name="Rectangle 2"/>
          <p:cNvSpPr>
            <a:spLocks noGrp="1" noChangeArrowheads="1"/>
          </p:cNvSpPr>
          <p:nvPr>
            <p:ph type="title"/>
          </p:nvPr>
        </p:nvSpPr>
        <p:spPr/>
        <p:txBody>
          <a:bodyPr/>
          <a:lstStyle/>
          <a:p>
            <a:r>
              <a:rPr lang="nb-NO"/>
              <a:t>Effektiv rente kassekreditt</a:t>
            </a:r>
          </a:p>
        </p:txBody>
      </p:sp>
      <p:graphicFrame>
        <p:nvGraphicFramePr>
          <p:cNvPr id="406532" name="Object 4"/>
          <p:cNvGraphicFramePr>
            <a:graphicFrameLocks noChangeAspect="1"/>
          </p:cNvGraphicFramePr>
          <p:nvPr>
            <p:extLst>
              <p:ext uri="{D42A27DB-BD31-4B8C-83A1-F6EECF244321}">
                <p14:modId xmlns:p14="http://schemas.microsoft.com/office/powerpoint/2010/main" val="2164829976"/>
              </p:ext>
            </p:extLst>
          </p:nvPr>
        </p:nvGraphicFramePr>
        <p:xfrm>
          <a:off x="918955" y="1538288"/>
          <a:ext cx="5611813" cy="939800"/>
        </p:xfrm>
        <a:graphic>
          <a:graphicData uri="http://schemas.openxmlformats.org/presentationml/2006/ole">
            <mc:AlternateContent xmlns:mc="http://schemas.openxmlformats.org/markup-compatibility/2006">
              <mc:Choice xmlns:v="urn:schemas-microsoft-com:vml" Requires="v">
                <p:oleObj spid="_x0000_s8274" name="Equation" r:id="rId3" imgW="2590560" imgH="469800" progId="Equation.DSMT4">
                  <p:embed/>
                </p:oleObj>
              </mc:Choice>
              <mc:Fallback>
                <p:oleObj name="Equation" r:id="rId3" imgW="2590560" imgH="469800" progId="Equation.DSMT4">
                  <p:embed/>
                  <p:pic>
                    <p:nvPicPr>
                      <p:cNvPr id="0" name=""/>
                      <p:cNvPicPr>
                        <a:picLocks noChangeAspect="1" noChangeArrowheads="1"/>
                      </p:cNvPicPr>
                      <p:nvPr/>
                    </p:nvPicPr>
                    <p:blipFill>
                      <a:blip r:embed="rId4"/>
                      <a:srcRect/>
                      <a:stretch>
                        <a:fillRect/>
                      </a:stretch>
                    </p:blipFill>
                    <p:spPr bwMode="blackWhite">
                      <a:xfrm>
                        <a:off x="918955" y="1538288"/>
                        <a:ext cx="5611813"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6533" name="Object 5"/>
          <p:cNvGraphicFramePr>
            <a:graphicFrameLocks noChangeAspect="1"/>
          </p:cNvGraphicFramePr>
          <p:nvPr>
            <p:extLst>
              <p:ext uri="{D42A27DB-BD31-4B8C-83A1-F6EECF244321}">
                <p14:modId xmlns:p14="http://schemas.microsoft.com/office/powerpoint/2010/main" val="846075537"/>
              </p:ext>
            </p:extLst>
          </p:nvPr>
        </p:nvGraphicFramePr>
        <p:xfrm>
          <a:off x="954702" y="2798763"/>
          <a:ext cx="2646363" cy="788987"/>
        </p:xfrm>
        <a:graphic>
          <a:graphicData uri="http://schemas.openxmlformats.org/presentationml/2006/ole">
            <mc:AlternateContent xmlns:mc="http://schemas.openxmlformats.org/markup-compatibility/2006">
              <mc:Choice xmlns:v="urn:schemas-microsoft-com:vml" Requires="v">
                <p:oleObj spid="_x0000_s8275" name="Equation" r:id="rId5" imgW="1218960" imgH="393480" progId="Equation.DSMT4">
                  <p:embed/>
                </p:oleObj>
              </mc:Choice>
              <mc:Fallback>
                <p:oleObj name="Equation" r:id="rId5" imgW="1218960" imgH="393480" progId="Equation.DSMT4">
                  <p:embed/>
                  <p:pic>
                    <p:nvPicPr>
                      <p:cNvPr id="0" name=""/>
                      <p:cNvPicPr>
                        <a:picLocks noChangeAspect="1" noChangeArrowheads="1"/>
                      </p:cNvPicPr>
                      <p:nvPr/>
                    </p:nvPicPr>
                    <p:blipFill>
                      <a:blip r:embed="rId6"/>
                      <a:srcRect/>
                      <a:stretch>
                        <a:fillRect/>
                      </a:stretch>
                    </p:blipFill>
                    <p:spPr bwMode="blackWhite">
                      <a:xfrm>
                        <a:off x="954702" y="2798763"/>
                        <a:ext cx="2646363"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6534" name="Object 6"/>
          <p:cNvGraphicFramePr>
            <a:graphicFrameLocks noChangeAspect="1"/>
          </p:cNvGraphicFramePr>
          <p:nvPr>
            <p:extLst>
              <p:ext uri="{D42A27DB-BD31-4B8C-83A1-F6EECF244321}">
                <p14:modId xmlns:p14="http://schemas.microsoft.com/office/powerpoint/2010/main" val="3455270572"/>
              </p:ext>
            </p:extLst>
          </p:nvPr>
        </p:nvGraphicFramePr>
        <p:xfrm>
          <a:off x="4928924" y="2798763"/>
          <a:ext cx="2507456" cy="787400"/>
        </p:xfrm>
        <a:graphic>
          <a:graphicData uri="http://schemas.openxmlformats.org/presentationml/2006/ole">
            <mc:AlternateContent xmlns:mc="http://schemas.openxmlformats.org/markup-compatibility/2006">
              <mc:Choice xmlns:v="urn:schemas-microsoft-com:vml" Requires="v">
                <p:oleObj spid="_x0000_s8276" name="Equation" r:id="rId7" imgW="1155600" imgH="393480" progId="Equation.DSMT4">
                  <p:embed/>
                </p:oleObj>
              </mc:Choice>
              <mc:Fallback>
                <p:oleObj name="Equation" r:id="rId7" imgW="1155600" imgH="393480" progId="Equation.DSMT4">
                  <p:embed/>
                  <p:pic>
                    <p:nvPicPr>
                      <p:cNvPr id="0" name=""/>
                      <p:cNvPicPr>
                        <a:picLocks noChangeAspect="1" noChangeArrowheads="1"/>
                      </p:cNvPicPr>
                      <p:nvPr/>
                    </p:nvPicPr>
                    <p:blipFill>
                      <a:blip r:embed="rId8"/>
                      <a:srcRect/>
                      <a:stretch>
                        <a:fillRect/>
                      </a:stretch>
                    </p:blipFill>
                    <p:spPr bwMode="blackWhite">
                      <a:xfrm>
                        <a:off x="4928924" y="2798763"/>
                        <a:ext cx="2507456"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6535" name="Object 7"/>
          <p:cNvGraphicFramePr>
            <a:graphicFrameLocks noChangeAspect="1"/>
          </p:cNvGraphicFramePr>
          <p:nvPr>
            <p:extLst>
              <p:ext uri="{D42A27DB-BD31-4B8C-83A1-F6EECF244321}">
                <p14:modId xmlns:p14="http://schemas.microsoft.com/office/powerpoint/2010/main" val="2929484638"/>
              </p:ext>
            </p:extLst>
          </p:nvPr>
        </p:nvGraphicFramePr>
        <p:xfrm>
          <a:off x="954702" y="4070350"/>
          <a:ext cx="1922463" cy="558800"/>
        </p:xfrm>
        <a:graphic>
          <a:graphicData uri="http://schemas.openxmlformats.org/presentationml/2006/ole">
            <mc:AlternateContent xmlns:mc="http://schemas.openxmlformats.org/markup-compatibility/2006">
              <mc:Choice xmlns:v="urn:schemas-microsoft-com:vml" Requires="v">
                <p:oleObj spid="_x0000_s8277" name="Equation" r:id="rId9" imgW="888840" imgH="279360" progId="Equation.DSMT4">
                  <p:embed/>
                </p:oleObj>
              </mc:Choice>
              <mc:Fallback>
                <p:oleObj name="Equation" r:id="rId9" imgW="888840" imgH="279360" progId="Equation.DSMT4">
                  <p:embed/>
                  <p:pic>
                    <p:nvPicPr>
                      <p:cNvPr id="0" name=""/>
                      <p:cNvPicPr>
                        <a:picLocks noChangeAspect="1" noChangeArrowheads="1"/>
                      </p:cNvPicPr>
                      <p:nvPr/>
                    </p:nvPicPr>
                    <p:blipFill>
                      <a:blip r:embed="rId10"/>
                      <a:srcRect/>
                      <a:stretch>
                        <a:fillRect/>
                      </a:stretch>
                    </p:blipFill>
                    <p:spPr bwMode="blackWhite">
                      <a:xfrm>
                        <a:off x="954702" y="4070350"/>
                        <a:ext cx="1922463"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6536" name="Text Box 8"/>
          <p:cNvSpPr txBox="1">
            <a:spLocks noChangeArrowheads="1"/>
          </p:cNvSpPr>
          <p:nvPr/>
        </p:nvSpPr>
        <p:spPr bwMode="auto">
          <a:xfrm>
            <a:off x="760149" y="4779964"/>
            <a:ext cx="877609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nb-NO" sz="2000" dirty="0">
                <a:latin typeface="Calibri" pitchFamily="34" charset="0"/>
                <a:cs typeface="Calibri" pitchFamily="34" charset="0"/>
              </a:rPr>
              <a:t>Forutsetter konstant trukket beløp hvert kvartal.</a:t>
            </a:r>
          </a:p>
          <a:p>
            <a:pPr algn="l">
              <a:spcBef>
                <a:spcPct val="50000"/>
              </a:spcBef>
            </a:pPr>
            <a:r>
              <a:rPr lang="nb-NO" sz="2000" dirty="0">
                <a:latin typeface="Calibri" pitchFamily="34" charset="0"/>
                <a:cs typeface="Calibri" pitchFamily="34" charset="0"/>
              </a:rPr>
              <a:t>Eller vi kan se på beregningen som en tilnærmet gjennomsnittsrente.</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1102930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6532"/>
                                        </p:tgtEl>
                                        <p:attrNameLst>
                                          <p:attrName>style.visibility</p:attrName>
                                        </p:attrNameLst>
                                      </p:cBhvr>
                                      <p:to>
                                        <p:strVal val="visible"/>
                                      </p:to>
                                    </p:set>
                                    <p:anim calcmode="lin" valueType="num">
                                      <p:cBhvr additive="base">
                                        <p:cTn id="7" dur="500" fill="hold"/>
                                        <p:tgtEl>
                                          <p:spTgt spid="406532"/>
                                        </p:tgtEl>
                                        <p:attrNameLst>
                                          <p:attrName>ppt_x</p:attrName>
                                        </p:attrNameLst>
                                      </p:cBhvr>
                                      <p:tavLst>
                                        <p:tav tm="0">
                                          <p:val>
                                            <p:strVal val="0-#ppt_w/2"/>
                                          </p:val>
                                        </p:tav>
                                        <p:tav tm="100000">
                                          <p:val>
                                            <p:strVal val="#ppt_x"/>
                                          </p:val>
                                        </p:tav>
                                      </p:tavLst>
                                    </p:anim>
                                    <p:anim calcmode="lin" valueType="num">
                                      <p:cBhvr additive="base">
                                        <p:cTn id="8" dur="500" fill="hold"/>
                                        <p:tgtEl>
                                          <p:spTgt spid="4065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6533"/>
                                        </p:tgtEl>
                                        <p:attrNameLst>
                                          <p:attrName>style.visibility</p:attrName>
                                        </p:attrNameLst>
                                      </p:cBhvr>
                                      <p:to>
                                        <p:strVal val="visible"/>
                                      </p:to>
                                    </p:set>
                                    <p:anim calcmode="lin" valueType="num">
                                      <p:cBhvr additive="base">
                                        <p:cTn id="13" dur="500" fill="hold"/>
                                        <p:tgtEl>
                                          <p:spTgt spid="406533"/>
                                        </p:tgtEl>
                                        <p:attrNameLst>
                                          <p:attrName>ppt_x</p:attrName>
                                        </p:attrNameLst>
                                      </p:cBhvr>
                                      <p:tavLst>
                                        <p:tav tm="0">
                                          <p:val>
                                            <p:strVal val="0-#ppt_w/2"/>
                                          </p:val>
                                        </p:tav>
                                        <p:tav tm="100000">
                                          <p:val>
                                            <p:strVal val="#ppt_x"/>
                                          </p:val>
                                        </p:tav>
                                      </p:tavLst>
                                    </p:anim>
                                    <p:anim calcmode="lin" valueType="num">
                                      <p:cBhvr additive="base">
                                        <p:cTn id="14" dur="500" fill="hold"/>
                                        <p:tgtEl>
                                          <p:spTgt spid="40653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06534"/>
                                        </p:tgtEl>
                                        <p:attrNameLst>
                                          <p:attrName>style.visibility</p:attrName>
                                        </p:attrNameLst>
                                      </p:cBhvr>
                                      <p:to>
                                        <p:strVal val="visible"/>
                                      </p:to>
                                    </p:set>
                                    <p:anim calcmode="lin" valueType="num">
                                      <p:cBhvr additive="base">
                                        <p:cTn id="17" dur="500" fill="hold"/>
                                        <p:tgtEl>
                                          <p:spTgt spid="406534"/>
                                        </p:tgtEl>
                                        <p:attrNameLst>
                                          <p:attrName>ppt_x</p:attrName>
                                        </p:attrNameLst>
                                      </p:cBhvr>
                                      <p:tavLst>
                                        <p:tav tm="0">
                                          <p:val>
                                            <p:strVal val="0-#ppt_w/2"/>
                                          </p:val>
                                        </p:tav>
                                        <p:tav tm="100000">
                                          <p:val>
                                            <p:strVal val="#ppt_x"/>
                                          </p:val>
                                        </p:tav>
                                      </p:tavLst>
                                    </p:anim>
                                    <p:anim calcmode="lin" valueType="num">
                                      <p:cBhvr additive="base">
                                        <p:cTn id="18" dur="500" fill="hold"/>
                                        <p:tgtEl>
                                          <p:spTgt spid="40653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406535"/>
                                        </p:tgtEl>
                                        <p:attrNameLst>
                                          <p:attrName>style.visibility</p:attrName>
                                        </p:attrNameLst>
                                      </p:cBhvr>
                                      <p:to>
                                        <p:strVal val="visible"/>
                                      </p:to>
                                    </p:set>
                                    <p:anim calcmode="lin" valueType="num">
                                      <p:cBhvr additive="base">
                                        <p:cTn id="23" dur="500" fill="hold"/>
                                        <p:tgtEl>
                                          <p:spTgt spid="406535"/>
                                        </p:tgtEl>
                                        <p:attrNameLst>
                                          <p:attrName>ppt_x</p:attrName>
                                        </p:attrNameLst>
                                      </p:cBhvr>
                                      <p:tavLst>
                                        <p:tav tm="0">
                                          <p:val>
                                            <p:strVal val="0-#ppt_w/2"/>
                                          </p:val>
                                        </p:tav>
                                        <p:tav tm="100000">
                                          <p:val>
                                            <p:strVal val="#ppt_x"/>
                                          </p:val>
                                        </p:tav>
                                      </p:tavLst>
                                    </p:anim>
                                    <p:anim calcmode="lin" valueType="num">
                                      <p:cBhvr additive="base">
                                        <p:cTn id="24" dur="500" fill="hold"/>
                                        <p:tgtEl>
                                          <p:spTgt spid="40653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06536"/>
                                        </p:tgtEl>
                                        <p:attrNameLst>
                                          <p:attrName>style.visibility</p:attrName>
                                        </p:attrNameLst>
                                      </p:cBhvr>
                                      <p:to>
                                        <p:strVal val="visible"/>
                                      </p:to>
                                    </p:set>
                                    <p:anim calcmode="lin" valueType="num">
                                      <p:cBhvr additive="base">
                                        <p:cTn id="29" dur="500" fill="hold"/>
                                        <p:tgtEl>
                                          <p:spTgt spid="406536"/>
                                        </p:tgtEl>
                                        <p:attrNameLst>
                                          <p:attrName>ppt_x</p:attrName>
                                        </p:attrNameLst>
                                      </p:cBhvr>
                                      <p:tavLst>
                                        <p:tav tm="0">
                                          <p:val>
                                            <p:strVal val="#ppt_x"/>
                                          </p:val>
                                        </p:tav>
                                        <p:tav tm="100000">
                                          <p:val>
                                            <p:strVal val="#ppt_x"/>
                                          </p:val>
                                        </p:tav>
                                      </p:tavLst>
                                    </p:anim>
                                    <p:anim calcmode="lin" valueType="num">
                                      <p:cBhvr additive="base">
                                        <p:cTn id="30" dur="500" fill="hold"/>
                                        <p:tgtEl>
                                          <p:spTgt spid="406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nb-NO" smtClean="0"/>
              <a:t>Rasmus Rasmussen</a:t>
            </a:r>
            <a:endParaRPr lang="en-US"/>
          </a:p>
        </p:txBody>
      </p:sp>
      <p:sp>
        <p:nvSpPr>
          <p:cNvPr id="6" name="Footer Placeholder 4"/>
          <p:cNvSpPr>
            <a:spLocks noGrp="1"/>
          </p:cNvSpPr>
          <p:nvPr>
            <p:ph type="ftr" sz="quarter" idx="11"/>
          </p:nvPr>
        </p:nvSpPr>
        <p:spPr/>
        <p:txBody>
          <a:bodyPr/>
          <a:lstStyle/>
          <a:p>
            <a:r>
              <a:rPr lang="en-US" smtClean="0"/>
              <a:t>BØK311 BEDRIFTSØKONOMI 2b</a:t>
            </a:r>
            <a:endParaRPr lang="en-US"/>
          </a:p>
        </p:txBody>
      </p:sp>
      <p:sp>
        <p:nvSpPr>
          <p:cNvPr id="4" name="Slide Number Placeholder 2"/>
          <p:cNvSpPr>
            <a:spLocks noGrp="1"/>
          </p:cNvSpPr>
          <p:nvPr>
            <p:ph type="sldNum" sz="quarter" idx="12"/>
          </p:nvPr>
        </p:nvSpPr>
        <p:spPr/>
        <p:txBody>
          <a:bodyPr/>
          <a:lstStyle/>
          <a:p>
            <a:fld id="{1B21B48C-0E75-4049-AB6C-720FE75FBD77}" type="slidenum">
              <a:rPr lang="en-US"/>
              <a:pPr/>
              <a:t>26</a:t>
            </a:fld>
            <a:endParaRPr lang="en-US"/>
          </a:p>
        </p:txBody>
      </p:sp>
      <p:sp>
        <p:nvSpPr>
          <p:cNvPr id="408580" name="Rectangle 4"/>
          <p:cNvSpPr>
            <a:spLocks noGrp="1" noChangeArrowheads="1"/>
          </p:cNvSpPr>
          <p:nvPr>
            <p:ph type="title"/>
          </p:nvPr>
        </p:nvSpPr>
        <p:spPr/>
        <p:txBody>
          <a:bodyPr/>
          <a:lstStyle/>
          <a:p>
            <a:r>
              <a:rPr lang="nb-NO" dirty="0"/>
              <a:t>Kassekreditt og utnyttelsesgrad</a:t>
            </a:r>
          </a:p>
        </p:txBody>
      </p:sp>
      <p:graphicFrame>
        <p:nvGraphicFramePr>
          <p:cNvPr id="2" name="Object 5"/>
          <p:cNvGraphicFramePr>
            <a:graphicFrameLocks noChangeAspect="1"/>
          </p:cNvGraphicFramePr>
          <p:nvPr>
            <p:extLst>
              <p:ext uri="{D42A27DB-BD31-4B8C-83A1-F6EECF244321}">
                <p14:modId xmlns:p14="http://schemas.microsoft.com/office/powerpoint/2010/main" val="2326129301"/>
              </p:ext>
            </p:extLst>
          </p:nvPr>
        </p:nvGraphicFramePr>
        <p:xfrm>
          <a:off x="614892" y="1271589"/>
          <a:ext cx="8772525" cy="5051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2877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10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2" dur="1000"/>
                                        <p:tgtEl>
                                          <p:spTgt spid="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b-NO" smtClean="0"/>
              <a:t>Rasmus Rasmussen</a:t>
            </a:r>
            <a:endParaRPr lang="en-US"/>
          </a:p>
        </p:txBody>
      </p:sp>
      <p:sp>
        <p:nvSpPr>
          <p:cNvPr id="6" name="Footer Placeholder 5"/>
          <p:cNvSpPr>
            <a:spLocks noGrp="1"/>
          </p:cNvSpPr>
          <p:nvPr>
            <p:ph type="ftr" sz="quarter" idx="11"/>
          </p:nvPr>
        </p:nvSpPr>
        <p:spPr/>
        <p:txBody>
          <a:bodyPr/>
          <a:lstStyle/>
          <a:p>
            <a:r>
              <a:rPr lang="en-US" smtClean="0"/>
              <a:t>BØK311 BEDRIFTSØKONOMI 2b</a:t>
            </a:r>
            <a:endParaRPr lang="en-US"/>
          </a:p>
        </p:txBody>
      </p:sp>
      <p:sp>
        <p:nvSpPr>
          <p:cNvPr id="4" name="Slide Number Placeholder 3"/>
          <p:cNvSpPr>
            <a:spLocks noGrp="1"/>
          </p:cNvSpPr>
          <p:nvPr>
            <p:ph type="sldNum" sz="quarter" idx="12"/>
          </p:nvPr>
        </p:nvSpPr>
        <p:spPr/>
        <p:txBody>
          <a:bodyPr/>
          <a:lstStyle/>
          <a:p>
            <a:fld id="{240411C4-F10B-4D5C-9C3C-EB4FBB51DD56}" type="slidenum">
              <a:rPr lang="en-US"/>
              <a:pPr/>
              <a:t>27</a:t>
            </a:fld>
            <a:endParaRPr lang="en-US"/>
          </a:p>
        </p:txBody>
      </p:sp>
      <p:sp>
        <p:nvSpPr>
          <p:cNvPr id="410627" name="Rectangle 3"/>
          <p:cNvSpPr>
            <a:spLocks noGrp="1" noChangeArrowheads="1"/>
          </p:cNvSpPr>
          <p:nvPr>
            <p:ph idx="1"/>
          </p:nvPr>
        </p:nvSpPr>
        <p:spPr/>
        <p:txBody>
          <a:bodyPr>
            <a:normAutofit lnSpcReduction="10000"/>
          </a:bodyPr>
          <a:lstStyle/>
          <a:p>
            <a:r>
              <a:rPr lang="nb-NO" sz="2800" dirty="0"/>
              <a:t>Optimal levetid er ikke teknisk maksimal varighet, men økonomisk beste levetid.</a:t>
            </a:r>
          </a:p>
          <a:p>
            <a:r>
              <a:rPr lang="nb-NO" sz="2800" dirty="0"/>
              <a:t>Engangsinvestering – Foreta en investering som ikke fornyes når levetiden er utløpt.</a:t>
            </a:r>
          </a:p>
          <a:p>
            <a:pPr lvl="1"/>
            <a:r>
              <a:rPr lang="nb-NO" sz="2400" dirty="0"/>
              <a:t>På hvilket tidspunkt bør et prosjekt avsluttes, gitt at vi ønsker størst mulig verdiskapning?</a:t>
            </a:r>
          </a:p>
          <a:p>
            <a:r>
              <a:rPr lang="nb-NO" sz="2800" dirty="0"/>
              <a:t>Reinvestering – Foreta en investering som fornyes i det uendelige.</a:t>
            </a:r>
          </a:p>
          <a:p>
            <a:pPr lvl="1"/>
            <a:r>
              <a:rPr lang="nb-NO" sz="2400" dirty="0"/>
              <a:t>Hvor hyppig bør utskiftingene/reinvesteringene foretas?</a:t>
            </a:r>
          </a:p>
        </p:txBody>
      </p:sp>
      <p:sp>
        <p:nvSpPr>
          <p:cNvPr id="410626" name="Rectangle 2"/>
          <p:cNvSpPr>
            <a:spLocks noGrp="1" noChangeArrowheads="1"/>
          </p:cNvSpPr>
          <p:nvPr>
            <p:ph type="title"/>
          </p:nvPr>
        </p:nvSpPr>
        <p:spPr/>
        <p:txBody>
          <a:bodyPr/>
          <a:lstStyle/>
          <a:p>
            <a:r>
              <a:rPr lang="nb-NO"/>
              <a:t>Avvikling og salg</a:t>
            </a:r>
          </a:p>
        </p:txBody>
      </p:sp>
    </p:spTree>
    <p:extLst>
      <p:ext uri="{BB962C8B-B14F-4D97-AF65-F5344CB8AC3E}">
        <p14:creationId xmlns:p14="http://schemas.microsoft.com/office/powerpoint/2010/main" val="105902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 calcmode="lin" valueType="num">
                                      <p:cBhvr additive="base">
                                        <p:cTn id="7" dur="500" fill="hold"/>
                                        <p:tgtEl>
                                          <p:spTgt spid="410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627">
                                            <p:txEl>
                                              <p:pRg st="1" end="1"/>
                                            </p:txEl>
                                          </p:spTgt>
                                        </p:tgtEl>
                                        <p:attrNameLst>
                                          <p:attrName>style.visibility</p:attrName>
                                        </p:attrNameLst>
                                      </p:cBhvr>
                                      <p:to>
                                        <p:strVal val="visible"/>
                                      </p:to>
                                    </p:set>
                                    <p:anim calcmode="lin" valueType="num">
                                      <p:cBhvr additive="base">
                                        <p:cTn id="13" dur="500" fill="hold"/>
                                        <p:tgtEl>
                                          <p:spTgt spid="410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62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10627">
                                            <p:txEl>
                                              <p:pRg st="2" end="2"/>
                                            </p:txEl>
                                          </p:spTgt>
                                        </p:tgtEl>
                                        <p:attrNameLst>
                                          <p:attrName>style.visibility</p:attrName>
                                        </p:attrNameLst>
                                      </p:cBhvr>
                                      <p:to>
                                        <p:strVal val="visible"/>
                                      </p:to>
                                    </p:set>
                                    <p:anim calcmode="lin" valueType="num">
                                      <p:cBhvr additive="base">
                                        <p:cTn id="17" dur="500" fill="hold"/>
                                        <p:tgtEl>
                                          <p:spTgt spid="41062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0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10627">
                                            <p:txEl>
                                              <p:pRg st="3" end="3"/>
                                            </p:txEl>
                                          </p:spTgt>
                                        </p:tgtEl>
                                        <p:attrNameLst>
                                          <p:attrName>style.visibility</p:attrName>
                                        </p:attrNameLst>
                                      </p:cBhvr>
                                      <p:to>
                                        <p:strVal val="visible"/>
                                      </p:to>
                                    </p:set>
                                    <p:anim calcmode="lin" valueType="num">
                                      <p:cBhvr additive="base">
                                        <p:cTn id="23" dur="500" fill="hold"/>
                                        <p:tgtEl>
                                          <p:spTgt spid="41062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062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0627">
                                            <p:txEl>
                                              <p:pRg st="4" end="4"/>
                                            </p:txEl>
                                          </p:spTgt>
                                        </p:tgtEl>
                                        <p:attrNameLst>
                                          <p:attrName>style.visibility</p:attrName>
                                        </p:attrNameLst>
                                      </p:cBhvr>
                                      <p:to>
                                        <p:strVal val="visible"/>
                                      </p:to>
                                    </p:set>
                                    <p:anim calcmode="lin" valueType="num">
                                      <p:cBhvr additive="base">
                                        <p:cTn id="27" dur="500" fill="hold"/>
                                        <p:tgtEl>
                                          <p:spTgt spid="41062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10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nb-NO" dirty="0" smtClean="0"/>
              <a:t>Når et anleggsmiddel anskaffes, må en forsøke å finne optimal levetid – dvs. den levetiden som gir størst nåverdi. Skal en maskin beholdes i ett år, to år, tre år, …?</a:t>
            </a:r>
          </a:p>
          <a:p>
            <a:r>
              <a:rPr lang="nb-NO" dirty="0" smtClean="0"/>
              <a:t>Følgende symboler blir benyttet:</a:t>
            </a:r>
          </a:p>
          <a:p>
            <a:r>
              <a:rPr lang="nb-NO" dirty="0" smtClean="0"/>
              <a:t>U</a:t>
            </a:r>
            <a:r>
              <a:rPr lang="nb-NO" baseline="-25000" dirty="0" smtClean="0"/>
              <a:t>0</a:t>
            </a:r>
            <a:r>
              <a:rPr lang="nb-NO" dirty="0" smtClean="0"/>
              <a:t> = Investering på tidspunkt 0.</a:t>
            </a:r>
          </a:p>
          <a:p>
            <a:r>
              <a:rPr lang="nb-NO" dirty="0" smtClean="0"/>
              <a:t>I</a:t>
            </a:r>
            <a:r>
              <a:rPr lang="nb-NO" baseline="-25000" dirty="0" smtClean="0"/>
              <a:t>t</a:t>
            </a:r>
            <a:r>
              <a:rPr lang="nb-NO" dirty="0" smtClean="0"/>
              <a:t> = Netto driftsinnbetalinger i periode t.</a:t>
            </a:r>
          </a:p>
          <a:p>
            <a:r>
              <a:rPr lang="nb-NO" dirty="0" smtClean="0"/>
              <a:t>S</a:t>
            </a:r>
            <a:r>
              <a:rPr lang="nb-NO" baseline="-25000" dirty="0" smtClean="0"/>
              <a:t>t</a:t>
            </a:r>
            <a:r>
              <a:rPr lang="nb-NO" dirty="0" smtClean="0"/>
              <a:t> = Utrangeringsverdi på tidspunkt t.</a:t>
            </a:r>
            <a:endParaRPr lang="nb-NO" dirty="0"/>
          </a:p>
        </p:txBody>
      </p:sp>
      <p:sp>
        <p:nvSpPr>
          <p:cNvPr id="2" name="Title 1"/>
          <p:cNvSpPr>
            <a:spLocks noGrp="1"/>
          </p:cNvSpPr>
          <p:nvPr>
            <p:ph type="title"/>
          </p:nvPr>
        </p:nvSpPr>
        <p:spPr/>
        <p:txBody>
          <a:bodyPr/>
          <a:lstStyle/>
          <a:p>
            <a:r>
              <a:rPr lang="nb-NO" dirty="0" smtClean="0"/>
              <a:t>Økonomisk levetid</a:t>
            </a:r>
            <a:endParaRPr lang="nb-NO" dirty="0"/>
          </a:p>
        </p:txBody>
      </p:sp>
      <p:sp>
        <p:nvSpPr>
          <p:cNvPr id="4" name="Date Placeholder 3"/>
          <p:cNvSpPr>
            <a:spLocks noGrp="1"/>
          </p:cNvSpPr>
          <p:nvPr>
            <p:ph type="dt" sz="half" idx="10"/>
          </p:nvPr>
        </p:nvSpPr>
        <p:spPr/>
        <p:txBody>
          <a:bodyPr/>
          <a:lstStyle/>
          <a:p>
            <a:r>
              <a:rPr lang="nb-NO" smtClean="0"/>
              <a:t>Rasmus Rasmussen</a:t>
            </a:r>
            <a:endParaRPr lang="nn-NO" dirty="0"/>
          </a:p>
        </p:txBody>
      </p:sp>
      <p:sp>
        <p:nvSpPr>
          <p:cNvPr id="5" name="Footer Placeholder 4"/>
          <p:cNvSpPr>
            <a:spLocks noGrp="1"/>
          </p:cNvSpPr>
          <p:nvPr>
            <p:ph type="ftr" sz="quarter" idx="11"/>
          </p:nvPr>
        </p:nvSpPr>
        <p:spPr/>
        <p:txBody>
          <a:bodyPr/>
          <a:lstStyle/>
          <a:p>
            <a:r>
              <a:rPr lang="nn-NO" smtClean="0"/>
              <a:t>BØK311 BEDRIFTSØKONOMI 2b</a:t>
            </a:r>
            <a:endParaRPr lang="nn-NO" dirty="0"/>
          </a:p>
        </p:txBody>
      </p:sp>
      <p:sp>
        <p:nvSpPr>
          <p:cNvPr id="6" name="Slide Number Placeholder 5"/>
          <p:cNvSpPr>
            <a:spLocks noGrp="1"/>
          </p:cNvSpPr>
          <p:nvPr>
            <p:ph type="sldNum" sz="quarter" idx="12"/>
          </p:nvPr>
        </p:nvSpPr>
        <p:spPr/>
        <p:txBody>
          <a:bodyPr/>
          <a:lstStyle/>
          <a:p>
            <a:fld id="{C8027F48-9CC9-D045-8B9B-52CCB28A42BB}" type="slidenum">
              <a:rPr lang="nn-NO" smtClean="0"/>
              <a:pPr/>
              <a:t>28</a:t>
            </a:fld>
            <a:endParaRPr lang="nn-NO"/>
          </a:p>
        </p:txBody>
      </p:sp>
    </p:spTree>
    <p:extLst>
      <p:ext uri="{BB962C8B-B14F-4D97-AF65-F5344CB8AC3E}">
        <p14:creationId xmlns:p14="http://schemas.microsoft.com/office/powerpoint/2010/main" val="423108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smtClean="0"/>
              <a:t>Økonomisk levetid - Eksempel</a:t>
            </a:r>
            <a:endParaRPr lang="nb-NO" sz="2800" dirty="0"/>
          </a:p>
        </p:txBody>
      </p:sp>
      <p:graphicFrame>
        <p:nvGraphicFramePr>
          <p:cNvPr id="6" name="Table 5"/>
          <p:cNvGraphicFramePr>
            <a:graphicFrameLocks noGrp="1"/>
          </p:cNvGraphicFramePr>
          <p:nvPr>
            <p:extLst>
              <p:ext uri="{D42A27DB-BD31-4B8C-83A1-F6EECF244321}">
                <p14:modId xmlns:p14="http://schemas.microsoft.com/office/powerpoint/2010/main" val="837427642"/>
              </p:ext>
            </p:extLst>
          </p:nvPr>
        </p:nvGraphicFramePr>
        <p:xfrm>
          <a:off x="1341441" y="1600200"/>
          <a:ext cx="7254075" cy="1695450"/>
        </p:xfrm>
        <a:graphic>
          <a:graphicData uri="http://schemas.openxmlformats.org/drawingml/2006/table">
            <a:tbl>
              <a:tblPr>
                <a:tableStyleId>{2D5ABB26-0587-4C30-8999-92F81FD0307C}</a:tableStyleId>
              </a:tblPr>
              <a:tblGrid>
                <a:gridCol w="1966370"/>
                <a:gridCol w="1057541"/>
                <a:gridCol w="1057541"/>
                <a:gridCol w="1057541"/>
                <a:gridCol w="1057541"/>
                <a:gridCol w="1057541"/>
              </a:tblGrid>
              <a:tr h="339090">
                <a:tc>
                  <a:txBody>
                    <a:bodyPr/>
                    <a:lstStyle/>
                    <a:p>
                      <a:pPr algn="r" fontAlgn="b"/>
                      <a:r>
                        <a:rPr lang="nb-NO" sz="1800" u="none" strike="noStrike" dirty="0">
                          <a:effectLst/>
                        </a:rPr>
                        <a:t>År</a:t>
                      </a:r>
                      <a:endParaRPr lang="nb-NO" sz="18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dirty="0">
                          <a:effectLst/>
                        </a:rPr>
                        <a:t>0</a:t>
                      </a:r>
                      <a:endParaRPr lang="nb-NO" sz="18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dirty="0">
                          <a:effectLst/>
                        </a:rPr>
                        <a:t>1</a:t>
                      </a:r>
                      <a:endParaRPr lang="nb-NO" sz="18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dirty="0">
                          <a:effectLst/>
                        </a:rPr>
                        <a:t>2</a:t>
                      </a:r>
                      <a:endParaRPr lang="nb-NO" sz="18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dirty="0">
                          <a:effectLst/>
                        </a:rPr>
                        <a:t>3</a:t>
                      </a:r>
                      <a:endParaRPr lang="nb-NO" sz="18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dirty="0">
                          <a:effectLst/>
                        </a:rPr>
                        <a:t>4</a:t>
                      </a:r>
                      <a:endParaRPr lang="nb-NO" sz="18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r>
              <a:tr h="339090">
                <a:tc>
                  <a:txBody>
                    <a:bodyPr/>
                    <a:lstStyle/>
                    <a:p>
                      <a:pPr algn="r" fontAlgn="b"/>
                      <a:r>
                        <a:rPr lang="nb-NO" sz="1800" u="none" strike="noStrike">
                          <a:effectLst/>
                        </a:rPr>
                        <a:t>Investering</a:t>
                      </a:r>
                      <a:endParaRPr lang="nb-NO" sz="18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800" u="none" strike="noStrike">
                          <a:effectLst/>
                        </a:rPr>
                        <a:t>-1000</a:t>
                      </a:r>
                      <a:endParaRPr lang="nb-NO" sz="18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8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8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8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8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r>
              <a:tr h="339090">
                <a:tc>
                  <a:txBody>
                    <a:bodyPr/>
                    <a:lstStyle/>
                    <a:p>
                      <a:pPr algn="r" fontAlgn="b"/>
                      <a:r>
                        <a:rPr lang="nb-NO" sz="1800" u="none" strike="noStrike">
                          <a:effectLst/>
                        </a:rPr>
                        <a:t>Innbetalinger</a:t>
                      </a:r>
                      <a:endParaRPr lang="nb-NO" sz="1800" b="0" i="0" u="none" strike="noStrike">
                        <a:solidFill>
                          <a:srgbClr val="000000"/>
                        </a:solidFill>
                        <a:effectLst/>
                        <a:latin typeface="Calibri"/>
                      </a:endParaRPr>
                    </a:p>
                  </a:txBody>
                  <a:tcPr marL="10319" marR="10319" marT="9525" marB="0" anchor="b"/>
                </a:tc>
                <a:tc>
                  <a:txBody>
                    <a:bodyPr/>
                    <a:lstStyle/>
                    <a:p>
                      <a:pPr algn="l" fontAlgn="b"/>
                      <a:endParaRPr lang="nb-NO" sz="1800" b="0" i="0" u="none" strike="noStrike" dirty="0">
                        <a:solidFill>
                          <a:srgbClr val="000000"/>
                        </a:solidFill>
                        <a:effectLst/>
                        <a:latin typeface="Calibri"/>
                      </a:endParaRPr>
                    </a:p>
                  </a:txBody>
                  <a:tcPr marL="10319" marR="10319" marT="9525" marB="0" anchor="b"/>
                </a:tc>
                <a:tc>
                  <a:txBody>
                    <a:bodyPr/>
                    <a:lstStyle/>
                    <a:p>
                      <a:pPr algn="r" fontAlgn="b"/>
                      <a:r>
                        <a:rPr lang="nb-NO" sz="1800" u="none" strike="noStrike" dirty="0">
                          <a:effectLst/>
                        </a:rPr>
                        <a:t>900</a:t>
                      </a:r>
                      <a:endParaRPr lang="nb-NO" sz="1800" b="0" i="0" u="none" strike="noStrike" dirty="0">
                        <a:solidFill>
                          <a:srgbClr val="000000"/>
                        </a:solidFill>
                        <a:effectLst/>
                        <a:latin typeface="Calibri"/>
                      </a:endParaRPr>
                    </a:p>
                  </a:txBody>
                  <a:tcPr marL="10319" marR="10319" marT="9525" marB="0" anchor="b"/>
                </a:tc>
                <a:tc>
                  <a:txBody>
                    <a:bodyPr/>
                    <a:lstStyle/>
                    <a:p>
                      <a:pPr algn="r" fontAlgn="b"/>
                      <a:r>
                        <a:rPr lang="nb-NO" sz="1800" u="none" strike="noStrike">
                          <a:effectLst/>
                        </a:rPr>
                        <a:t>800</a:t>
                      </a:r>
                      <a:endParaRPr lang="nb-NO" sz="1800" b="0" i="0" u="none" strike="noStrike">
                        <a:solidFill>
                          <a:srgbClr val="000000"/>
                        </a:solidFill>
                        <a:effectLst/>
                        <a:latin typeface="Calibri"/>
                      </a:endParaRPr>
                    </a:p>
                  </a:txBody>
                  <a:tcPr marL="10319" marR="10319" marT="9525" marB="0" anchor="b"/>
                </a:tc>
                <a:tc>
                  <a:txBody>
                    <a:bodyPr/>
                    <a:lstStyle/>
                    <a:p>
                      <a:pPr algn="r" fontAlgn="b"/>
                      <a:r>
                        <a:rPr lang="nb-NO" sz="1800" u="none" strike="noStrike">
                          <a:effectLst/>
                        </a:rPr>
                        <a:t>700</a:t>
                      </a:r>
                      <a:endParaRPr lang="nb-NO" sz="1800" b="0" i="0" u="none" strike="noStrike">
                        <a:solidFill>
                          <a:srgbClr val="000000"/>
                        </a:solidFill>
                        <a:effectLst/>
                        <a:latin typeface="Calibri"/>
                      </a:endParaRPr>
                    </a:p>
                  </a:txBody>
                  <a:tcPr marL="10319" marR="10319" marT="9525" marB="0" anchor="b"/>
                </a:tc>
                <a:tc>
                  <a:txBody>
                    <a:bodyPr/>
                    <a:lstStyle/>
                    <a:p>
                      <a:pPr algn="r" fontAlgn="b"/>
                      <a:r>
                        <a:rPr lang="nb-NO" sz="1800" u="none" strike="noStrike">
                          <a:effectLst/>
                        </a:rPr>
                        <a:t>600</a:t>
                      </a:r>
                      <a:endParaRPr lang="nb-NO" sz="1800" b="0" i="0" u="none" strike="noStrike">
                        <a:solidFill>
                          <a:srgbClr val="000000"/>
                        </a:solidFill>
                        <a:effectLst/>
                        <a:latin typeface="Calibri"/>
                      </a:endParaRPr>
                    </a:p>
                  </a:txBody>
                  <a:tcPr marL="10319" marR="10319" marT="9525" marB="0" anchor="b"/>
                </a:tc>
              </a:tr>
              <a:tr h="339090">
                <a:tc>
                  <a:txBody>
                    <a:bodyPr/>
                    <a:lstStyle/>
                    <a:p>
                      <a:pPr algn="r" fontAlgn="b"/>
                      <a:r>
                        <a:rPr lang="nb-NO" sz="1800" u="none" strike="noStrike">
                          <a:effectLst/>
                        </a:rPr>
                        <a:t>Utbetalinger</a:t>
                      </a:r>
                      <a:endParaRPr lang="nb-NO" sz="1800" b="0" i="0" u="none" strike="noStrike">
                        <a:solidFill>
                          <a:srgbClr val="000000"/>
                        </a:solidFill>
                        <a:effectLst/>
                        <a:latin typeface="Calibri"/>
                      </a:endParaRPr>
                    </a:p>
                  </a:txBody>
                  <a:tcPr marL="10319" marR="10319" marT="9525" marB="0" anchor="b"/>
                </a:tc>
                <a:tc>
                  <a:txBody>
                    <a:bodyPr/>
                    <a:lstStyle/>
                    <a:p>
                      <a:pPr algn="l" fontAlgn="b"/>
                      <a:endParaRPr lang="nb-NO" sz="1800" b="0" i="0" u="none" strike="noStrike">
                        <a:solidFill>
                          <a:srgbClr val="000000"/>
                        </a:solidFill>
                        <a:effectLst/>
                        <a:latin typeface="Calibri"/>
                      </a:endParaRPr>
                    </a:p>
                  </a:txBody>
                  <a:tcPr marL="10319" marR="10319" marT="9525" marB="0" anchor="b"/>
                </a:tc>
                <a:tc>
                  <a:txBody>
                    <a:bodyPr/>
                    <a:lstStyle/>
                    <a:p>
                      <a:pPr algn="r" fontAlgn="b"/>
                      <a:r>
                        <a:rPr lang="nb-NO" sz="1800" u="none" strike="noStrike">
                          <a:effectLst/>
                        </a:rPr>
                        <a:t>-400</a:t>
                      </a:r>
                      <a:endParaRPr lang="nb-NO" sz="1800" b="0" i="0" u="none" strike="noStrike">
                        <a:solidFill>
                          <a:srgbClr val="000000"/>
                        </a:solidFill>
                        <a:effectLst/>
                        <a:latin typeface="Calibri"/>
                      </a:endParaRPr>
                    </a:p>
                  </a:txBody>
                  <a:tcPr marL="10319" marR="10319" marT="9525" marB="0" anchor="b"/>
                </a:tc>
                <a:tc>
                  <a:txBody>
                    <a:bodyPr/>
                    <a:lstStyle/>
                    <a:p>
                      <a:pPr algn="r" fontAlgn="b"/>
                      <a:r>
                        <a:rPr lang="nb-NO" sz="1800" u="none" strike="noStrike">
                          <a:effectLst/>
                        </a:rPr>
                        <a:t>-400</a:t>
                      </a:r>
                      <a:endParaRPr lang="nb-NO" sz="1800" b="0" i="0" u="none" strike="noStrike">
                        <a:solidFill>
                          <a:srgbClr val="000000"/>
                        </a:solidFill>
                        <a:effectLst/>
                        <a:latin typeface="Calibri"/>
                      </a:endParaRPr>
                    </a:p>
                  </a:txBody>
                  <a:tcPr marL="10319" marR="10319" marT="9525" marB="0" anchor="b"/>
                </a:tc>
                <a:tc>
                  <a:txBody>
                    <a:bodyPr/>
                    <a:lstStyle/>
                    <a:p>
                      <a:pPr algn="r" fontAlgn="b"/>
                      <a:r>
                        <a:rPr lang="nb-NO" sz="1800" u="none" strike="noStrike">
                          <a:effectLst/>
                        </a:rPr>
                        <a:t>-400</a:t>
                      </a:r>
                      <a:endParaRPr lang="nb-NO" sz="1800" b="0" i="0" u="none" strike="noStrike">
                        <a:solidFill>
                          <a:srgbClr val="000000"/>
                        </a:solidFill>
                        <a:effectLst/>
                        <a:latin typeface="Calibri"/>
                      </a:endParaRPr>
                    </a:p>
                  </a:txBody>
                  <a:tcPr marL="10319" marR="10319" marT="9525" marB="0" anchor="b"/>
                </a:tc>
                <a:tc>
                  <a:txBody>
                    <a:bodyPr/>
                    <a:lstStyle/>
                    <a:p>
                      <a:pPr algn="r" fontAlgn="b"/>
                      <a:r>
                        <a:rPr lang="nb-NO" sz="1800" u="none" strike="noStrike">
                          <a:effectLst/>
                        </a:rPr>
                        <a:t>-400</a:t>
                      </a:r>
                      <a:endParaRPr lang="nb-NO" sz="1800" b="0" i="0" u="none" strike="noStrike">
                        <a:solidFill>
                          <a:srgbClr val="000000"/>
                        </a:solidFill>
                        <a:effectLst/>
                        <a:latin typeface="Calibri"/>
                      </a:endParaRPr>
                    </a:p>
                  </a:txBody>
                  <a:tcPr marL="10319" marR="10319" marT="9525" marB="0" anchor="b"/>
                </a:tc>
              </a:tr>
              <a:tr h="339090">
                <a:tc>
                  <a:txBody>
                    <a:bodyPr/>
                    <a:lstStyle/>
                    <a:p>
                      <a:pPr algn="r" fontAlgn="b"/>
                      <a:r>
                        <a:rPr lang="nb-NO" sz="1800" u="none" strike="noStrike">
                          <a:effectLst/>
                        </a:rPr>
                        <a:t>Utrangeringsverdi</a:t>
                      </a:r>
                      <a:endParaRPr lang="nb-NO" sz="18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8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dirty="0">
                          <a:effectLst/>
                        </a:rPr>
                        <a:t>650</a:t>
                      </a:r>
                      <a:endParaRPr lang="nb-NO" sz="1800" b="0"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a:effectLst/>
                        </a:rPr>
                        <a:t>500</a:t>
                      </a:r>
                      <a:endParaRPr lang="nb-NO" sz="18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a:effectLst/>
                        </a:rPr>
                        <a:t>300</a:t>
                      </a:r>
                      <a:endParaRPr lang="nb-NO" sz="18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dirty="0">
                          <a:effectLst/>
                        </a:rPr>
                        <a:t>100</a:t>
                      </a:r>
                      <a:endParaRPr lang="nb-NO" sz="1800" b="0"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4485642"/>
              </p:ext>
            </p:extLst>
          </p:nvPr>
        </p:nvGraphicFramePr>
        <p:xfrm>
          <a:off x="340518" y="3609973"/>
          <a:ext cx="9132096" cy="1845470"/>
        </p:xfrm>
        <a:graphic>
          <a:graphicData uri="http://schemas.openxmlformats.org/drawingml/2006/table">
            <a:tbl>
              <a:tblPr>
                <a:tableStyleId>{2D5ABB26-0587-4C30-8999-92F81FD0307C}</a:tableStyleId>
              </a:tblPr>
              <a:tblGrid>
                <a:gridCol w="864304"/>
                <a:gridCol w="578624"/>
                <a:gridCol w="1922292"/>
                <a:gridCol w="1922292"/>
                <a:gridCol w="1922292"/>
                <a:gridCol w="1922292"/>
              </a:tblGrid>
              <a:tr h="369094">
                <a:tc>
                  <a:txBody>
                    <a:bodyPr/>
                    <a:lstStyle/>
                    <a:p>
                      <a:pPr algn="l" fontAlgn="b"/>
                      <a:r>
                        <a:rPr lang="nb-NO" sz="1800" u="none" strike="noStrike" dirty="0">
                          <a:effectLst/>
                        </a:rPr>
                        <a:t>År</a:t>
                      </a:r>
                      <a:endParaRPr lang="nb-NO" sz="18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dirty="0">
                          <a:effectLst/>
                        </a:rPr>
                        <a:t>0</a:t>
                      </a:r>
                      <a:endParaRPr lang="nb-NO" sz="18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dirty="0">
                          <a:effectLst/>
                        </a:rPr>
                        <a:t>1</a:t>
                      </a:r>
                      <a:endParaRPr lang="nb-NO" sz="18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dirty="0">
                          <a:effectLst/>
                        </a:rPr>
                        <a:t>2</a:t>
                      </a:r>
                      <a:endParaRPr lang="nb-NO" sz="18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dirty="0">
                          <a:effectLst/>
                        </a:rPr>
                        <a:t>3</a:t>
                      </a:r>
                      <a:endParaRPr lang="nb-NO" sz="18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dirty="0">
                          <a:effectLst/>
                        </a:rPr>
                        <a:t>4</a:t>
                      </a:r>
                      <a:endParaRPr lang="nb-NO" sz="18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r>
              <a:tr h="369094">
                <a:tc>
                  <a:txBody>
                    <a:bodyPr/>
                    <a:lstStyle/>
                    <a:p>
                      <a:pPr algn="l" fontAlgn="b"/>
                      <a:r>
                        <a:rPr lang="nb-NO" sz="1400" u="none" strike="noStrike" dirty="0">
                          <a:effectLst/>
                        </a:rPr>
                        <a:t>Levetid 1</a:t>
                      </a:r>
                      <a:endParaRPr lang="nb-NO" sz="1400" b="0"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400" u="none" strike="noStrike" dirty="0">
                          <a:effectLst/>
                        </a:rPr>
                        <a:t>-1000</a:t>
                      </a:r>
                      <a:endParaRPr lang="nb-NO" sz="1400" b="0"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400" u="none" strike="noStrike" dirty="0" smtClean="0">
                          <a:effectLst/>
                        </a:rPr>
                        <a:t>900-400+650 = 1150</a:t>
                      </a:r>
                      <a:endParaRPr lang="nb-NO" sz="1400" b="0"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4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4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400" b="0"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r>
              <a:tr h="369094">
                <a:tc>
                  <a:txBody>
                    <a:bodyPr/>
                    <a:lstStyle/>
                    <a:p>
                      <a:pPr algn="l" fontAlgn="b"/>
                      <a:r>
                        <a:rPr lang="nb-NO" sz="1400" u="none" strike="noStrike" dirty="0">
                          <a:effectLst/>
                        </a:rPr>
                        <a:t>Levetid 2</a:t>
                      </a:r>
                      <a:endParaRPr lang="nb-NO" sz="1400" b="0" i="0" u="none" strike="noStrike" dirty="0">
                        <a:solidFill>
                          <a:srgbClr val="000000"/>
                        </a:solidFill>
                        <a:effectLst/>
                        <a:latin typeface="Calibri"/>
                      </a:endParaRPr>
                    </a:p>
                  </a:txBody>
                  <a:tcPr marL="10319" marR="10319" marT="9525" marB="0" anchor="b"/>
                </a:tc>
                <a:tc>
                  <a:txBody>
                    <a:bodyPr/>
                    <a:lstStyle/>
                    <a:p>
                      <a:pPr algn="r" fontAlgn="b"/>
                      <a:r>
                        <a:rPr lang="nb-NO" sz="1400" u="none" strike="noStrike">
                          <a:effectLst/>
                        </a:rPr>
                        <a:t>-1000</a:t>
                      </a:r>
                      <a:endParaRPr lang="nb-NO" sz="1400" b="0" i="0" u="none" strike="noStrike">
                        <a:solidFill>
                          <a:srgbClr val="000000"/>
                        </a:solidFill>
                        <a:effectLst/>
                        <a:latin typeface="Calibri"/>
                      </a:endParaRPr>
                    </a:p>
                  </a:txBody>
                  <a:tcPr marL="10319" marR="10319" marT="9525" marB="0" anchor="b"/>
                </a:tc>
                <a:tc>
                  <a:txBody>
                    <a:bodyPr/>
                    <a:lstStyle/>
                    <a:p>
                      <a:pPr algn="r" fontAlgn="b"/>
                      <a:r>
                        <a:rPr lang="nb-NO" sz="1400" u="none" strike="noStrike" dirty="0" smtClean="0">
                          <a:effectLst/>
                        </a:rPr>
                        <a:t>900-400 = 500</a:t>
                      </a:r>
                      <a:endParaRPr lang="nb-NO" sz="1400" b="0" i="0" u="none" strike="noStrike" dirty="0">
                        <a:solidFill>
                          <a:srgbClr val="000000"/>
                        </a:solidFill>
                        <a:effectLst/>
                        <a:latin typeface="Calibri"/>
                      </a:endParaRPr>
                    </a:p>
                  </a:txBody>
                  <a:tcPr marL="10319" marR="10319" marT="9525" marB="0" anchor="b"/>
                </a:tc>
                <a:tc>
                  <a:txBody>
                    <a:bodyPr/>
                    <a:lstStyle/>
                    <a:p>
                      <a:pPr algn="r" fontAlgn="b"/>
                      <a:r>
                        <a:rPr lang="nb-NO" sz="1400" u="none" strike="noStrike" dirty="0" smtClean="0">
                          <a:effectLst/>
                        </a:rPr>
                        <a:t>800-400+500 = 900</a:t>
                      </a:r>
                      <a:endParaRPr lang="nb-NO" sz="1400" b="0" i="0" u="none" strike="noStrike" dirty="0">
                        <a:solidFill>
                          <a:srgbClr val="000000"/>
                        </a:solidFill>
                        <a:effectLst/>
                        <a:latin typeface="Calibri"/>
                      </a:endParaRPr>
                    </a:p>
                  </a:txBody>
                  <a:tcPr marL="10319" marR="10319" marT="9525" marB="0" anchor="b"/>
                </a:tc>
                <a:tc>
                  <a:txBody>
                    <a:bodyPr/>
                    <a:lstStyle/>
                    <a:p>
                      <a:pPr algn="l" fontAlgn="b"/>
                      <a:endParaRPr lang="nb-NO" sz="1400" b="0" i="0" u="none" strike="noStrike">
                        <a:solidFill>
                          <a:srgbClr val="000000"/>
                        </a:solidFill>
                        <a:effectLst/>
                        <a:latin typeface="Calibri"/>
                      </a:endParaRPr>
                    </a:p>
                  </a:txBody>
                  <a:tcPr marL="10319" marR="10319" marT="9525" marB="0" anchor="b"/>
                </a:tc>
                <a:tc>
                  <a:txBody>
                    <a:bodyPr/>
                    <a:lstStyle/>
                    <a:p>
                      <a:pPr algn="l" fontAlgn="b"/>
                      <a:endParaRPr lang="nb-NO" sz="1400" b="0" i="0" u="none" strike="noStrike">
                        <a:solidFill>
                          <a:srgbClr val="000000"/>
                        </a:solidFill>
                        <a:effectLst/>
                        <a:latin typeface="Calibri"/>
                      </a:endParaRPr>
                    </a:p>
                  </a:txBody>
                  <a:tcPr marL="10319" marR="10319" marT="9525" marB="0" anchor="b"/>
                </a:tc>
              </a:tr>
              <a:tr h="369094">
                <a:tc>
                  <a:txBody>
                    <a:bodyPr/>
                    <a:lstStyle/>
                    <a:p>
                      <a:pPr algn="l" fontAlgn="b"/>
                      <a:r>
                        <a:rPr lang="nb-NO" sz="1400" u="none" strike="noStrike" dirty="0">
                          <a:effectLst/>
                        </a:rPr>
                        <a:t>Levetid 3</a:t>
                      </a:r>
                      <a:endParaRPr lang="nb-NO" sz="1400" b="0" i="0" u="none" strike="noStrike" dirty="0">
                        <a:solidFill>
                          <a:srgbClr val="000000"/>
                        </a:solidFill>
                        <a:effectLst/>
                        <a:latin typeface="Calibri"/>
                      </a:endParaRPr>
                    </a:p>
                  </a:txBody>
                  <a:tcPr marL="10319" marR="10319" marT="9525" marB="0" anchor="b"/>
                </a:tc>
                <a:tc>
                  <a:txBody>
                    <a:bodyPr/>
                    <a:lstStyle/>
                    <a:p>
                      <a:pPr algn="r" fontAlgn="b"/>
                      <a:r>
                        <a:rPr lang="nb-NO" sz="1400" u="none" strike="noStrike">
                          <a:effectLst/>
                        </a:rPr>
                        <a:t>-1000</a:t>
                      </a:r>
                      <a:endParaRPr lang="nb-NO" sz="1400" b="0" i="0" u="none" strike="noStrike">
                        <a:solidFill>
                          <a:srgbClr val="000000"/>
                        </a:solidFill>
                        <a:effectLst/>
                        <a:latin typeface="Calibri"/>
                      </a:endParaRPr>
                    </a:p>
                  </a:txBody>
                  <a:tcPr marL="10319" marR="10319" marT="9525" marB="0" anchor="b"/>
                </a:tc>
                <a:tc>
                  <a:txBody>
                    <a:bodyPr/>
                    <a:lstStyle/>
                    <a:p>
                      <a:pPr algn="r" fontAlgn="b"/>
                      <a:r>
                        <a:rPr lang="nb-NO" sz="1400" u="none" strike="noStrike" dirty="0" smtClean="0">
                          <a:effectLst/>
                        </a:rPr>
                        <a:t>900-400 = 500</a:t>
                      </a:r>
                      <a:endParaRPr lang="nb-NO" sz="1400" b="0" i="0" u="none" strike="noStrike" dirty="0">
                        <a:solidFill>
                          <a:srgbClr val="000000"/>
                        </a:solidFill>
                        <a:effectLst/>
                        <a:latin typeface="Calibri"/>
                      </a:endParaRPr>
                    </a:p>
                  </a:txBody>
                  <a:tcPr marL="10319" marR="10319" marT="9525" marB="0" anchor="b"/>
                </a:tc>
                <a:tc>
                  <a:txBody>
                    <a:bodyPr/>
                    <a:lstStyle/>
                    <a:p>
                      <a:pPr algn="r" fontAlgn="b"/>
                      <a:r>
                        <a:rPr lang="nb-NO" sz="1400" u="none" strike="noStrike" dirty="0" smtClean="0">
                          <a:effectLst/>
                        </a:rPr>
                        <a:t>800-400 = 400</a:t>
                      </a:r>
                      <a:endParaRPr lang="nb-NO" sz="1400" b="0" i="0" u="none" strike="noStrike" dirty="0">
                        <a:solidFill>
                          <a:srgbClr val="000000"/>
                        </a:solidFill>
                        <a:effectLst/>
                        <a:latin typeface="Calibri"/>
                      </a:endParaRPr>
                    </a:p>
                  </a:txBody>
                  <a:tcPr marL="10319" marR="10319" marT="9525" marB="0" anchor="b"/>
                </a:tc>
                <a:tc>
                  <a:txBody>
                    <a:bodyPr/>
                    <a:lstStyle/>
                    <a:p>
                      <a:pPr algn="r" fontAlgn="b"/>
                      <a:r>
                        <a:rPr lang="nb-NO" sz="1400" u="none" strike="noStrike" dirty="0" smtClean="0">
                          <a:effectLst/>
                        </a:rPr>
                        <a:t>700-400+300 = 600</a:t>
                      </a:r>
                      <a:endParaRPr lang="nb-NO" sz="1400" b="0" i="0" u="none" strike="noStrike" dirty="0">
                        <a:solidFill>
                          <a:srgbClr val="000000"/>
                        </a:solidFill>
                        <a:effectLst/>
                        <a:latin typeface="Calibri"/>
                      </a:endParaRPr>
                    </a:p>
                  </a:txBody>
                  <a:tcPr marL="10319" marR="10319" marT="9525" marB="0" anchor="b"/>
                </a:tc>
                <a:tc>
                  <a:txBody>
                    <a:bodyPr/>
                    <a:lstStyle/>
                    <a:p>
                      <a:pPr algn="l" fontAlgn="b"/>
                      <a:endParaRPr lang="nb-NO" sz="1400" b="0" i="0" u="none" strike="noStrike">
                        <a:solidFill>
                          <a:srgbClr val="000000"/>
                        </a:solidFill>
                        <a:effectLst/>
                        <a:latin typeface="Calibri"/>
                      </a:endParaRPr>
                    </a:p>
                  </a:txBody>
                  <a:tcPr marL="10319" marR="10319" marT="9525" marB="0" anchor="b"/>
                </a:tc>
              </a:tr>
              <a:tr h="369094">
                <a:tc>
                  <a:txBody>
                    <a:bodyPr/>
                    <a:lstStyle/>
                    <a:p>
                      <a:pPr algn="l" fontAlgn="b"/>
                      <a:r>
                        <a:rPr lang="nb-NO" sz="1400" u="none" strike="noStrike" dirty="0">
                          <a:effectLst/>
                        </a:rPr>
                        <a:t>Levetid 4</a:t>
                      </a:r>
                      <a:endParaRPr lang="nb-NO" sz="1400" b="0"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400" u="none" strike="noStrike">
                          <a:effectLst/>
                        </a:rPr>
                        <a:t>-1000</a:t>
                      </a:r>
                      <a:endParaRPr lang="nb-NO" sz="14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400" u="none" strike="noStrike" dirty="0" smtClean="0">
                          <a:effectLst/>
                        </a:rPr>
                        <a:t>900-400 = 500</a:t>
                      </a:r>
                      <a:endParaRPr lang="nb-NO" sz="1400" b="0"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400" u="none" strike="noStrike" dirty="0" smtClean="0">
                          <a:effectLst/>
                        </a:rPr>
                        <a:t>800-400 = 400</a:t>
                      </a:r>
                      <a:endParaRPr lang="nb-NO" sz="1400" b="0" i="0" u="none" strike="noStrike" dirty="0">
                        <a:solidFill>
                          <a:srgbClr val="000000"/>
                        </a:solidFill>
                        <a:effectLst/>
                        <a:latin typeface="+mn-lt"/>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400" u="none" strike="noStrike" dirty="0" smtClean="0">
                          <a:effectLst/>
                        </a:rPr>
                        <a:t>700-400 = 300</a:t>
                      </a:r>
                      <a:endParaRPr lang="nb-NO" sz="1400" b="0"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400" u="none" strike="noStrike" dirty="0" smtClean="0">
                          <a:effectLst/>
                        </a:rPr>
                        <a:t>600-400+100 = 300</a:t>
                      </a:r>
                      <a:endParaRPr lang="nb-NO" sz="1400" b="0"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371475" y="5657850"/>
            <a:ext cx="9214644" cy="369332"/>
          </a:xfrm>
          <a:prstGeom prst="rect">
            <a:avLst/>
          </a:prstGeom>
          <a:noFill/>
        </p:spPr>
        <p:txBody>
          <a:bodyPr wrap="square" rtlCol="0">
            <a:spAutoFit/>
          </a:bodyPr>
          <a:lstStyle/>
          <a:p>
            <a:r>
              <a:rPr lang="nb-NO" dirty="0" smtClean="0"/>
              <a:t>Kontantstrømmen = Innbetalinger – Utbetalinger + Utrangeringsverdi (siste leveår)</a:t>
            </a:r>
            <a:endParaRPr lang="nb-NO" dirty="0"/>
          </a:p>
        </p:txBody>
      </p:sp>
      <p:sp>
        <p:nvSpPr>
          <p:cNvPr id="3" name="Date Placeholder 2"/>
          <p:cNvSpPr>
            <a:spLocks noGrp="1"/>
          </p:cNvSpPr>
          <p:nvPr>
            <p:ph type="dt" sz="half" idx="10"/>
          </p:nvPr>
        </p:nvSpPr>
        <p:spPr/>
        <p:txBody>
          <a:bodyPr/>
          <a:lstStyle/>
          <a:p>
            <a:r>
              <a:rPr lang="nb-NO" smtClean="0"/>
              <a:t>Rasmus Rasmussen</a:t>
            </a:r>
            <a:endParaRPr lang="nn-NO"/>
          </a:p>
        </p:txBody>
      </p:sp>
      <p:sp>
        <p:nvSpPr>
          <p:cNvPr id="4" name="Footer Placeholder 3"/>
          <p:cNvSpPr>
            <a:spLocks noGrp="1"/>
          </p:cNvSpPr>
          <p:nvPr>
            <p:ph type="ftr" sz="quarter" idx="11"/>
          </p:nvPr>
        </p:nvSpPr>
        <p:spPr/>
        <p:txBody>
          <a:bodyPr/>
          <a:lstStyle/>
          <a:p>
            <a:r>
              <a:rPr lang="nn-NO" smtClean="0"/>
              <a:t>BØK311 BEDRIFTSØKONOMI 2b</a:t>
            </a:r>
            <a:endParaRPr lang="nn-NO"/>
          </a:p>
        </p:txBody>
      </p:sp>
      <p:sp>
        <p:nvSpPr>
          <p:cNvPr id="5" name="Slide Number Placeholder 4"/>
          <p:cNvSpPr>
            <a:spLocks noGrp="1"/>
          </p:cNvSpPr>
          <p:nvPr>
            <p:ph type="sldNum" sz="quarter" idx="12"/>
          </p:nvPr>
        </p:nvSpPr>
        <p:spPr/>
        <p:txBody>
          <a:bodyPr/>
          <a:lstStyle/>
          <a:p>
            <a:fld id="{C8027F48-9CC9-D045-8B9B-52CCB28A42BB}" type="slidenum">
              <a:rPr lang="nn-NO" smtClean="0"/>
              <a:pPr/>
              <a:t>29</a:t>
            </a:fld>
            <a:endParaRPr lang="nn-NO"/>
          </a:p>
        </p:txBody>
      </p:sp>
    </p:spTree>
    <p:extLst>
      <p:ext uri="{BB962C8B-B14F-4D97-AF65-F5344CB8AC3E}">
        <p14:creationId xmlns:p14="http://schemas.microsoft.com/office/powerpoint/2010/main" val="205341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b-NO" smtClean="0"/>
              <a:t>Rasmus Rasmussen</a:t>
            </a:r>
            <a:endParaRPr lang="nn-NO" dirty="0"/>
          </a:p>
        </p:txBody>
      </p:sp>
      <p:sp>
        <p:nvSpPr>
          <p:cNvPr id="3" name="Footer Placeholder 2"/>
          <p:cNvSpPr>
            <a:spLocks noGrp="1"/>
          </p:cNvSpPr>
          <p:nvPr>
            <p:ph type="ftr" sz="quarter" idx="11"/>
          </p:nvPr>
        </p:nvSpPr>
        <p:spPr/>
        <p:txBody>
          <a:bodyPr/>
          <a:lstStyle/>
          <a:p>
            <a:r>
              <a:rPr lang="nn-NO" smtClean="0"/>
              <a:t>BØK311 BEDRIFTSØKONOMI 2b</a:t>
            </a:r>
            <a:endParaRPr lang="nn-NO" dirty="0"/>
          </a:p>
        </p:txBody>
      </p:sp>
      <p:sp>
        <p:nvSpPr>
          <p:cNvPr id="4" name="Slide Number Placeholder 3"/>
          <p:cNvSpPr>
            <a:spLocks noGrp="1"/>
          </p:cNvSpPr>
          <p:nvPr>
            <p:ph type="sldNum" sz="quarter" idx="12"/>
          </p:nvPr>
        </p:nvSpPr>
        <p:spPr/>
        <p:txBody>
          <a:bodyPr/>
          <a:lstStyle/>
          <a:p>
            <a:fld id="{C8027F48-9CC9-D045-8B9B-52CCB28A42BB}" type="slidenum">
              <a:rPr lang="nn-NO" smtClean="0"/>
              <a:pPr/>
              <a:t>3</a:t>
            </a:fld>
            <a:endParaRPr lang="nn-NO"/>
          </a:p>
        </p:txBody>
      </p:sp>
      <p:sp>
        <p:nvSpPr>
          <p:cNvPr id="5" name="Content Placeholder 4"/>
          <p:cNvSpPr>
            <a:spLocks noGrp="1"/>
          </p:cNvSpPr>
          <p:nvPr>
            <p:ph idx="1"/>
          </p:nvPr>
        </p:nvSpPr>
        <p:spPr/>
        <p:txBody>
          <a:bodyPr/>
          <a:lstStyle/>
          <a:p>
            <a:pPr marL="457200" indent="-457200" eaLnBrk="0" hangingPunct="0">
              <a:lnSpc>
                <a:spcPct val="150000"/>
              </a:lnSpc>
              <a:spcBef>
                <a:spcPct val="20000"/>
              </a:spcBef>
              <a:buFont typeface="Arial" charset="0"/>
              <a:buAutoNum type="arabicPeriod"/>
            </a:pPr>
            <a:r>
              <a:rPr lang="nb-NO" dirty="0" smtClean="0"/>
              <a:t>Fra klubbe til saks.</a:t>
            </a:r>
          </a:p>
          <a:p>
            <a:pPr marL="457200" indent="-457200" eaLnBrk="0" hangingPunct="0">
              <a:lnSpc>
                <a:spcPct val="150000"/>
              </a:lnSpc>
              <a:spcBef>
                <a:spcPct val="20000"/>
              </a:spcBef>
              <a:buFont typeface="Arial" charset="0"/>
              <a:buAutoNum type="arabicPeriod"/>
            </a:pPr>
            <a:r>
              <a:rPr lang="nb-NO" dirty="0" smtClean="0"/>
              <a:t>Overlevering.</a:t>
            </a:r>
          </a:p>
          <a:p>
            <a:pPr marL="457200" indent="-457200" eaLnBrk="0" hangingPunct="0">
              <a:lnSpc>
                <a:spcPct val="150000"/>
              </a:lnSpc>
              <a:spcBef>
                <a:spcPct val="20000"/>
              </a:spcBef>
              <a:buFont typeface="Arial" charset="0"/>
              <a:buAutoNum type="arabicPeriod"/>
            </a:pPr>
            <a:r>
              <a:rPr lang="nb-NO" dirty="0" smtClean="0"/>
              <a:t>Styring av arbeidskapital.</a:t>
            </a:r>
          </a:p>
          <a:p>
            <a:pPr marL="457200" indent="-457200" eaLnBrk="0" hangingPunct="0">
              <a:lnSpc>
                <a:spcPct val="150000"/>
              </a:lnSpc>
              <a:spcBef>
                <a:spcPct val="20000"/>
              </a:spcBef>
              <a:buFont typeface="Arial" charset="0"/>
              <a:buAutoNum type="arabicPeriod"/>
            </a:pPr>
            <a:r>
              <a:rPr lang="nb-NO" dirty="0" smtClean="0"/>
              <a:t>Avvikling og salg.</a:t>
            </a:r>
          </a:p>
          <a:p>
            <a:pPr marL="457200" indent="-457200" eaLnBrk="0" hangingPunct="0">
              <a:lnSpc>
                <a:spcPct val="150000"/>
              </a:lnSpc>
              <a:spcBef>
                <a:spcPct val="20000"/>
              </a:spcBef>
              <a:buFont typeface="Arial" charset="0"/>
              <a:buAutoNum type="arabicPeriod"/>
            </a:pPr>
            <a:r>
              <a:rPr lang="nb-NO" dirty="0" smtClean="0"/>
              <a:t>Avviksanalyse.</a:t>
            </a:r>
          </a:p>
          <a:p>
            <a:pPr marL="457200" indent="-457200" eaLnBrk="0" hangingPunct="0">
              <a:lnSpc>
                <a:spcPct val="150000"/>
              </a:lnSpc>
              <a:spcBef>
                <a:spcPct val="20000"/>
              </a:spcBef>
              <a:buFont typeface="Arial" charset="0"/>
              <a:buAutoNum type="arabicPeriod"/>
            </a:pPr>
            <a:r>
              <a:rPr lang="nb-NO" dirty="0" smtClean="0"/>
              <a:t>Oppsummering.</a:t>
            </a:r>
            <a:endParaRPr lang="nb-NO" dirty="0"/>
          </a:p>
        </p:txBody>
      </p:sp>
      <p:sp>
        <p:nvSpPr>
          <p:cNvPr id="6" name="Title 5"/>
          <p:cNvSpPr>
            <a:spLocks noGrp="1"/>
          </p:cNvSpPr>
          <p:nvPr>
            <p:ph type="title"/>
          </p:nvPr>
        </p:nvSpPr>
        <p:spPr/>
        <p:txBody>
          <a:bodyPr/>
          <a:lstStyle/>
          <a:p>
            <a:r>
              <a:rPr lang="nb-NO" dirty="0"/>
              <a:t>Oversikt: Kapittel </a:t>
            </a:r>
            <a:r>
              <a:rPr lang="nb-NO" dirty="0" smtClean="0"/>
              <a:t>9</a:t>
            </a:r>
            <a:endParaRPr lang="nb-NO" dirty="0"/>
          </a:p>
        </p:txBody>
      </p:sp>
    </p:spTree>
    <p:extLst>
      <p:ext uri="{BB962C8B-B14F-4D97-AF65-F5344CB8AC3E}">
        <p14:creationId xmlns:p14="http://schemas.microsoft.com/office/powerpoint/2010/main" val="380899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Eks. Forts. </a:t>
            </a:r>
            <a:r>
              <a:rPr lang="nb-NO" sz="2800" dirty="0" smtClean="0"/>
              <a:t>(10% kapitalkostnad)</a:t>
            </a:r>
            <a:endParaRPr lang="nb-NO" sz="2800" dirty="0"/>
          </a:p>
        </p:txBody>
      </p:sp>
      <p:graphicFrame>
        <p:nvGraphicFramePr>
          <p:cNvPr id="5" name="Table 4"/>
          <p:cNvGraphicFramePr>
            <a:graphicFrameLocks noGrp="1"/>
          </p:cNvGraphicFramePr>
          <p:nvPr>
            <p:extLst>
              <p:ext uri="{D42A27DB-BD31-4B8C-83A1-F6EECF244321}">
                <p14:modId xmlns:p14="http://schemas.microsoft.com/office/powerpoint/2010/main" val="4171379123"/>
              </p:ext>
            </p:extLst>
          </p:nvPr>
        </p:nvGraphicFramePr>
        <p:xfrm>
          <a:off x="629442" y="1562103"/>
          <a:ext cx="8688393" cy="1895475"/>
        </p:xfrm>
        <a:graphic>
          <a:graphicData uri="http://schemas.openxmlformats.org/drawingml/2006/table">
            <a:tbl>
              <a:tblPr>
                <a:tableStyleId>{2D5ABB26-0587-4C30-8999-92F81FD0307C}</a:tableStyleId>
              </a:tblPr>
              <a:tblGrid>
                <a:gridCol w="1241199"/>
                <a:gridCol w="1241199"/>
                <a:gridCol w="1241199"/>
                <a:gridCol w="1241199"/>
                <a:gridCol w="1241199"/>
                <a:gridCol w="1241199"/>
                <a:gridCol w="1241199"/>
              </a:tblGrid>
              <a:tr h="379095">
                <a:tc>
                  <a:txBody>
                    <a:bodyPr/>
                    <a:lstStyle/>
                    <a:p>
                      <a:pPr algn="r" fontAlgn="b"/>
                      <a:r>
                        <a:rPr lang="nb-NO" sz="2000" b="1" u="none" strike="noStrike" dirty="0" smtClean="0">
                          <a:effectLst/>
                        </a:rPr>
                        <a:t>År</a:t>
                      </a:r>
                      <a:endParaRPr lang="nb-NO" sz="20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b="1" u="none" strike="noStrike" dirty="0" smtClean="0">
                          <a:effectLst/>
                        </a:rPr>
                        <a:t>0</a:t>
                      </a:r>
                      <a:endParaRPr lang="nb-NO" sz="20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b="1" u="none" strike="noStrike" dirty="0" smtClean="0">
                          <a:effectLst/>
                        </a:rPr>
                        <a:t>1</a:t>
                      </a:r>
                      <a:endParaRPr lang="nb-NO" sz="20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b="1" u="none" strike="noStrike" dirty="0" smtClean="0">
                          <a:effectLst/>
                        </a:rPr>
                        <a:t>2</a:t>
                      </a:r>
                      <a:endParaRPr lang="nb-NO" sz="20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b="1" u="none" strike="noStrike" dirty="0" smtClean="0">
                          <a:effectLst/>
                        </a:rPr>
                        <a:t>3</a:t>
                      </a:r>
                      <a:endParaRPr lang="nb-NO" sz="20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b="1" u="none" strike="noStrike" dirty="0" smtClean="0">
                          <a:effectLst/>
                        </a:rPr>
                        <a:t>4</a:t>
                      </a:r>
                      <a:endParaRPr lang="nb-NO" sz="20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b="1" u="none" strike="noStrike" dirty="0" smtClean="0">
                          <a:effectLst/>
                        </a:rPr>
                        <a:t>Nåverdi</a:t>
                      </a:r>
                      <a:endParaRPr lang="nb-NO" sz="2000" b="1"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r>
              <a:tr h="379095">
                <a:tc>
                  <a:txBody>
                    <a:bodyPr/>
                    <a:lstStyle/>
                    <a:p>
                      <a:pPr algn="r" fontAlgn="b"/>
                      <a:r>
                        <a:rPr lang="nb-NO" sz="2000" u="none" strike="noStrike">
                          <a:effectLst/>
                        </a:rPr>
                        <a:t>Levetid 1</a:t>
                      </a:r>
                      <a:endParaRPr lang="nb-NO" sz="20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2000" u="none" strike="noStrike">
                          <a:effectLst/>
                        </a:rPr>
                        <a:t>-1000</a:t>
                      </a:r>
                      <a:endParaRPr lang="nb-NO" sz="20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2000" u="none" strike="noStrike">
                          <a:effectLst/>
                        </a:rPr>
                        <a:t>1150</a:t>
                      </a:r>
                      <a:endParaRPr lang="nb-NO" sz="20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20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20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2000" b="0"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2000" u="none" strike="noStrike">
                          <a:effectLst/>
                        </a:rPr>
                        <a:t>45,45</a:t>
                      </a:r>
                      <a:endParaRPr lang="nb-NO" sz="20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r>
              <a:tr h="379095">
                <a:tc>
                  <a:txBody>
                    <a:bodyPr/>
                    <a:lstStyle/>
                    <a:p>
                      <a:pPr algn="r" fontAlgn="b"/>
                      <a:r>
                        <a:rPr lang="nb-NO" sz="2000" u="none" strike="noStrike">
                          <a:effectLst/>
                        </a:rPr>
                        <a:t>Levetid 2</a:t>
                      </a:r>
                      <a:endParaRPr lang="nb-NO" sz="2000" b="0" i="0" u="none" strike="noStrike">
                        <a:solidFill>
                          <a:srgbClr val="000000"/>
                        </a:solidFill>
                        <a:effectLst/>
                        <a:latin typeface="Calibri"/>
                      </a:endParaRPr>
                    </a:p>
                  </a:txBody>
                  <a:tcPr marL="10319" marR="10319" marT="9525" marB="0" anchor="b"/>
                </a:tc>
                <a:tc>
                  <a:txBody>
                    <a:bodyPr/>
                    <a:lstStyle/>
                    <a:p>
                      <a:pPr algn="r" fontAlgn="b"/>
                      <a:r>
                        <a:rPr lang="nb-NO" sz="2000" u="none" strike="noStrike">
                          <a:effectLst/>
                        </a:rPr>
                        <a:t>-1000</a:t>
                      </a:r>
                      <a:endParaRPr lang="nb-NO" sz="2000" b="0" i="0" u="none" strike="noStrike">
                        <a:solidFill>
                          <a:srgbClr val="000000"/>
                        </a:solidFill>
                        <a:effectLst/>
                        <a:latin typeface="Calibri"/>
                      </a:endParaRPr>
                    </a:p>
                  </a:txBody>
                  <a:tcPr marL="10319" marR="10319" marT="9525" marB="0" anchor="b"/>
                </a:tc>
                <a:tc>
                  <a:txBody>
                    <a:bodyPr/>
                    <a:lstStyle/>
                    <a:p>
                      <a:pPr algn="r" fontAlgn="b"/>
                      <a:r>
                        <a:rPr lang="nb-NO" sz="2000" u="none" strike="noStrike">
                          <a:effectLst/>
                        </a:rPr>
                        <a:t>500</a:t>
                      </a:r>
                      <a:endParaRPr lang="nb-NO" sz="2000" b="0" i="0" u="none" strike="noStrike">
                        <a:solidFill>
                          <a:srgbClr val="000000"/>
                        </a:solidFill>
                        <a:effectLst/>
                        <a:latin typeface="Calibri"/>
                      </a:endParaRPr>
                    </a:p>
                  </a:txBody>
                  <a:tcPr marL="10319" marR="10319" marT="9525" marB="0" anchor="b"/>
                </a:tc>
                <a:tc>
                  <a:txBody>
                    <a:bodyPr/>
                    <a:lstStyle/>
                    <a:p>
                      <a:pPr algn="r" fontAlgn="b"/>
                      <a:r>
                        <a:rPr lang="nb-NO" sz="2000" u="none" strike="noStrike">
                          <a:effectLst/>
                        </a:rPr>
                        <a:t>900</a:t>
                      </a:r>
                      <a:endParaRPr lang="nb-NO" sz="2000" b="0" i="0" u="none" strike="noStrike">
                        <a:solidFill>
                          <a:srgbClr val="000000"/>
                        </a:solidFill>
                        <a:effectLst/>
                        <a:latin typeface="Calibri"/>
                      </a:endParaRPr>
                    </a:p>
                  </a:txBody>
                  <a:tcPr marL="10319" marR="10319" marT="9525" marB="0" anchor="b"/>
                </a:tc>
                <a:tc>
                  <a:txBody>
                    <a:bodyPr/>
                    <a:lstStyle/>
                    <a:p>
                      <a:pPr algn="l" fontAlgn="b"/>
                      <a:endParaRPr lang="nb-NO" sz="2000" b="0" i="0" u="none" strike="noStrike">
                        <a:solidFill>
                          <a:srgbClr val="000000"/>
                        </a:solidFill>
                        <a:effectLst/>
                        <a:latin typeface="Calibri"/>
                      </a:endParaRPr>
                    </a:p>
                  </a:txBody>
                  <a:tcPr marL="10319" marR="10319" marT="9525" marB="0" anchor="b"/>
                </a:tc>
                <a:tc>
                  <a:txBody>
                    <a:bodyPr/>
                    <a:lstStyle/>
                    <a:p>
                      <a:pPr algn="l" fontAlgn="b"/>
                      <a:endParaRPr lang="nb-NO" sz="2000" b="0" i="0" u="none" strike="noStrike">
                        <a:solidFill>
                          <a:srgbClr val="000000"/>
                        </a:solidFill>
                        <a:effectLst/>
                        <a:latin typeface="Calibri"/>
                      </a:endParaRPr>
                    </a:p>
                  </a:txBody>
                  <a:tcPr marL="10319" marR="10319" marT="9525" marB="0" anchor="b"/>
                </a:tc>
                <a:tc>
                  <a:txBody>
                    <a:bodyPr/>
                    <a:lstStyle/>
                    <a:p>
                      <a:pPr algn="r" fontAlgn="b"/>
                      <a:r>
                        <a:rPr lang="nb-NO" sz="2000" u="none" strike="noStrike">
                          <a:effectLst/>
                        </a:rPr>
                        <a:t>198,35</a:t>
                      </a:r>
                      <a:endParaRPr lang="nb-NO" sz="2000" b="0" i="0" u="none" strike="noStrike">
                        <a:solidFill>
                          <a:srgbClr val="000000"/>
                        </a:solidFill>
                        <a:effectLst/>
                        <a:latin typeface="Calibri"/>
                      </a:endParaRPr>
                    </a:p>
                  </a:txBody>
                  <a:tcPr marL="10319" marR="10319" marT="9525" marB="0" anchor="b"/>
                </a:tc>
              </a:tr>
              <a:tr h="379095">
                <a:tc>
                  <a:txBody>
                    <a:bodyPr/>
                    <a:lstStyle/>
                    <a:p>
                      <a:pPr algn="r" fontAlgn="b"/>
                      <a:r>
                        <a:rPr lang="nb-NO" sz="2000" u="none" strike="noStrike" dirty="0">
                          <a:effectLst/>
                        </a:rPr>
                        <a:t>Levetid 3</a:t>
                      </a:r>
                      <a:endParaRPr lang="nb-NO" sz="2000" b="0" i="0" u="none" strike="noStrike" dirty="0">
                        <a:solidFill>
                          <a:srgbClr val="000000"/>
                        </a:solidFill>
                        <a:effectLst/>
                        <a:latin typeface="Calibri"/>
                      </a:endParaRPr>
                    </a:p>
                  </a:txBody>
                  <a:tcPr marL="10319" marR="10319" marT="9525" marB="0" anchor="b"/>
                </a:tc>
                <a:tc>
                  <a:txBody>
                    <a:bodyPr/>
                    <a:lstStyle/>
                    <a:p>
                      <a:pPr algn="r" fontAlgn="b"/>
                      <a:r>
                        <a:rPr lang="nb-NO" sz="2000" u="none" strike="noStrike">
                          <a:effectLst/>
                        </a:rPr>
                        <a:t>-1000</a:t>
                      </a:r>
                      <a:endParaRPr lang="nb-NO" sz="2000" b="0" i="0" u="none" strike="noStrike">
                        <a:solidFill>
                          <a:srgbClr val="000000"/>
                        </a:solidFill>
                        <a:effectLst/>
                        <a:latin typeface="Calibri"/>
                      </a:endParaRPr>
                    </a:p>
                  </a:txBody>
                  <a:tcPr marL="10319" marR="10319" marT="9525" marB="0" anchor="b"/>
                </a:tc>
                <a:tc>
                  <a:txBody>
                    <a:bodyPr/>
                    <a:lstStyle/>
                    <a:p>
                      <a:pPr algn="r" fontAlgn="b"/>
                      <a:r>
                        <a:rPr lang="nb-NO" sz="2000" u="none" strike="noStrike">
                          <a:effectLst/>
                        </a:rPr>
                        <a:t>500</a:t>
                      </a:r>
                      <a:endParaRPr lang="nb-NO" sz="2000" b="0" i="0" u="none" strike="noStrike">
                        <a:solidFill>
                          <a:srgbClr val="000000"/>
                        </a:solidFill>
                        <a:effectLst/>
                        <a:latin typeface="Calibri"/>
                      </a:endParaRPr>
                    </a:p>
                  </a:txBody>
                  <a:tcPr marL="10319" marR="10319" marT="9525" marB="0" anchor="b"/>
                </a:tc>
                <a:tc>
                  <a:txBody>
                    <a:bodyPr/>
                    <a:lstStyle/>
                    <a:p>
                      <a:pPr algn="r" fontAlgn="b"/>
                      <a:r>
                        <a:rPr lang="nb-NO" sz="2000" u="none" strike="noStrike">
                          <a:effectLst/>
                        </a:rPr>
                        <a:t>400</a:t>
                      </a:r>
                      <a:endParaRPr lang="nb-NO" sz="2000" b="0" i="0" u="none" strike="noStrike">
                        <a:solidFill>
                          <a:srgbClr val="000000"/>
                        </a:solidFill>
                        <a:effectLst/>
                        <a:latin typeface="Calibri"/>
                      </a:endParaRPr>
                    </a:p>
                  </a:txBody>
                  <a:tcPr marL="10319" marR="10319" marT="9525" marB="0" anchor="b"/>
                </a:tc>
                <a:tc>
                  <a:txBody>
                    <a:bodyPr/>
                    <a:lstStyle/>
                    <a:p>
                      <a:pPr algn="r" fontAlgn="b"/>
                      <a:r>
                        <a:rPr lang="nb-NO" sz="2000" u="none" strike="noStrike">
                          <a:effectLst/>
                        </a:rPr>
                        <a:t>600</a:t>
                      </a:r>
                      <a:endParaRPr lang="nb-NO" sz="2000" b="0" i="0" u="none" strike="noStrike">
                        <a:solidFill>
                          <a:srgbClr val="000000"/>
                        </a:solidFill>
                        <a:effectLst/>
                        <a:latin typeface="Calibri"/>
                      </a:endParaRPr>
                    </a:p>
                  </a:txBody>
                  <a:tcPr marL="10319" marR="10319" marT="9525" marB="0" anchor="b"/>
                </a:tc>
                <a:tc>
                  <a:txBody>
                    <a:bodyPr/>
                    <a:lstStyle/>
                    <a:p>
                      <a:pPr algn="l" fontAlgn="b"/>
                      <a:endParaRPr lang="nb-NO" sz="2000" b="0" i="0" u="none" strike="noStrike">
                        <a:solidFill>
                          <a:srgbClr val="000000"/>
                        </a:solidFill>
                        <a:effectLst/>
                        <a:latin typeface="Calibri"/>
                      </a:endParaRPr>
                    </a:p>
                  </a:txBody>
                  <a:tcPr marL="10319" marR="10319" marT="9525" marB="0" anchor="b"/>
                </a:tc>
                <a:tc>
                  <a:txBody>
                    <a:bodyPr/>
                    <a:lstStyle/>
                    <a:p>
                      <a:pPr algn="r" fontAlgn="b"/>
                      <a:r>
                        <a:rPr lang="nb-NO" sz="2000" b="1" u="none" strike="noStrike" dirty="0">
                          <a:effectLst>
                            <a:outerShdw blurRad="38100" dist="38100" dir="2700000" algn="tl">
                              <a:srgbClr val="000000">
                                <a:alpha val="43137"/>
                              </a:srgbClr>
                            </a:outerShdw>
                          </a:effectLst>
                        </a:rPr>
                        <a:t>235,91</a:t>
                      </a:r>
                      <a:endParaRPr lang="nb-NO" sz="2000" b="1" i="0" u="none" strike="noStrike" dirty="0">
                        <a:solidFill>
                          <a:srgbClr val="000000"/>
                        </a:solidFill>
                        <a:effectLst>
                          <a:outerShdw blurRad="38100" dist="38100" dir="2700000" algn="tl">
                            <a:srgbClr val="000000">
                              <a:alpha val="43137"/>
                            </a:srgbClr>
                          </a:outerShdw>
                        </a:effectLst>
                        <a:latin typeface="Calibri"/>
                      </a:endParaRPr>
                    </a:p>
                  </a:txBody>
                  <a:tcPr marL="10319" marR="10319" marT="9525" marB="0" anchor="b"/>
                </a:tc>
              </a:tr>
              <a:tr h="379095">
                <a:tc>
                  <a:txBody>
                    <a:bodyPr/>
                    <a:lstStyle/>
                    <a:p>
                      <a:pPr algn="r" fontAlgn="b"/>
                      <a:r>
                        <a:rPr lang="nb-NO" sz="2000" u="none" strike="noStrike">
                          <a:effectLst/>
                        </a:rPr>
                        <a:t>Levetid 4</a:t>
                      </a:r>
                      <a:endParaRPr lang="nb-NO" sz="20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u="none" strike="noStrike">
                          <a:effectLst/>
                        </a:rPr>
                        <a:t>-1000</a:t>
                      </a:r>
                      <a:endParaRPr lang="nb-NO" sz="20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u="none" strike="noStrike" dirty="0">
                          <a:effectLst/>
                        </a:rPr>
                        <a:t>500</a:t>
                      </a:r>
                      <a:endParaRPr lang="nb-NO" sz="2000" b="0"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u="none" strike="noStrike">
                          <a:effectLst/>
                        </a:rPr>
                        <a:t>400</a:t>
                      </a:r>
                      <a:endParaRPr lang="nb-NO" sz="20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u="none" strike="noStrike">
                          <a:effectLst/>
                        </a:rPr>
                        <a:t>300</a:t>
                      </a:r>
                      <a:endParaRPr lang="nb-NO" sz="20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u="none" strike="noStrike" dirty="0">
                          <a:effectLst/>
                        </a:rPr>
                        <a:t>300</a:t>
                      </a:r>
                      <a:endParaRPr lang="nb-NO" sz="2000" b="0"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u="none" strike="noStrike" dirty="0">
                          <a:effectLst/>
                        </a:rPr>
                        <a:t>215,42</a:t>
                      </a:r>
                      <a:endParaRPr lang="nb-NO" sz="2000" b="0"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815181" y="3781426"/>
            <a:ext cx="8502650" cy="1015663"/>
          </a:xfrm>
          <a:prstGeom prst="rect">
            <a:avLst/>
          </a:prstGeom>
          <a:noFill/>
        </p:spPr>
        <p:txBody>
          <a:bodyPr wrap="square" rtlCol="0">
            <a:spAutoFit/>
          </a:bodyPr>
          <a:lstStyle/>
          <a:p>
            <a:r>
              <a:rPr lang="nb-NO" sz="2000" dirty="0" smtClean="0">
                <a:latin typeface="Calibri" pitchFamily="34" charset="0"/>
                <a:cs typeface="Calibri" pitchFamily="34" charset="0"/>
              </a:rPr>
              <a:t>Optimal økonomisk levetid er 3 år, det gir størst nåverdi.</a:t>
            </a:r>
          </a:p>
          <a:p>
            <a:r>
              <a:rPr lang="nb-NO" sz="2000" dirty="0" smtClean="0">
                <a:latin typeface="Calibri" pitchFamily="34" charset="0"/>
                <a:cs typeface="Calibri" pitchFamily="34" charset="0"/>
              </a:rPr>
              <a:t>Merk: Vi har satt en tidshorisont til maksimalt 4 år. </a:t>
            </a:r>
          </a:p>
          <a:p>
            <a:r>
              <a:rPr lang="nb-NO" sz="2000" dirty="0" smtClean="0">
                <a:latin typeface="Calibri" pitchFamily="34" charset="0"/>
                <a:cs typeface="Calibri" pitchFamily="34" charset="0"/>
              </a:rPr>
              <a:t>Dvs. vi har antatt at maskinen ikke skal gjenanskaffes.</a:t>
            </a:r>
            <a:endParaRPr lang="nb-NO" sz="2000" dirty="0">
              <a:latin typeface="Calibri" pitchFamily="34" charset="0"/>
              <a:cs typeface="Calibri" pitchFamily="34" charset="0"/>
            </a:endParaRPr>
          </a:p>
        </p:txBody>
      </p:sp>
      <p:sp>
        <p:nvSpPr>
          <p:cNvPr id="7" name="TextBox 6"/>
          <p:cNvSpPr txBox="1"/>
          <p:nvPr/>
        </p:nvSpPr>
        <p:spPr>
          <a:xfrm>
            <a:off x="815181" y="4991101"/>
            <a:ext cx="8502650" cy="1323439"/>
          </a:xfrm>
          <a:prstGeom prst="rect">
            <a:avLst/>
          </a:prstGeom>
          <a:noFill/>
        </p:spPr>
        <p:txBody>
          <a:bodyPr wrap="square" rtlCol="0">
            <a:spAutoFit/>
          </a:bodyPr>
          <a:lstStyle/>
          <a:p>
            <a:r>
              <a:rPr lang="nb-NO" sz="2000" dirty="0" smtClean="0">
                <a:latin typeface="Calibri" pitchFamily="34" charset="0"/>
                <a:cs typeface="Calibri" pitchFamily="34" charset="0"/>
              </a:rPr>
              <a:t>Vi har her beregnet totale nåverdier. En alternativ framgangsmåte, som beregner marginalverdier, gir god innsikt i hvordan optimale beslutninger fattes: Fortsett investeringene så lenge merinntektene er større enn merkostnadene, dvs. så lenge netto marginalinntekt er positiv.</a:t>
            </a:r>
            <a:endParaRPr lang="nb-NO" sz="2000" dirty="0">
              <a:latin typeface="Calibri" pitchFamily="34" charset="0"/>
              <a:cs typeface="Calibri" pitchFamily="34" charset="0"/>
            </a:endParaRPr>
          </a:p>
        </p:txBody>
      </p:sp>
      <p:sp>
        <p:nvSpPr>
          <p:cNvPr id="3" name="Date Placeholder 2"/>
          <p:cNvSpPr>
            <a:spLocks noGrp="1"/>
          </p:cNvSpPr>
          <p:nvPr>
            <p:ph type="dt" sz="half" idx="10"/>
          </p:nvPr>
        </p:nvSpPr>
        <p:spPr/>
        <p:txBody>
          <a:bodyPr/>
          <a:lstStyle/>
          <a:p>
            <a:r>
              <a:rPr lang="nb-NO" smtClean="0"/>
              <a:t>Rasmus Rasmussen</a:t>
            </a:r>
            <a:endParaRPr lang="nn-NO"/>
          </a:p>
        </p:txBody>
      </p:sp>
      <p:sp>
        <p:nvSpPr>
          <p:cNvPr id="4" name="Footer Placeholder 3"/>
          <p:cNvSpPr>
            <a:spLocks noGrp="1"/>
          </p:cNvSpPr>
          <p:nvPr>
            <p:ph type="ftr" sz="quarter" idx="11"/>
          </p:nvPr>
        </p:nvSpPr>
        <p:spPr/>
        <p:txBody>
          <a:bodyPr/>
          <a:lstStyle/>
          <a:p>
            <a:r>
              <a:rPr lang="nn-NO" smtClean="0"/>
              <a:t>BØK311 BEDRIFTSØKONOMI 2b</a:t>
            </a:r>
            <a:endParaRPr lang="nn-NO"/>
          </a:p>
        </p:txBody>
      </p:sp>
      <p:sp>
        <p:nvSpPr>
          <p:cNvPr id="8" name="Slide Number Placeholder 7"/>
          <p:cNvSpPr>
            <a:spLocks noGrp="1"/>
          </p:cNvSpPr>
          <p:nvPr>
            <p:ph type="sldNum" sz="quarter" idx="12"/>
          </p:nvPr>
        </p:nvSpPr>
        <p:spPr/>
        <p:txBody>
          <a:bodyPr/>
          <a:lstStyle/>
          <a:p>
            <a:fld id="{C8027F48-9CC9-D045-8B9B-52CCB28A42BB}" type="slidenum">
              <a:rPr lang="nn-NO" smtClean="0"/>
              <a:pPr/>
              <a:t>30</a:t>
            </a:fld>
            <a:endParaRPr lang="nn-NO"/>
          </a:p>
        </p:txBody>
      </p:sp>
    </p:spTree>
    <p:extLst>
      <p:ext uri="{BB962C8B-B14F-4D97-AF65-F5344CB8AC3E}">
        <p14:creationId xmlns:p14="http://schemas.microsoft.com/office/powerpoint/2010/main" val="98012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Optimalt utskiftingstidspunkt</a:t>
            </a:r>
            <a:endParaRPr lang="nb-NO" dirty="0"/>
          </a:p>
        </p:txBody>
      </p:sp>
      <p:sp>
        <p:nvSpPr>
          <p:cNvPr id="3" name="Content Placeholder 2"/>
          <p:cNvSpPr>
            <a:spLocks noGrp="1"/>
          </p:cNvSpPr>
          <p:nvPr>
            <p:ph idx="4294967295"/>
          </p:nvPr>
        </p:nvSpPr>
        <p:spPr>
          <a:xfrm>
            <a:off x="660400" y="1400175"/>
            <a:ext cx="8915400" cy="638175"/>
          </a:xfrm>
        </p:spPr>
        <p:txBody>
          <a:bodyPr/>
          <a:lstStyle/>
          <a:p>
            <a:r>
              <a:rPr lang="nb-NO" dirty="0" smtClean="0">
                <a:solidFill>
                  <a:srgbClr val="0B5395"/>
                </a:solidFill>
              </a:rPr>
              <a:t>Nåverdien ved å </a:t>
            </a:r>
            <a:r>
              <a:rPr lang="nb-NO" dirty="0">
                <a:solidFill>
                  <a:srgbClr val="0B5395"/>
                </a:solidFill>
              </a:rPr>
              <a:t>skifte ut på tidspunkt n-1:</a:t>
            </a:r>
          </a:p>
        </p:txBody>
      </p:sp>
      <p:graphicFrame>
        <p:nvGraphicFramePr>
          <p:cNvPr id="4" name="Object 3"/>
          <p:cNvGraphicFramePr>
            <a:graphicFrameLocks noChangeAspect="1"/>
          </p:cNvGraphicFramePr>
          <p:nvPr>
            <p:extLst>
              <p:ext uri="{D42A27DB-BD31-4B8C-83A1-F6EECF244321}">
                <p14:modId xmlns:p14="http://schemas.microsoft.com/office/powerpoint/2010/main" val="3430296287"/>
              </p:ext>
            </p:extLst>
          </p:nvPr>
        </p:nvGraphicFramePr>
        <p:xfrm>
          <a:off x="1018117" y="1989138"/>
          <a:ext cx="4407858" cy="868320"/>
        </p:xfrm>
        <a:graphic>
          <a:graphicData uri="http://schemas.openxmlformats.org/presentationml/2006/ole">
            <mc:AlternateContent xmlns:mc="http://schemas.openxmlformats.org/markup-compatibility/2006">
              <mc:Choice xmlns:v="urn:schemas-microsoft-com:vml" Requires="v">
                <p:oleObj spid="_x0000_s9272" name="Equation" r:id="rId3" imgW="2260440" imgH="482400" progId="Equation.DSMT4">
                  <p:embed/>
                </p:oleObj>
              </mc:Choice>
              <mc:Fallback>
                <p:oleObj name="Equation" r:id="rId3" imgW="2260440" imgH="482400" progId="Equation.DSMT4">
                  <p:embed/>
                  <p:pic>
                    <p:nvPicPr>
                      <p:cNvPr id="0" name=""/>
                      <p:cNvPicPr/>
                      <p:nvPr/>
                    </p:nvPicPr>
                    <p:blipFill>
                      <a:blip r:embed="rId4"/>
                      <a:stretch>
                        <a:fillRect/>
                      </a:stretch>
                    </p:blipFill>
                    <p:spPr>
                      <a:xfrm>
                        <a:off x="1018117" y="1989138"/>
                        <a:ext cx="4407858" cy="868320"/>
                      </a:xfrm>
                      <a:prstGeom prst="rect">
                        <a:avLst/>
                      </a:prstGeom>
                    </p:spPr>
                  </p:pic>
                </p:oleObj>
              </mc:Fallback>
            </mc:AlternateContent>
          </a:graphicData>
        </a:graphic>
      </p:graphicFrame>
      <p:sp>
        <p:nvSpPr>
          <p:cNvPr id="5" name="Content Placeholder 2"/>
          <p:cNvSpPr txBox="1">
            <a:spLocks/>
          </p:cNvSpPr>
          <p:nvPr/>
        </p:nvSpPr>
        <p:spPr>
          <a:xfrm>
            <a:off x="660400" y="2847976"/>
            <a:ext cx="8915400" cy="6381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0"/>
              </a:spcBef>
              <a:buClr>
                <a:schemeClr val="accent3">
                  <a:lumMod val="75000"/>
                </a:schemeClr>
              </a:buClr>
              <a:buSzPct val="100000"/>
              <a:buBlip>
                <a:blip r:embed="rId5"/>
              </a:buBlip>
            </a:pPr>
            <a:r>
              <a:rPr lang="nb-NO" sz="2800" dirty="0">
                <a:solidFill>
                  <a:srgbClr val="0B5395"/>
                </a:solidFill>
                <a:latin typeface="Calibri"/>
                <a:cs typeface="Calibri"/>
              </a:rPr>
              <a:t>Nåverdien ved å skifte ut på tidspunkt n:</a:t>
            </a:r>
          </a:p>
        </p:txBody>
      </p:sp>
      <p:graphicFrame>
        <p:nvGraphicFramePr>
          <p:cNvPr id="6" name="Object 5"/>
          <p:cNvGraphicFramePr>
            <a:graphicFrameLocks noChangeAspect="1"/>
          </p:cNvGraphicFramePr>
          <p:nvPr>
            <p:extLst>
              <p:ext uri="{D42A27DB-BD31-4B8C-83A1-F6EECF244321}">
                <p14:modId xmlns:p14="http://schemas.microsoft.com/office/powerpoint/2010/main" val="3093992938"/>
              </p:ext>
            </p:extLst>
          </p:nvPr>
        </p:nvGraphicFramePr>
        <p:xfrm>
          <a:off x="1198695" y="3455988"/>
          <a:ext cx="4086225" cy="868362"/>
        </p:xfrm>
        <a:graphic>
          <a:graphicData uri="http://schemas.openxmlformats.org/presentationml/2006/ole">
            <mc:AlternateContent xmlns:mc="http://schemas.openxmlformats.org/markup-compatibility/2006">
              <mc:Choice xmlns:v="urn:schemas-microsoft-com:vml" Requires="v">
                <p:oleObj spid="_x0000_s9273" name="Equation" r:id="rId6" imgW="2095200" imgH="482400" progId="Equation.DSMT4">
                  <p:embed/>
                </p:oleObj>
              </mc:Choice>
              <mc:Fallback>
                <p:oleObj name="Equation" r:id="rId6" imgW="2095200" imgH="482400" progId="Equation.DSMT4">
                  <p:embed/>
                  <p:pic>
                    <p:nvPicPr>
                      <p:cNvPr id="0" name=""/>
                      <p:cNvPicPr/>
                      <p:nvPr/>
                    </p:nvPicPr>
                    <p:blipFill>
                      <a:blip r:embed="rId7"/>
                      <a:stretch>
                        <a:fillRect/>
                      </a:stretch>
                    </p:blipFill>
                    <p:spPr>
                      <a:xfrm>
                        <a:off x="1198695" y="3455988"/>
                        <a:ext cx="4086225" cy="868362"/>
                      </a:xfrm>
                      <a:prstGeom prst="rect">
                        <a:avLst/>
                      </a:prstGeom>
                    </p:spPr>
                  </p:pic>
                </p:oleObj>
              </mc:Fallback>
            </mc:AlternateContent>
          </a:graphicData>
        </a:graphic>
      </p:graphicFrame>
      <p:sp>
        <p:nvSpPr>
          <p:cNvPr id="7" name="Content Placeholder 2"/>
          <p:cNvSpPr txBox="1">
            <a:spLocks/>
          </p:cNvSpPr>
          <p:nvPr/>
        </p:nvSpPr>
        <p:spPr>
          <a:xfrm>
            <a:off x="660400" y="4324351"/>
            <a:ext cx="8915400" cy="6381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0"/>
              </a:spcBef>
              <a:buClr>
                <a:schemeClr val="accent3">
                  <a:lumMod val="75000"/>
                </a:schemeClr>
              </a:buClr>
              <a:buSzPct val="100000"/>
              <a:buBlip>
                <a:blip r:embed="rId5"/>
              </a:buBlip>
            </a:pPr>
            <a:r>
              <a:rPr lang="nb-NO" sz="2800" dirty="0">
                <a:solidFill>
                  <a:srgbClr val="0B5395"/>
                </a:solidFill>
                <a:latin typeface="Calibri"/>
                <a:cs typeface="Calibri"/>
              </a:rPr>
              <a:t>Å øke levetiden med ett år, fra n-1 til n år:</a:t>
            </a:r>
          </a:p>
        </p:txBody>
      </p:sp>
      <p:graphicFrame>
        <p:nvGraphicFramePr>
          <p:cNvPr id="8" name="Object 7"/>
          <p:cNvGraphicFramePr>
            <a:graphicFrameLocks noChangeAspect="1"/>
          </p:cNvGraphicFramePr>
          <p:nvPr>
            <p:extLst>
              <p:ext uri="{D42A27DB-BD31-4B8C-83A1-F6EECF244321}">
                <p14:modId xmlns:p14="http://schemas.microsoft.com/office/powerpoint/2010/main" val="1043680126"/>
              </p:ext>
            </p:extLst>
          </p:nvPr>
        </p:nvGraphicFramePr>
        <p:xfrm>
          <a:off x="732632" y="4962525"/>
          <a:ext cx="8122577" cy="958850"/>
        </p:xfrm>
        <a:graphic>
          <a:graphicData uri="http://schemas.openxmlformats.org/presentationml/2006/ole">
            <mc:AlternateContent xmlns:mc="http://schemas.openxmlformats.org/markup-compatibility/2006">
              <mc:Choice xmlns:v="urn:schemas-microsoft-com:vml" Requires="v">
                <p:oleObj spid="_x0000_s9274" name="Equation" r:id="rId8" imgW="4165560" imgH="533160" progId="Equation.DSMT4">
                  <p:embed/>
                </p:oleObj>
              </mc:Choice>
              <mc:Fallback>
                <p:oleObj name="Equation" r:id="rId8" imgW="4165560" imgH="5331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632" y="4962525"/>
                        <a:ext cx="812257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Date Placeholder 8"/>
          <p:cNvSpPr>
            <a:spLocks noGrp="1"/>
          </p:cNvSpPr>
          <p:nvPr>
            <p:ph type="dt" sz="half" idx="10"/>
          </p:nvPr>
        </p:nvSpPr>
        <p:spPr/>
        <p:txBody>
          <a:bodyPr/>
          <a:lstStyle/>
          <a:p>
            <a:r>
              <a:rPr lang="nb-NO" smtClean="0"/>
              <a:t>Rasmus Rasmussen</a:t>
            </a:r>
            <a:endParaRPr lang="nn-NO"/>
          </a:p>
        </p:txBody>
      </p:sp>
      <p:sp>
        <p:nvSpPr>
          <p:cNvPr id="10" name="Footer Placeholder 9"/>
          <p:cNvSpPr>
            <a:spLocks noGrp="1"/>
          </p:cNvSpPr>
          <p:nvPr>
            <p:ph type="ftr" sz="quarter" idx="11"/>
          </p:nvPr>
        </p:nvSpPr>
        <p:spPr/>
        <p:txBody>
          <a:bodyPr/>
          <a:lstStyle/>
          <a:p>
            <a:r>
              <a:rPr lang="nn-NO" smtClean="0"/>
              <a:t>BØK311 BEDRIFTSØKONOMI 2b</a:t>
            </a:r>
            <a:endParaRPr lang="nn-NO"/>
          </a:p>
        </p:txBody>
      </p:sp>
      <p:sp>
        <p:nvSpPr>
          <p:cNvPr id="11" name="Slide Number Placeholder 10"/>
          <p:cNvSpPr>
            <a:spLocks noGrp="1"/>
          </p:cNvSpPr>
          <p:nvPr>
            <p:ph type="sldNum" sz="quarter" idx="12"/>
          </p:nvPr>
        </p:nvSpPr>
        <p:spPr/>
        <p:txBody>
          <a:bodyPr/>
          <a:lstStyle/>
          <a:p>
            <a:fld id="{C8027F48-9CC9-D045-8B9B-52CCB28A42BB}" type="slidenum">
              <a:rPr lang="nn-NO" smtClean="0"/>
              <a:pPr/>
              <a:t>31</a:t>
            </a:fld>
            <a:endParaRPr lang="nn-NO"/>
          </a:p>
        </p:txBody>
      </p:sp>
    </p:spTree>
    <p:extLst>
      <p:ext uri="{BB962C8B-B14F-4D97-AF65-F5344CB8AC3E}">
        <p14:creationId xmlns:p14="http://schemas.microsoft.com/office/powerpoint/2010/main" val="102590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b-NO" smtClean="0"/>
              <a:t>Rasmus Rasmussen</a:t>
            </a:r>
            <a:endParaRPr lang="en-US"/>
          </a:p>
        </p:txBody>
      </p:sp>
      <p:sp>
        <p:nvSpPr>
          <p:cNvPr id="10" name="Footer Placeholder 9"/>
          <p:cNvSpPr>
            <a:spLocks noGrp="1"/>
          </p:cNvSpPr>
          <p:nvPr>
            <p:ph type="ftr" sz="quarter" idx="11"/>
          </p:nvPr>
        </p:nvSpPr>
        <p:spPr/>
        <p:txBody>
          <a:bodyPr/>
          <a:lstStyle/>
          <a:p>
            <a:r>
              <a:rPr lang="en-US" smtClean="0"/>
              <a:t>BØK311 BEDRIFTSØKONOMI 2b</a:t>
            </a:r>
            <a:endParaRPr lang="en-US"/>
          </a:p>
        </p:txBody>
      </p:sp>
      <p:sp>
        <p:nvSpPr>
          <p:cNvPr id="12" name="Slide Number Placeholder 11"/>
          <p:cNvSpPr>
            <a:spLocks noGrp="1"/>
          </p:cNvSpPr>
          <p:nvPr>
            <p:ph type="sldNum" sz="quarter" idx="12"/>
          </p:nvPr>
        </p:nvSpPr>
        <p:spPr/>
        <p:txBody>
          <a:bodyPr/>
          <a:lstStyle/>
          <a:p>
            <a:fld id="{C514DB20-9034-4EB9-8E62-D7415B2E147E}" type="slidenum">
              <a:rPr lang="en-US" smtClean="0"/>
              <a:pPr/>
              <a:t>32</a:t>
            </a:fld>
            <a:endParaRPr lang="en-US"/>
          </a:p>
        </p:txBody>
      </p:sp>
      <p:sp>
        <p:nvSpPr>
          <p:cNvPr id="2" name="Title 1"/>
          <p:cNvSpPr>
            <a:spLocks noGrp="1"/>
          </p:cNvSpPr>
          <p:nvPr>
            <p:ph type="title"/>
          </p:nvPr>
        </p:nvSpPr>
        <p:spPr/>
        <p:txBody>
          <a:bodyPr/>
          <a:lstStyle/>
          <a:p>
            <a:r>
              <a:rPr lang="nb-NO" dirty="0"/>
              <a:t>Optimalt utskiftingstidspunkt</a:t>
            </a:r>
          </a:p>
        </p:txBody>
      </p:sp>
      <p:sp>
        <p:nvSpPr>
          <p:cNvPr id="4" name="Content Placeholder 2"/>
          <p:cNvSpPr txBox="1">
            <a:spLocks/>
          </p:cNvSpPr>
          <p:nvPr/>
        </p:nvSpPr>
        <p:spPr>
          <a:xfrm>
            <a:off x="526256" y="1295400"/>
            <a:ext cx="8915400" cy="1123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0"/>
              </a:spcBef>
              <a:buClr>
                <a:schemeClr val="accent3">
                  <a:lumMod val="75000"/>
                </a:schemeClr>
              </a:buClr>
              <a:buSzPct val="100000"/>
              <a:buBlip>
                <a:blip r:embed="rId3"/>
              </a:buBlip>
            </a:pPr>
            <a:r>
              <a:rPr lang="nb-NO" sz="2800" dirty="0">
                <a:solidFill>
                  <a:srgbClr val="0B5395"/>
                </a:solidFill>
                <a:latin typeface="Calibri"/>
                <a:cs typeface="Calibri"/>
              </a:rPr>
              <a:t>Endringen i nåverdi ved å øke levetiden med ett år, fra n-1 til n år:</a:t>
            </a:r>
          </a:p>
        </p:txBody>
      </p:sp>
      <p:graphicFrame>
        <p:nvGraphicFramePr>
          <p:cNvPr id="5" name="Object 4"/>
          <p:cNvGraphicFramePr>
            <a:graphicFrameLocks noChangeAspect="1"/>
          </p:cNvGraphicFramePr>
          <p:nvPr>
            <p:extLst>
              <p:ext uri="{D42A27DB-BD31-4B8C-83A1-F6EECF244321}">
                <p14:modId xmlns:p14="http://schemas.microsoft.com/office/powerpoint/2010/main" val="2387707514"/>
              </p:ext>
            </p:extLst>
          </p:nvPr>
        </p:nvGraphicFramePr>
        <p:xfrm>
          <a:off x="1043915" y="2381251"/>
          <a:ext cx="3393148" cy="890587"/>
        </p:xfrm>
        <a:graphic>
          <a:graphicData uri="http://schemas.openxmlformats.org/presentationml/2006/ole">
            <mc:AlternateContent xmlns:mc="http://schemas.openxmlformats.org/markup-compatibility/2006">
              <mc:Choice xmlns:v="urn:schemas-microsoft-com:vml" Requires="v">
                <p:oleObj spid="_x0000_s10296" name="Equation" r:id="rId4" imgW="1739880" imgH="495000" progId="Equation.DSMT4">
                  <p:embed/>
                </p:oleObj>
              </mc:Choice>
              <mc:Fallback>
                <p:oleObj name="Equation" r:id="rId4" imgW="1739880" imgH="495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915" y="2381251"/>
                        <a:ext cx="3393148"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
          <p:cNvSpPr txBox="1">
            <a:spLocks/>
          </p:cNvSpPr>
          <p:nvPr/>
        </p:nvSpPr>
        <p:spPr>
          <a:xfrm>
            <a:off x="526256" y="3429000"/>
            <a:ext cx="8915400" cy="6836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0"/>
              </a:spcBef>
              <a:buClr>
                <a:schemeClr val="accent3">
                  <a:lumMod val="75000"/>
                </a:schemeClr>
              </a:buClr>
              <a:buSzPct val="100000"/>
              <a:buBlip>
                <a:blip r:embed="rId3"/>
              </a:buBlip>
            </a:pPr>
            <a:r>
              <a:rPr lang="nb-NO" sz="2800" dirty="0">
                <a:solidFill>
                  <a:srgbClr val="0B5395"/>
                </a:solidFill>
                <a:latin typeface="Calibri"/>
                <a:cs typeface="Calibri"/>
              </a:rPr>
              <a:t>Vi øker levetiden så lenge endringen i nåverdi er positiv:</a:t>
            </a:r>
          </a:p>
        </p:txBody>
      </p:sp>
      <p:graphicFrame>
        <p:nvGraphicFramePr>
          <p:cNvPr id="7" name="Object 6"/>
          <p:cNvGraphicFramePr>
            <a:graphicFrameLocks noChangeAspect="1"/>
          </p:cNvGraphicFramePr>
          <p:nvPr>
            <p:extLst>
              <p:ext uri="{D42A27DB-BD31-4B8C-83A1-F6EECF244321}">
                <p14:modId xmlns:p14="http://schemas.microsoft.com/office/powerpoint/2010/main" val="917300318"/>
              </p:ext>
            </p:extLst>
          </p:nvPr>
        </p:nvGraphicFramePr>
        <p:xfrm>
          <a:off x="889133" y="4157792"/>
          <a:ext cx="3639079" cy="457200"/>
        </p:xfrm>
        <a:graphic>
          <a:graphicData uri="http://schemas.openxmlformats.org/presentationml/2006/ole">
            <mc:AlternateContent xmlns:mc="http://schemas.openxmlformats.org/markup-compatibility/2006">
              <mc:Choice xmlns:v="urn:schemas-microsoft-com:vml" Requires="v">
                <p:oleObj spid="_x0000_s10297" name="Equation" r:id="rId6" imgW="1866600" imgH="253800" progId="Equation.DSMT4">
                  <p:embed/>
                </p:oleObj>
              </mc:Choice>
              <mc:Fallback>
                <p:oleObj name="Equation" r:id="rId6" imgW="1866600" imgH="253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133" y="4157792"/>
                        <a:ext cx="363907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56814424"/>
              </p:ext>
            </p:extLst>
          </p:nvPr>
        </p:nvGraphicFramePr>
        <p:xfrm>
          <a:off x="5114660" y="4141917"/>
          <a:ext cx="4060429" cy="457200"/>
        </p:xfrm>
        <a:graphic>
          <a:graphicData uri="http://schemas.openxmlformats.org/presentationml/2006/ole">
            <mc:AlternateContent xmlns:mc="http://schemas.openxmlformats.org/markup-compatibility/2006">
              <mc:Choice xmlns:v="urn:schemas-microsoft-com:vml" Requires="v">
                <p:oleObj spid="_x0000_s10298" name="Equation" r:id="rId8" imgW="2082600" imgH="253800" progId="Equation.DSMT4">
                  <p:embed/>
                </p:oleObj>
              </mc:Choice>
              <mc:Fallback>
                <p:oleObj name="Equation" r:id="rId8" imgW="208260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4660" y="4141917"/>
                        <a:ext cx="406042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ontent Placeholder 2"/>
          <p:cNvSpPr txBox="1">
            <a:spLocks/>
          </p:cNvSpPr>
          <p:nvPr/>
        </p:nvSpPr>
        <p:spPr>
          <a:xfrm>
            <a:off x="526256" y="4972050"/>
            <a:ext cx="8915400" cy="15716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0"/>
              </a:spcBef>
              <a:buClr>
                <a:schemeClr val="accent3">
                  <a:lumMod val="75000"/>
                </a:schemeClr>
              </a:buClr>
              <a:buSzPct val="100000"/>
              <a:buBlip>
                <a:blip r:embed="rId3"/>
              </a:buBlip>
            </a:pPr>
            <a:r>
              <a:rPr lang="nb-NO" sz="2800" dirty="0">
                <a:solidFill>
                  <a:srgbClr val="0B5395"/>
                </a:solidFill>
                <a:latin typeface="Calibri"/>
                <a:cs typeface="Calibri"/>
              </a:rPr>
              <a:t>Vi øker levetiden hvis neste års netto innbetalinger dekker fallet i utrangeringsverdi samt kapitalkostnadene ved å utsette utrangeringen ett år.</a:t>
            </a:r>
          </a:p>
        </p:txBody>
      </p:sp>
      <p:cxnSp>
        <p:nvCxnSpPr>
          <p:cNvPr id="11" name="Straight Arrow Connector 10"/>
          <p:cNvCxnSpPr/>
          <p:nvPr/>
        </p:nvCxnSpPr>
        <p:spPr>
          <a:xfrm flipH="1" flipV="1">
            <a:off x="6384011" y="4538561"/>
            <a:ext cx="567531" cy="552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5319352" y="4369779"/>
            <a:ext cx="3967956" cy="1758459"/>
          </a:xfrm>
          <a:prstGeom prst="bentConnector3">
            <a:avLst>
              <a:gd name="adj1" fmla="val 107168"/>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35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b-NO" smtClean="0"/>
              <a:t>Rasmus Rasmussen</a:t>
            </a:r>
            <a:endParaRPr lang="en-US"/>
          </a:p>
        </p:txBody>
      </p:sp>
      <p:sp>
        <p:nvSpPr>
          <p:cNvPr id="7" name="Footer Placeholder 6"/>
          <p:cNvSpPr>
            <a:spLocks noGrp="1"/>
          </p:cNvSpPr>
          <p:nvPr>
            <p:ph type="ftr" sz="quarter" idx="11"/>
          </p:nvPr>
        </p:nvSpPr>
        <p:spPr/>
        <p:txBody>
          <a:bodyPr/>
          <a:lstStyle/>
          <a:p>
            <a:r>
              <a:rPr lang="en-US" smtClean="0"/>
              <a:t>BØK311 BEDRIFTSØKONOMI 2b</a:t>
            </a:r>
            <a:endParaRPr lang="en-US"/>
          </a:p>
        </p:txBody>
      </p:sp>
      <p:sp>
        <p:nvSpPr>
          <p:cNvPr id="8" name="Slide Number Placeholder 7"/>
          <p:cNvSpPr>
            <a:spLocks noGrp="1"/>
          </p:cNvSpPr>
          <p:nvPr>
            <p:ph type="sldNum" sz="quarter" idx="12"/>
          </p:nvPr>
        </p:nvSpPr>
        <p:spPr/>
        <p:txBody>
          <a:bodyPr/>
          <a:lstStyle/>
          <a:p>
            <a:fld id="{C514DB20-9034-4EB9-8E62-D7415B2E147E}" type="slidenum">
              <a:rPr lang="en-US" smtClean="0"/>
              <a:pPr/>
              <a:t>33</a:t>
            </a:fld>
            <a:endParaRPr lang="en-US"/>
          </a:p>
        </p:txBody>
      </p:sp>
      <p:sp>
        <p:nvSpPr>
          <p:cNvPr id="2" name="Title 1"/>
          <p:cNvSpPr>
            <a:spLocks noGrp="1"/>
          </p:cNvSpPr>
          <p:nvPr>
            <p:ph type="title"/>
          </p:nvPr>
        </p:nvSpPr>
        <p:spPr/>
        <p:txBody>
          <a:bodyPr/>
          <a:lstStyle/>
          <a:p>
            <a:r>
              <a:rPr lang="nb-NO" dirty="0"/>
              <a:t>Optimalt utskiftingstidspunkt</a:t>
            </a:r>
          </a:p>
        </p:txBody>
      </p:sp>
      <p:graphicFrame>
        <p:nvGraphicFramePr>
          <p:cNvPr id="4" name="Table 3"/>
          <p:cNvGraphicFramePr>
            <a:graphicFrameLocks noGrp="1"/>
          </p:cNvGraphicFramePr>
          <p:nvPr>
            <p:extLst>
              <p:ext uri="{D42A27DB-BD31-4B8C-83A1-F6EECF244321}">
                <p14:modId xmlns:p14="http://schemas.microsoft.com/office/powerpoint/2010/main" val="1920309911"/>
              </p:ext>
            </p:extLst>
          </p:nvPr>
        </p:nvGraphicFramePr>
        <p:xfrm>
          <a:off x="1155696" y="1643422"/>
          <a:ext cx="7429505" cy="1952252"/>
        </p:xfrm>
        <a:graphic>
          <a:graphicData uri="http://schemas.openxmlformats.org/drawingml/2006/table">
            <a:tbl>
              <a:tblPr>
                <a:tableStyleId>{2D5ABB26-0587-4C30-8999-92F81FD0307C}</a:tableStyleId>
              </a:tblPr>
              <a:tblGrid>
                <a:gridCol w="1469313"/>
                <a:gridCol w="1222805"/>
                <a:gridCol w="1058294"/>
                <a:gridCol w="1490450"/>
                <a:gridCol w="2188643"/>
              </a:tblGrid>
              <a:tr h="438524">
                <a:tc>
                  <a:txBody>
                    <a:bodyPr/>
                    <a:lstStyle/>
                    <a:p>
                      <a:pPr algn="r" fontAlgn="b"/>
                      <a:endParaRPr lang="nb-NO" sz="2400" b="0" i="0" u="none" strike="noStrike" dirty="0">
                        <a:solidFill>
                          <a:srgbClr val="000000"/>
                        </a:solidFill>
                        <a:effectLst>
                          <a:outerShdw blurRad="38100" dist="38100" dir="2700000" algn="tl">
                            <a:srgbClr val="000000">
                              <a:alpha val="43137"/>
                            </a:srgbClr>
                          </a:outerShdw>
                        </a:effectLst>
                        <a:latin typeface="Calibri"/>
                      </a:endParaRPr>
                    </a:p>
                  </a:txBody>
                  <a:tcPr marL="45720" marR="4572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2400" b="0" u="none" strike="noStrike" dirty="0" smtClean="0">
                          <a:effectLst>
                            <a:outerShdw blurRad="38100" dist="38100" dir="2700000" algn="tl">
                              <a:srgbClr val="000000">
                                <a:alpha val="43137"/>
                              </a:srgbClr>
                            </a:outerShdw>
                          </a:effectLst>
                        </a:rPr>
                        <a:t>I</a:t>
                      </a:r>
                      <a:r>
                        <a:rPr lang="nb-NO" sz="2400" b="0" u="none" strike="noStrike" baseline="-25000" dirty="0" smtClean="0">
                          <a:effectLst>
                            <a:outerShdw blurRad="38100" dist="38100" dir="2700000" algn="tl">
                              <a:srgbClr val="000000">
                                <a:alpha val="43137"/>
                              </a:srgbClr>
                            </a:outerShdw>
                          </a:effectLst>
                        </a:rPr>
                        <a:t>t</a:t>
                      </a:r>
                      <a:endParaRPr lang="nb-NO" sz="2400" b="0" i="0" u="none" strike="noStrike" baseline="-25000" dirty="0">
                        <a:solidFill>
                          <a:srgbClr val="000000"/>
                        </a:solidFill>
                        <a:effectLst>
                          <a:outerShdw blurRad="38100" dist="38100" dir="2700000" algn="tl">
                            <a:srgbClr val="000000">
                              <a:alpha val="43137"/>
                            </a:srgbClr>
                          </a:outerShdw>
                        </a:effectLst>
                        <a:latin typeface="Calibri"/>
                      </a:endParaRPr>
                    </a:p>
                  </a:txBody>
                  <a:tcPr marL="45720" marR="4572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2400" b="0" u="none" strike="noStrike" dirty="0" smtClean="0">
                          <a:effectLst>
                            <a:outerShdw blurRad="38100" dist="38100" dir="2700000" algn="tl">
                              <a:srgbClr val="000000">
                                <a:alpha val="43137"/>
                              </a:srgbClr>
                            </a:outerShdw>
                          </a:effectLst>
                        </a:rPr>
                        <a:t>S</a:t>
                      </a:r>
                      <a:r>
                        <a:rPr lang="nb-NO" sz="2400" b="0" u="none" strike="noStrike" baseline="-25000" dirty="0" smtClean="0">
                          <a:effectLst>
                            <a:outerShdw blurRad="38100" dist="38100" dir="2700000" algn="tl">
                              <a:srgbClr val="000000">
                                <a:alpha val="43137"/>
                              </a:srgbClr>
                            </a:outerShdw>
                          </a:effectLst>
                        </a:rPr>
                        <a:t>t</a:t>
                      </a:r>
                      <a:endParaRPr lang="nb-NO" sz="2400" b="0" i="0" u="none" strike="noStrike" baseline="-25000" dirty="0">
                        <a:solidFill>
                          <a:srgbClr val="000000"/>
                        </a:solidFill>
                        <a:effectLst>
                          <a:outerShdw blurRad="38100" dist="38100" dir="2700000" algn="tl">
                            <a:srgbClr val="000000">
                              <a:alpha val="43137"/>
                            </a:srgbClr>
                          </a:outerShdw>
                        </a:effectLst>
                        <a:latin typeface="Calibri"/>
                      </a:endParaRPr>
                    </a:p>
                  </a:txBody>
                  <a:tcPr marL="45720" marR="4572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2400" b="0" u="none" strike="noStrike" dirty="0" smtClean="0">
                          <a:effectLst>
                            <a:outerShdw blurRad="38100" dist="38100" dir="2700000" algn="tl">
                              <a:srgbClr val="000000">
                                <a:alpha val="43137"/>
                              </a:srgbClr>
                            </a:outerShdw>
                          </a:effectLst>
                        </a:rPr>
                        <a:t>S</a:t>
                      </a:r>
                      <a:r>
                        <a:rPr lang="nb-NO" sz="2400" b="0" u="none" strike="noStrike" baseline="-25000" dirty="0" smtClean="0">
                          <a:effectLst>
                            <a:outerShdw blurRad="38100" dist="38100" dir="2700000" algn="tl">
                              <a:srgbClr val="000000">
                                <a:alpha val="43137"/>
                              </a:srgbClr>
                            </a:outerShdw>
                          </a:effectLst>
                        </a:rPr>
                        <a:t>t-1</a:t>
                      </a:r>
                      <a:r>
                        <a:rPr lang="nb-NO" sz="2400" b="0" u="none" strike="noStrike" dirty="0" smtClean="0">
                          <a:effectLst>
                            <a:outerShdw blurRad="38100" dist="38100" dir="2700000" algn="tl">
                              <a:srgbClr val="000000">
                                <a:alpha val="43137"/>
                              </a:srgbClr>
                            </a:outerShdw>
                          </a:effectLst>
                        </a:rPr>
                        <a:t>(1+k</a:t>
                      </a:r>
                      <a:r>
                        <a:rPr lang="nb-NO" sz="2400" b="0" u="none" strike="noStrike" dirty="0">
                          <a:effectLst>
                            <a:outerShdw blurRad="38100" dist="38100" dir="2700000" algn="tl">
                              <a:srgbClr val="000000">
                                <a:alpha val="43137"/>
                              </a:srgbClr>
                            </a:outerShdw>
                          </a:effectLst>
                        </a:rPr>
                        <a:t>)</a:t>
                      </a:r>
                      <a:endParaRPr lang="nb-NO" sz="2400" b="0" i="0" u="none" strike="noStrike" dirty="0">
                        <a:solidFill>
                          <a:srgbClr val="000000"/>
                        </a:solidFill>
                        <a:effectLst>
                          <a:outerShdw blurRad="38100" dist="38100" dir="2700000" algn="tl">
                            <a:srgbClr val="000000">
                              <a:alpha val="43137"/>
                            </a:srgbClr>
                          </a:outerShdw>
                        </a:effectLst>
                        <a:latin typeface="Calibri"/>
                      </a:endParaRPr>
                    </a:p>
                  </a:txBody>
                  <a:tcPr marL="45720" marR="4572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2400" b="0" u="none" strike="noStrike" dirty="0" smtClean="0">
                          <a:effectLst>
                            <a:outerShdw blurRad="38100" dist="38100" dir="2700000" algn="tl">
                              <a:srgbClr val="000000">
                                <a:alpha val="43137"/>
                              </a:srgbClr>
                            </a:outerShdw>
                          </a:effectLst>
                        </a:rPr>
                        <a:t>Grenseinntekt</a:t>
                      </a:r>
                      <a:endParaRPr lang="nb-NO" sz="2400" b="0" i="0" u="none" strike="noStrike" dirty="0">
                        <a:solidFill>
                          <a:srgbClr val="000000"/>
                        </a:solidFill>
                        <a:effectLst>
                          <a:outerShdw blurRad="38100" dist="38100" dir="2700000" algn="tl">
                            <a:srgbClr val="000000">
                              <a:alpha val="43137"/>
                            </a:srgbClr>
                          </a:outerShdw>
                        </a:effectLst>
                        <a:latin typeface="Calibri"/>
                      </a:endParaRPr>
                    </a:p>
                  </a:txBody>
                  <a:tcPr marL="45720" marR="4572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3763">
                <a:tc>
                  <a:txBody>
                    <a:bodyPr/>
                    <a:lstStyle/>
                    <a:p>
                      <a:pPr algn="r" fontAlgn="b"/>
                      <a:r>
                        <a:rPr lang="nb-NO" sz="1800" u="none" strike="noStrike">
                          <a:effectLst/>
                        </a:rPr>
                        <a:t>Levetid 1</a:t>
                      </a:r>
                      <a:endParaRPr lang="nb-NO" sz="1800" b="0" i="0" u="none" strike="noStrike">
                        <a:solidFill>
                          <a:srgbClr val="000000"/>
                        </a:solidFill>
                        <a:effectLst/>
                        <a:latin typeface="Calibri"/>
                      </a:endParaRPr>
                    </a:p>
                  </a:txBody>
                  <a:tcPr marL="45720" marR="45720" anchor="b">
                    <a:lnT w="12700" cap="flat" cmpd="sng" algn="ctr">
                      <a:solidFill>
                        <a:schemeClr val="tx1"/>
                      </a:solidFill>
                      <a:prstDash val="solid"/>
                      <a:round/>
                      <a:headEnd type="none" w="med" len="med"/>
                      <a:tailEnd type="none" w="med" len="med"/>
                    </a:lnT>
                  </a:tcPr>
                </a:tc>
                <a:tc>
                  <a:txBody>
                    <a:bodyPr/>
                    <a:lstStyle/>
                    <a:p>
                      <a:pPr algn="r" fontAlgn="b"/>
                      <a:r>
                        <a:rPr lang="nb-NO" sz="1800" u="none" strike="noStrike">
                          <a:effectLst/>
                        </a:rPr>
                        <a:t>500</a:t>
                      </a:r>
                      <a:endParaRPr lang="nb-NO" sz="1800" b="0" i="0" u="none" strike="noStrike">
                        <a:solidFill>
                          <a:srgbClr val="000000"/>
                        </a:solidFill>
                        <a:effectLst/>
                        <a:latin typeface="Calibri"/>
                      </a:endParaRPr>
                    </a:p>
                  </a:txBody>
                  <a:tcPr marL="45720" marR="45720" anchor="b">
                    <a:lnT w="12700" cap="flat" cmpd="sng" algn="ctr">
                      <a:solidFill>
                        <a:schemeClr val="tx1"/>
                      </a:solidFill>
                      <a:prstDash val="solid"/>
                      <a:round/>
                      <a:headEnd type="none" w="med" len="med"/>
                      <a:tailEnd type="none" w="med" len="med"/>
                    </a:lnT>
                  </a:tcPr>
                </a:tc>
                <a:tc>
                  <a:txBody>
                    <a:bodyPr/>
                    <a:lstStyle/>
                    <a:p>
                      <a:pPr algn="r" fontAlgn="b"/>
                      <a:r>
                        <a:rPr lang="nb-NO" sz="1800" u="none" strike="noStrike" dirty="0">
                          <a:effectLst/>
                        </a:rPr>
                        <a:t>650</a:t>
                      </a:r>
                      <a:endParaRPr lang="nb-NO" sz="1800" b="0" i="0" u="none" strike="noStrike" dirty="0">
                        <a:solidFill>
                          <a:srgbClr val="000000"/>
                        </a:solidFill>
                        <a:effectLst/>
                        <a:latin typeface="Calibri"/>
                      </a:endParaRPr>
                    </a:p>
                  </a:txBody>
                  <a:tcPr marL="45720" marR="45720" anchor="b">
                    <a:lnT w="12700" cap="flat" cmpd="sng" algn="ctr">
                      <a:solidFill>
                        <a:schemeClr val="tx1"/>
                      </a:solidFill>
                      <a:prstDash val="solid"/>
                      <a:round/>
                      <a:headEnd type="none" w="med" len="med"/>
                      <a:tailEnd type="none" w="med" len="med"/>
                    </a:lnT>
                  </a:tcPr>
                </a:tc>
                <a:tc>
                  <a:txBody>
                    <a:bodyPr/>
                    <a:lstStyle/>
                    <a:p>
                      <a:pPr algn="r" fontAlgn="b"/>
                      <a:r>
                        <a:rPr lang="nb-NO" sz="1800" u="none" strike="noStrike">
                          <a:effectLst/>
                        </a:rPr>
                        <a:t>-1100</a:t>
                      </a:r>
                      <a:endParaRPr lang="nb-NO" sz="1800" b="0" i="0" u="none" strike="noStrike">
                        <a:solidFill>
                          <a:srgbClr val="000000"/>
                        </a:solidFill>
                        <a:effectLst/>
                        <a:latin typeface="Calibri"/>
                      </a:endParaRPr>
                    </a:p>
                  </a:txBody>
                  <a:tcPr marL="45720" marR="45720" anchor="b">
                    <a:lnT w="12700" cap="flat" cmpd="sng" algn="ctr">
                      <a:solidFill>
                        <a:schemeClr val="tx1"/>
                      </a:solidFill>
                      <a:prstDash val="solid"/>
                      <a:round/>
                      <a:headEnd type="none" w="med" len="med"/>
                      <a:tailEnd type="none" w="med" len="med"/>
                    </a:lnT>
                  </a:tcPr>
                </a:tc>
                <a:tc>
                  <a:txBody>
                    <a:bodyPr/>
                    <a:lstStyle/>
                    <a:p>
                      <a:pPr algn="r" fontAlgn="b"/>
                      <a:r>
                        <a:rPr lang="nb-NO" sz="1800" u="none" strike="noStrike">
                          <a:effectLst/>
                        </a:rPr>
                        <a:t>50</a:t>
                      </a:r>
                      <a:endParaRPr lang="nb-NO" sz="1800" b="0" i="0" u="none" strike="noStrike">
                        <a:solidFill>
                          <a:srgbClr val="000000"/>
                        </a:solidFill>
                        <a:effectLst/>
                        <a:latin typeface="Calibri"/>
                      </a:endParaRPr>
                    </a:p>
                  </a:txBody>
                  <a:tcPr marL="45720" marR="45720" anchor="b">
                    <a:lnT w="12700" cap="flat" cmpd="sng" algn="ctr">
                      <a:solidFill>
                        <a:schemeClr val="tx1"/>
                      </a:solidFill>
                      <a:prstDash val="solid"/>
                      <a:round/>
                      <a:headEnd type="none" w="med" len="med"/>
                      <a:tailEnd type="none" w="med" len="med"/>
                    </a:lnT>
                  </a:tcPr>
                </a:tc>
              </a:tr>
              <a:tr h="373763">
                <a:tc>
                  <a:txBody>
                    <a:bodyPr/>
                    <a:lstStyle/>
                    <a:p>
                      <a:pPr algn="r" fontAlgn="b"/>
                      <a:r>
                        <a:rPr lang="nb-NO" sz="1800" u="none" strike="noStrike">
                          <a:effectLst/>
                        </a:rPr>
                        <a:t>Levetid 2</a:t>
                      </a:r>
                      <a:endParaRPr lang="nb-NO" sz="1800" b="0" i="0" u="none" strike="noStrike">
                        <a:solidFill>
                          <a:srgbClr val="000000"/>
                        </a:solidFill>
                        <a:effectLst/>
                        <a:latin typeface="Calibri"/>
                      </a:endParaRPr>
                    </a:p>
                  </a:txBody>
                  <a:tcPr marL="45720" marR="45720" anchor="b"/>
                </a:tc>
                <a:tc>
                  <a:txBody>
                    <a:bodyPr/>
                    <a:lstStyle/>
                    <a:p>
                      <a:pPr algn="r" fontAlgn="b"/>
                      <a:r>
                        <a:rPr lang="nb-NO" sz="1800" u="none" strike="noStrike">
                          <a:effectLst/>
                        </a:rPr>
                        <a:t>400</a:t>
                      </a:r>
                      <a:endParaRPr lang="nb-NO" sz="1800" b="0" i="0" u="none" strike="noStrike">
                        <a:solidFill>
                          <a:srgbClr val="000000"/>
                        </a:solidFill>
                        <a:effectLst/>
                        <a:latin typeface="Calibri"/>
                      </a:endParaRPr>
                    </a:p>
                  </a:txBody>
                  <a:tcPr marL="45720" marR="45720" anchor="b"/>
                </a:tc>
                <a:tc>
                  <a:txBody>
                    <a:bodyPr/>
                    <a:lstStyle/>
                    <a:p>
                      <a:pPr algn="r" fontAlgn="b"/>
                      <a:r>
                        <a:rPr lang="nb-NO" sz="1800" u="none" strike="noStrike">
                          <a:effectLst/>
                        </a:rPr>
                        <a:t>500</a:t>
                      </a:r>
                      <a:endParaRPr lang="nb-NO" sz="1800" b="0" i="0" u="none" strike="noStrike">
                        <a:solidFill>
                          <a:srgbClr val="000000"/>
                        </a:solidFill>
                        <a:effectLst/>
                        <a:latin typeface="Calibri"/>
                      </a:endParaRPr>
                    </a:p>
                  </a:txBody>
                  <a:tcPr marL="45720" marR="45720" anchor="b"/>
                </a:tc>
                <a:tc>
                  <a:txBody>
                    <a:bodyPr/>
                    <a:lstStyle/>
                    <a:p>
                      <a:pPr algn="r" fontAlgn="b"/>
                      <a:r>
                        <a:rPr lang="nb-NO" sz="1800" u="none" strike="noStrike">
                          <a:effectLst/>
                        </a:rPr>
                        <a:t>-715</a:t>
                      </a:r>
                      <a:endParaRPr lang="nb-NO" sz="1800" b="0" i="0" u="none" strike="noStrike">
                        <a:solidFill>
                          <a:srgbClr val="000000"/>
                        </a:solidFill>
                        <a:effectLst/>
                        <a:latin typeface="Calibri"/>
                      </a:endParaRPr>
                    </a:p>
                  </a:txBody>
                  <a:tcPr marL="45720" marR="45720" anchor="b"/>
                </a:tc>
                <a:tc>
                  <a:txBody>
                    <a:bodyPr/>
                    <a:lstStyle/>
                    <a:p>
                      <a:pPr algn="r" fontAlgn="b"/>
                      <a:r>
                        <a:rPr lang="nb-NO" sz="1800" u="none" strike="noStrike">
                          <a:effectLst/>
                        </a:rPr>
                        <a:t>185</a:t>
                      </a:r>
                      <a:endParaRPr lang="nb-NO" sz="1800" b="0" i="0" u="none" strike="noStrike">
                        <a:solidFill>
                          <a:srgbClr val="000000"/>
                        </a:solidFill>
                        <a:effectLst/>
                        <a:latin typeface="Calibri"/>
                      </a:endParaRPr>
                    </a:p>
                  </a:txBody>
                  <a:tcPr marL="45720" marR="45720" anchor="b"/>
                </a:tc>
              </a:tr>
              <a:tr h="373763">
                <a:tc>
                  <a:txBody>
                    <a:bodyPr/>
                    <a:lstStyle/>
                    <a:p>
                      <a:pPr algn="r" fontAlgn="b"/>
                      <a:r>
                        <a:rPr lang="nb-NO" sz="1800" b="1" u="none" strike="noStrike" dirty="0">
                          <a:solidFill>
                            <a:schemeClr val="accent1"/>
                          </a:solidFill>
                          <a:effectLst/>
                        </a:rPr>
                        <a:t>Levetid 3</a:t>
                      </a:r>
                      <a:endParaRPr lang="nb-NO" sz="1800" b="1" i="0" u="none" strike="noStrike" dirty="0">
                        <a:solidFill>
                          <a:schemeClr val="accent1"/>
                        </a:solidFill>
                        <a:effectLst/>
                        <a:latin typeface="Calibri"/>
                      </a:endParaRPr>
                    </a:p>
                  </a:txBody>
                  <a:tcPr marL="45720" marR="45720" anchor="b"/>
                </a:tc>
                <a:tc>
                  <a:txBody>
                    <a:bodyPr/>
                    <a:lstStyle/>
                    <a:p>
                      <a:pPr algn="r" fontAlgn="b"/>
                      <a:r>
                        <a:rPr lang="nb-NO" sz="1800" u="none" strike="noStrike">
                          <a:effectLst/>
                        </a:rPr>
                        <a:t>300</a:t>
                      </a:r>
                      <a:endParaRPr lang="nb-NO" sz="1800" b="0" i="0" u="none" strike="noStrike">
                        <a:solidFill>
                          <a:srgbClr val="000000"/>
                        </a:solidFill>
                        <a:effectLst/>
                        <a:latin typeface="Calibri"/>
                      </a:endParaRPr>
                    </a:p>
                  </a:txBody>
                  <a:tcPr marL="45720" marR="45720" anchor="b"/>
                </a:tc>
                <a:tc>
                  <a:txBody>
                    <a:bodyPr/>
                    <a:lstStyle/>
                    <a:p>
                      <a:pPr algn="r" fontAlgn="b"/>
                      <a:r>
                        <a:rPr lang="nb-NO" sz="1800" u="none" strike="noStrike">
                          <a:effectLst/>
                        </a:rPr>
                        <a:t>300</a:t>
                      </a:r>
                      <a:endParaRPr lang="nb-NO" sz="1800" b="0" i="0" u="none" strike="noStrike">
                        <a:solidFill>
                          <a:srgbClr val="000000"/>
                        </a:solidFill>
                        <a:effectLst/>
                        <a:latin typeface="Calibri"/>
                      </a:endParaRPr>
                    </a:p>
                  </a:txBody>
                  <a:tcPr marL="45720" marR="45720" anchor="b"/>
                </a:tc>
                <a:tc>
                  <a:txBody>
                    <a:bodyPr/>
                    <a:lstStyle/>
                    <a:p>
                      <a:pPr algn="r" fontAlgn="b"/>
                      <a:r>
                        <a:rPr lang="nb-NO" sz="1800" u="none" strike="noStrike">
                          <a:effectLst/>
                        </a:rPr>
                        <a:t>-550</a:t>
                      </a:r>
                      <a:endParaRPr lang="nb-NO" sz="1800" b="0" i="0" u="none" strike="noStrike">
                        <a:solidFill>
                          <a:srgbClr val="000000"/>
                        </a:solidFill>
                        <a:effectLst/>
                        <a:latin typeface="Calibri"/>
                      </a:endParaRPr>
                    </a:p>
                  </a:txBody>
                  <a:tcPr marL="45720" marR="45720" anchor="b"/>
                </a:tc>
                <a:tc>
                  <a:txBody>
                    <a:bodyPr/>
                    <a:lstStyle/>
                    <a:p>
                      <a:pPr algn="r" fontAlgn="b"/>
                      <a:r>
                        <a:rPr lang="nb-NO" sz="1800" b="1" i="1" u="none" strike="noStrike" dirty="0">
                          <a:solidFill>
                            <a:schemeClr val="accent1"/>
                          </a:solidFill>
                          <a:effectLst>
                            <a:outerShdw blurRad="38100" dist="38100" dir="2700000" algn="tl">
                              <a:srgbClr val="000000">
                                <a:alpha val="43137"/>
                              </a:srgbClr>
                            </a:outerShdw>
                          </a:effectLst>
                        </a:rPr>
                        <a:t>50</a:t>
                      </a:r>
                      <a:endParaRPr lang="nb-NO" sz="1800" b="1" i="1" u="none" strike="noStrike" dirty="0">
                        <a:solidFill>
                          <a:schemeClr val="accent1"/>
                        </a:solidFill>
                        <a:effectLst>
                          <a:outerShdw blurRad="38100" dist="38100" dir="2700000" algn="tl">
                            <a:srgbClr val="000000">
                              <a:alpha val="43137"/>
                            </a:srgbClr>
                          </a:outerShdw>
                        </a:effectLst>
                        <a:latin typeface="Calibri"/>
                      </a:endParaRPr>
                    </a:p>
                  </a:txBody>
                  <a:tcPr marL="45720" marR="45720" anchor="b"/>
                </a:tc>
              </a:tr>
              <a:tr h="373763">
                <a:tc>
                  <a:txBody>
                    <a:bodyPr/>
                    <a:lstStyle/>
                    <a:p>
                      <a:pPr algn="r" fontAlgn="b"/>
                      <a:r>
                        <a:rPr lang="nb-NO" sz="1800" u="none" strike="noStrike">
                          <a:effectLst/>
                        </a:rPr>
                        <a:t>Levetid 4</a:t>
                      </a:r>
                      <a:endParaRPr lang="nb-NO" sz="1800" b="0" i="0" u="none" strike="noStrike">
                        <a:solidFill>
                          <a:srgbClr val="000000"/>
                        </a:solidFill>
                        <a:effectLst/>
                        <a:latin typeface="Calibri"/>
                      </a:endParaRPr>
                    </a:p>
                  </a:txBody>
                  <a:tcPr marL="45720" marR="4572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dirty="0">
                          <a:effectLst/>
                        </a:rPr>
                        <a:t>200</a:t>
                      </a:r>
                      <a:endParaRPr lang="nb-NO" sz="1800" b="0" i="0" u="none" strike="noStrike" dirty="0">
                        <a:solidFill>
                          <a:srgbClr val="000000"/>
                        </a:solidFill>
                        <a:effectLst/>
                        <a:latin typeface="Calibri"/>
                      </a:endParaRPr>
                    </a:p>
                  </a:txBody>
                  <a:tcPr marL="45720" marR="4572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a:effectLst/>
                        </a:rPr>
                        <a:t>100</a:t>
                      </a:r>
                      <a:endParaRPr lang="nb-NO" sz="1800" b="0" i="0" u="none" strike="noStrike">
                        <a:solidFill>
                          <a:srgbClr val="000000"/>
                        </a:solidFill>
                        <a:effectLst/>
                        <a:latin typeface="Calibri"/>
                      </a:endParaRPr>
                    </a:p>
                  </a:txBody>
                  <a:tcPr marL="45720" marR="4572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dirty="0">
                          <a:effectLst/>
                        </a:rPr>
                        <a:t>-330</a:t>
                      </a:r>
                      <a:endParaRPr lang="nb-NO" sz="1800" b="0" i="0" u="none" strike="noStrike" dirty="0">
                        <a:solidFill>
                          <a:srgbClr val="000000"/>
                        </a:solidFill>
                        <a:effectLst/>
                        <a:latin typeface="Calibri"/>
                      </a:endParaRPr>
                    </a:p>
                  </a:txBody>
                  <a:tcPr marL="45720" marR="45720" anchor="b">
                    <a:lnB w="12700" cap="flat" cmpd="sng" algn="ctr">
                      <a:solidFill>
                        <a:schemeClr val="tx1"/>
                      </a:solidFill>
                      <a:prstDash val="solid"/>
                      <a:round/>
                      <a:headEnd type="none" w="med" len="med"/>
                      <a:tailEnd type="none" w="med" len="med"/>
                    </a:lnB>
                  </a:tcPr>
                </a:tc>
                <a:tc>
                  <a:txBody>
                    <a:bodyPr/>
                    <a:lstStyle/>
                    <a:p>
                      <a:pPr algn="r" fontAlgn="b"/>
                      <a:r>
                        <a:rPr lang="nb-NO" sz="1800" b="1" u="none" strike="noStrike" dirty="0">
                          <a:solidFill>
                            <a:srgbClr val="FF0000"/>
                          </a:solidFill>
                          <a:effectLst/>
                        </a:rPr>
                        <a:t>-30</a:t>
                      </a:r>
                      <a:endParaRPr lang="nb-NO" sz="1800" b="1" i="0" u="none" strike="noStrike" dirty="0">
                        <a:solidFill>
                          <a:srgbClr val="FF0000"/>
                        </a:solidFill>
                        <a:effectLst/>
                        <a:latin typeface="Calibri"/>
                      </a:endParaRPr>
                    </a:p>
                  </a:txBody>
                  <a:tcPr marL="45720" marR="45720" anchor="b">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624254" y="3752851"/>
            <a:ext cx="8590390" cy="707886"/>
          </a:xfrm>
          <a:prstGeom prst="rect">
            <a:avLst/>
          </a:prstGeom>
          <a:noFill/>
        </p:spPr>
        <p:txBody>
          <a:bodyPr wrap="square" rtlCol="0">
            <a:spAutoFit/>
          </a:bodyPr>
          <a:lstStyle/>
          <a:p>
            <a:r>
              <a:rPr lang="nb-NO" sz="2000" dirty="0" smtClean="0">
                <a:latin typeface="Calibri" pitchFamily="34" charset="0"/>
                <a:cs typeface="Calibri" pitchFamily="34" charset="0"/>
              </a:rPr>
              <a:t>Grenseinntekten er positiv til og med år 3, men blir deretter negativ. </a:t>
            </a:r>
          </a:p>
          <a:p>
            <a:r>
              <a:rPr lang="nb-NO" sz="2000" dirty="0" smtClean="0">
                <a:latin typeface="Calibri" pitchFamily="34" charset="0"/>
                <a:cs typeface="Calibri" pitchFamily="34" charset="0"/>
              </a:rPr>
              <a:t>Det er altså optimalt å øke levetiden t.o.m. år 3, og så utrangere i slutten av år 3. </a:t>
            </a:r>
          </a:p>
        </p:txBody>
      </p:sp>
      <p:sp>
        <p:nvSpPr>
          <p:cNvPr id="6" name="TextBox 5"/>
          <p:cNvSpPr txBox="1"/>
          <p:nvPr/>
        </p:nvSpPr>
        <p:spPr>
          <a:xfrm>
            <a:off x="624254" y="4848225"/>
            <a:ext cx="8590390" cy="1200329"/>
          </a:xfrm>
          <a:prstGeom prst="rect">
            <a:avLst/>
          </a:prstGeom>
          <a:noFill/>
        </p:spPr>
        <p:txBody>
          <a:bodyPr wrap="square" rtlCol="0">
            <a:spAutoFit/>
          </a:bodyPr>
          <a:lstStyle/>
          <a:p>
            <a:pPr marL="342900" indent="-342900">
              <a:buFont typeface="Arial" pitchFamily="34" charset="0"/>
              <a:buChar char="•"/>
            </a:pPr>
            <a:r>
              <a:rPr lang="nb-NO" sz="2400" dirty="0" smtClean="0">
                <a:latin typeface="Calibri" pitchFamily="34" charset="0"/>
                <a:cs typeface="Calibri" pitchFamily="34" charset="0"/>
              </a:rPr>
              <a:t>Vi kan altså finne optimal levetid enten ved å beregne kontantstrømmene og totale nåverdier.</a:t>
            </a:r>
          </a:p>
          <a:p>
            <a:pPr marL="342900" indent="-342900">
              <a:buFont typeface="Arial" pitchFamily="34" charset="0"/>
              <a:buChar char="•"/>
            </a:pPr>
            <a:r>
              <a:rPr lang="nb-NO" sz="2400" dirty="0">
                <a:latin typeface="Calibri" pitchFamily="34" charset="0"/>
                <a:cs typeface="Calibri" pitchFamily="34" charset="0"/>
              </a:rPr>
              <a:t>E</a:t>
            </a:r>
            <a:r>
              <a:rPr lang="nb-NO" sz="2400" dirty="0" smtClean="0">
                <a:latin typeface="Calibri" pitchFamily="34" charset="0"/>
                <a:cs typeface="Calibri" pitchFamily="34" charset="0"/>
              </a:rPr>
              <a:t>ller beregne grenseinntektene ved å øke levetiden med ett år.</a:t>
            </a:r>
          </a:p>
        </p:txBody>
      </p:sp>
    </p:spTree>
    <p:extLst>
      <p:ext uri="{BB962C8B-B14F-4D97-AF65-F5344CB8AC3E}">
        <p14:creationId xmlns:p14="http://schemas.microsoft.com/office/powerpoint/2010/main" val="285705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b-NO" smtClean="0"/>
              <a:t>Rasmus Rasmussen</a:t>
            </a:r>
            <a:endParaRPr lang="en-US"/>
          </a:p>
        </p:txBody>
      </p:sp>
      <p:sp>
        <p:nvSpPr>
          <p:cNvPr id="5" name="Footer Placeholder 4"/>
          <p:cNvSpPr>
            <a:spLocks noGrp="1"/>
          </p:cNvSpPr>
          <p:nvPr>
            <p:ph type="ftr" sz="quarter" idx="11"/>
          </p:nvPr>
        </p:nvSpPr>
        <p:spPr/>
        <p:txBody>
          <a:bodyPr/>
          <a:lstStyle/>
          <a:p>
            <a:r>
              <a:rPr lang="en-US" smtClean="0"/>
              <a:t>BØK311 BEDRIFTSØKONOMI 2b</a:t>
            </a:r>
            <a:endParaRPr lang="en-US"/>
          </a:p>
        </p:txBody>
      </p:sp>
      <p:sp>
        <p:nvSpPr>
          <p:cNvPr id="6" name="Slide Number Placeholder 5"/>
          <p:cNvSpPr>
            <a:spLocks noGrp="1"/>
          </p:cNvSpPr>
          <p:nvPr>
            <p:ph type="sldNum" sz="quarter" idx="12"/>
          </p:nvPr>
        </p:nvSpPr>
        <p:spPr/>
        <p:txBody>
          <a:bodyPr/>
          <a:lstStyle/>
          <a:p>
            <a:fld id="{C514DB20-9034-4EB9-8E62-D7415B2E147E}" type="slidenum">
              <a:rPr lang="en-US" smtClean="0"/>
              <a:pPr/>
              <a:t>34</a:t>
            </a:fld>
            <a:endParaRPr lang="en-US"/>
          </a:p>
        </p:txBody>
      </p:sp>
      <p:sp>
        <p:nvSpPr>
          <p:cNvPr id="3" name="Content Placeholder 2"/>
          <p:cNvSpPr>
            <a:spLocks noGrp="1"/>
          </p:cNvSpPr>
          <p:nvPr>
            <p:ph idx="1"/>
          </p:nvPr>
        </p:nvSpPr>
        <p:spPr/>
        <p:txBody>
          <a:bodyPr/>
          <a:lstStyle/>
          <a:p>
            <a:r>
              <a:rPr lang="nb-NO" dirty="0" smtClean="0"/>
              <a:t>Vi har så langt antatt at investeringen gjelder en engangsinvestering, dvs. en investering som ikke skal gjentas.</a:t>
            </a:r>
          </a:p>
          <a:p>
            <a:r>
              <a:rPr lang="nb-NO" dirty="0" smtClean="0"/>
              <a:t>Ofte skal en maskin som utrangeres erstattes med en ny.</a:t>
            </a:r>
          </a:p>
          <a:p>
            <a:r>
              <a:rPr lang="nb-NO" dirty="0" smtClean="0"/>
              <a:t>I så fall står vi overfor en situasjon med gjenanskaffelser.</a:t>
            </a:r>
          </a:p>
          <a:p>
            <a:r>
              <a:rPr lang="nb-NO" dirty="0" smtClean="0"/>
              <a:t>Vi skal anta at gjenanskaffelsene vedvarer (∞)</a:t>
            </a:r>
            <a:endParaRPr lang="nb-NO" dirty="0"/>
          </a:p>
        </p:txBody>
      </p:sp>
      <p:sp>
        <p:nvSpPr>
          <p:cNvPr id="2" name="Title 1"/>
          <p:cNvSpPr>
            <a:spLocks noGrp="1"/>
          </p:cNvSpPr>
          <p:nvPr>
            <p:ph type="title"/>
          </p:nvPr>
        </p:nvSpPr>
        <p:spPr/>
        <p:txBody>
          <a:bodyPr/>
          <a:lstStyle/>
          <a:p>
            <a:r>
              <a:rPr lang="nb-NO" dirty="0" smtClean="0"/>
              <a:t>Utskifting og gjenanskaffelser</a:t>
            </a:r>
            <a:endParaRPr lang="nb-NO" dirty="0"/>
          </a:p>
        </p:txBody>
      </p:sp>
    </p:spTree>
    <p:extLst>
      <p:ext uri="{BB962C8B-B14F-4D97-AF65-F5344CB8AC3E}">
        <p14:creationId xmlns:p14="http://schemas.microsoft.com/office/powerpoint/2010/main" val="163314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b-NO" smtClean="0"/>
              <a:t>Rasmus Rasmussen</a:t>
            </a:r>
            <a:endParaRPr lang="en-US"/>
          </a:p>
        </p:txBody>
      </p:sp>
      <p:sp>
        <p:nvSpPr>
          <p:cNvPr id="5" name="Footer Placeholder 4"/>
          <p:cNvSpPr>
            <a:spLocks noGrp="1"/>
          </p:cNvSpPr>
          <p:nvPr>
            <p:ph type="ftr" sz="quarter" idx="11"/>
          </p:nvPr>
        </p:nvSpPr>
        <p:spPr/>
        <p:txBody>
          <a:bodyPr/>
          <a:lstStyle/>
          <a:p>
            <a:r>
              <a:rPr lang="en-US" smtClean="0"/>
              <a:t>BØK311 BEDRIFTSØKONOMI 2b</a:t>
            </a:r>
            <a:endParaRPr lang="en-US"/>
          </a:p>
        </p:txBody>
      </p:sp>
      <p:sp>
        <p:nvSpPr>
          <p:cNvPr id="6" name="Slide Number Placeholder 5"/>
          <p:cNvSpPr>
            <a:spLocks noGrp="1"/>
          </p:cNvSpPr>
          <p:nvPr>
            <p:ph type="sldNum" sz="quarter" idx="12"/>
          </p:nvPr>
        </p:nvSpPr>
        <p:spPr/>
        <p:txBody>
          <a:bodyPr/>
          <a:lstStyle/>
          <a:p>
            <a:fld id="{C514DB20-9034-4EB9-8E62-D7415B2E147E}" type="slidenum">
              <a:rPr lang="en-US" smtClean="0"/>
              <a:pPr/>
              <a:t>35</a:t>
            </a:fld>
            <a:endParaRPr lang="en-US"/>
          </a:p>
        </p:txBody>
      </p:sp>
      <p:sp>
        <p:nvSpPr>
          <p:cNvPr id="3" name="Content Placeholder 2"/>
          <p:cNvSpPr>
            <a:spLocks noGrp="1"/>
          </p:cNvSpPr>
          <p:nvPr>
            <p:ph idx="1"/>
          </p:nvPr>
        </p:nvSpPr>
        <p:spPr/>
        <p:txBody>
          <a:bodyPr/>
          <a:lstStyle/>
          <a:p>
            <a:r>
              <a:rPr lang="nb-NO" dirty="0" smtClean="0"/>
              <a:t>Ved gjenanskaffelser må vi finne ut hvor hyppig det lønner seg å bytte ut.</a:t>
            </a:r>
          </a:p>
          <a:p>
            <a:r>
              <a:rPr lang="nb-NO" dirty="0" smtClean="0"/>
              <a:t>Skal vi skifte til nytt hvert år, annet hvert år, ..?</a:t>
            </a:r>
          </a:p>
          <a:p>
            <a:r>
              <a:rPr lang="nb-NO" dirty="0" smtClean="0"/>
              <a:t>Vi kan ta utgangspunkt i nåverdiene vi beregnet da vi vurderte optimal levetid.</a:t>
            </a:r>
          </a:p>
          <a:p>
            <a:r>
              <a:rPr lang="nb-NO" dirty="0" smtClean="0"/>
              <a:t>Om vi skifter ut for eksempel annet hvert år, så vil jo nåverdien ved en levetid på to år gjentas annet hvert år. </a:t>
            </a:r>
            <a:endParaRPr lang="nb-NO" dirty="0"/>
          </a:p>
        </p:txBody>
      </p:sp>
      <p:sp>
        <p:nvSpPr>
          <p:cNvPr id="2" name="Title 1"/>
          <p:cNvSpPr>
            <a:spLocks noGrp="1"/>
          </p:cNvSpPr>
          <p:nvPr>
            <p:ph type="title"/>
          </p:nvPr>
        </p:nvSpPr>
        <p:spPr/>
        <p:txBody>
          <a:bodyPr/>
          <a:lstStyle/>
          <a:p>
            <a:r>
              <a:rPr lang="nb-NO" dirty="0" smtClean="0"/>
              <a:t>Gjenanskaffelser</a:t>
            </a:r>
            <a:endParaRPr lang="nb-NO" dirty="0"/>
          </a:p>
        </p:txBody>
      </p:sp>
    </p:spTree>
    <p:extLst>
      <p:ext uri="{BB962C8B-B14F-4D97-AF65-F5344CB8AC3E}">
        <p14:creationId xmlns:p14="http://schemas.microsoft.com/office/powerpoint/2010/main" val="408054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b-NO" smtClean="0"/>
              <a:t>Rasmus Rasmussen</a:t>
            </a:r>
            <a:endParaRPr lang="en-US"/>
          </a:p>
        </p:txBody>
      </p:sp>
      <p:sp>
        <p:nvSpPr>
          <p:cNvPr id="5" name="Footer Placeholder 4"/>
          <p:cNvSpPr>
            <a:spLocks noGrp="1"/>
          </p:cNvSpPr>
          <p:nvPr>
            <p:ph type="ftr" sz="quarter" idx="11"/>
          </p:nvPr>
        </p:nvSpPr>
        <p:spPr/>
        <p:txBody>
          <a:bodyPr/>
          <a:lstStyle/>
          <a:p>
            <a:r>
              <a:rPr lang="en-US" smtClean="0"/>
              <a:t>BØK311 BEDRIFTSØKONOMI 2b</a:t>
            </a:r>
            <a:endParaRPr lang="en-US"/>
          </a:p>
        </p:txBody>
      </p:sp>
      <p:sp>
        <p:nvSpPr>
          <p:cNvPr id="6" name="Slide Number Placeholder 5"/>
          <p:cNvSpPr>
            <a:spLocks noGrp="1"/>
          </p:cNvSpPr>
          <p:nvPr>
            <p:ph type="sldNum" sz="quarter" idx="12"/>
          </p:nvPr>
        </p:nvSpPr>
        <p:spPr/>
        <p:txBody>
          <a:bodyPr/>
          <a:lstStyle/>
          <a:p>
            <a:fld id="{C514DB20-9034-4EB9-8E62-D7415B2E147E}" type="slidenum">
              <a:rPr lang="en-US" smtClean="0"/>
              <a:pPr/>
              <a:t>36</a:t>
            </a:fld>
            <a:endParaRPr lang="en-US"/>
          </a:p>
        </p:txBody>
      </p:sp>
      <p:sp>
        <p:nvSpPr>
          <p:cNvPr id="219138" name="Rectangle 2"/>
          <p:cNvSpPr>
            <a:spLocks noGrp="1" noChangeArrowheads="1"/>
          </p:cNvSpPr>
          <p:nvPr>
            <p:ph type="title"/>
          </p:nvPr>
        </p:nvSpPr>
        <p:spPr/>
        <p:txBody>
          <a:bodyPr/>
          <a:lstStyle/>
          <a:p>
            <a:r>
              <a:rPr lang="nb-NO" dirty="0" smtClean="0"/>
              <a:t>Vedvarende utskiftinger </a:t>
            </a:r>
            <a:r>
              <a:rPr lang="nb-NO" sz="2400" dirty="0" smtClean="0"/>
              <a:t>(10%)</a:t>
            </a:r>
            <a:endParaRPr lang="nb-NO" sz="2400" dirty="0"/>
          </a:p>
        </p:txBody>
      </p:sp>
      <p:sp>
        <p:nvSpPr>
          <p:cNvPr id="219160" name="Text Box 24"/>
          <p:cNvSpPr txBox="1">
            <a:spLocks noChangeArrowheads="1"/>
          </p:cNvSpPr>
          <p:nvPr/>
        </p:nvSpPr>
        <p:spPr bwMode="auto">
          <a:xfrm>
            <a:off x="975123" y="2572670"/>
            <a:ext cx="171635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nb-NO" dirty="0" smtClean="0">
                <a:solidFill>
                  <a:prstClr val="black"/>
                </a:solidFill>
              </a:rPr>
              <a:t>-</a:t>
            </a:r>
            <a:r>
              <a:rPr lang="nb-NO" dirty="0" smtClean="0">
                <a:solidFill>
                  <a:prstClr val="black"/>
                </a:solidFill>
              </a:rPr>
              <a:t>1000/(1,1)</a:t>
            </a:r>
            <a:r>
              <a:rPr lang="nb-NO" baseline="30000" dirty="0" smtClean="0">
                <a:solidFill>
                  <a:prstClr val="black"/>
                </a:solidFill>
              </a:rPr>
              <a:t>0</a:t>
            </a:r>
            <a:endParaRPr lang="nb-NO" dirty="0">
              <a:solidFill>
                <a:prstClr val="black"/>
              </a:solidFill>
            </a:endParaRPr>
          </a:p>
        </p:txBody>
      </p:sp>
      <p:sp>
        <p:nvSpPr>
          <p:cNvPr id="219161" name="Text Box 25"/>
          <p:cNvSpPr txBox="1">
            <a:spLocks noChangeArrowheads="1"/>
          </p:cNvSpPr>
          <p:nvPr/>
        </p:nvSpPr>
        <p:spPr bwMode="auto">
          <a:xfrm>
            <a:off x="975123" y="3228391"/>
            <a:ext cx="17146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nb-NO" dirty="0">
                <a:solidFill>
                  <a:prstClr val="black"/>
                </a:solidFill>
              </a:rPr>
              <a:t>+ </a:t>
            </a:r>
            <a:r>
              <a:rPr lang="nb-NO" dirty="0" smtClean="0">
                <a:solidFill>
                  <a:prstClr val="black"/>
                </a:solidFill>
              </a:rPr>
              <a:t>1150/(1,1)</a:t>
            </a:r>
            <a:r>
              <a:rPr lang="nb-NO" baseline="30000" dirty="0" smtClean="0">
                <a:solidFill>
                  <a:prstClr val="black"/>
                </a:solidFill>
              </a:rPr>
              <a:t>1</a:t>
            </a:r>
            <a:endParaRPr lang="nb-NO" dirty="0">
              <a:solidFill>
                <a:prstClr val="black"/>
              </a:solidFill>
            </a:endParaRPr>
          </a:p>
        </p:txBody>
      </p:sp>
      <p:sp>
        <p:nvSpPr>
          <p:cNvPr id="219162" name="Freeform 26"/>
          <p:cNvSpPr>
            <a:spLocks/>
          </p:cNvSpPr>
          <p:nvPr/>
        </p:nvSpPr>
        <p:spPr bwMode="auto">
          <a:xfrm>
            <a:off x="2691474" y="2349500"/>
            <a:ext cx="707967" cy="1079500"/>
          </a:xfrm>
          <a:custGeom>
            <a:avLst/>
            <a:gdLst>
              <a:gd name="T0" fmla="*/ 635 w 636"/>
              <a:gd name="T1" fmla="*/ 0 h 318"/>
              <a:gd name="T2" fmla="*/ 636 w 636"/>
              <a:gd name="T3" fmla="*/ 318 h 318"/>
              <a:gd name="T4" fmla="*/ 0 w 636"/>
              <a:gd name="T5" fmla="*/ 317 h 318"/>
            </a:gdLst>
            <a:ahLst/>
            <a:cxnLst>
              <a:cxn ang="0">
                <a:pos x="T0" y="T1"/>
              </a:cxn>
              <a:cxn ang="0">
                <a:pos x="T2" y="T3"/>
              </a:cxn>
              <a:cxn ang="0">
                <a:pos x="T4" y="T5"/>
              </a:cxn>
            </a:cxnLst>
            <a:rect l="0" t="0" r="r" b="b"/>
            <a:pathLst>
              <a:path w="636" h="318">
                <a:moveTo>
                  <a:pt x="635" y="0"/>
                </a:moveTo>
                <a:lnTo>
                  <a:pt x="636" y="318"/>
                </a:lnTo>
                <a:lnTo>
                  <a:pt x="0" y="31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219164" name="Line 28"/>
          <p:cNvSpPr>
            <a:spLocks noChangeShapeType="1"/>
          </p:cNvSpPr>
          <p:nvPr/>
        </p:nvSpPr>
        <p:spPr bwMode="auto">
          <a:xfrm>
            <a:off x="1839637" y="2276476"/>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219168" name="Text Box 32"/>
          <p:cNvSpPr txBox="1">
            <a:spLocks noChangeArrowheads="1"/>
          </p:cNvSpPr>
          <p:nvPr/>
        </p:nvSpPr>
        <p:spPr bwMode="auto">
          <a:xfrm>
            <a:off x="975123" y="3806270"/>
            <a:ext cx="29242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nb-NO" dirty="0" smtClean="0">
                <a:solidFill>
                  <a:prstClr val="black"/>
                </a:solidFill>
              </a:rPr>
              <a:t>= -1000 + 1045,45</a:t>
            </a:r>
            <a:r>
              <a:rPr lang="nb-NO" u="sng" dirty="0" smtClean="0">
                <a:solidFill>
                  <a:prstClr val="black"/>
                </a:solidFill>
                <a:cs typeface="Arial" charset="0"/>
              </a:rPr>
              <a:t>≈ 45,45</a:t>
            </a:r>
            <a:endParaRPr lang="nb-NO" u="sng" dirty="0">
              <a:solidFill>
                <a:prstClr val="black"/>
              </a:solidFill>
              <a:cs typeface="Arial" charset="0"/>
            </a:endParaRPr>
          </a:p>
        </p:txBody>
      </p:sp>
      <p:grpSp>
        <p:nvGrpSpPr>
          <p:cNvPr id="3" name="Group 2"/>
          <p:cNvGrpSpPr/>
          <p:nvPr/>
        </p:nvGrpSpPr>
        <p:grpSpPr>
          <a:xfrm>
            <a:off x="741231" y="1341439"/>
            <a:ext cx="8580040" cy="865187"/>
            <a:chOff x="684213" y="1341438"/>
            <a:chExt cx="7920037" cy="865187"/>
          </a:xfrm>
        </p:grpSpPr>
        <p:sp>
          <p:nvSpPr>
            <p:cNvPr id="219141" name="Line 5"/>
            <p:cNvSpPr>
              <a:spLocks noChangeShapeType="1"/>
            </p:cNvSpPr>
            <p:nvPr/>
          </p:nvSpPr>
          <p:spPr bwMode="auto">
            <a:xfrm>
              <a:off x="684213" y="1774825"/>
              <a:ext cx="7345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219142" name="Line 6"/>
            <p:cNvSpPr>
              <a:spLocks noChangeShapeType="1"/>
            </p:cNvSpPr>
            <p:nvPr/>
          </p:nvSpPr>
          <p:spPr bwMode="auto">
            <a:xfrm>
              <a:off x="1698962" y="16303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219143" name="Line 7"/>
            <p:cNvSpPr>
              <a:spLocks noChangeShapeType="1"/>
            </p:cNvSpPr>
            <p:nvPr/>
          </p:nvSpPr>
          <p:spPr bwMode="auto">
            <a:xfrm>
              <a:off x="5996074" y="163195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219144" name="Rectangle 8"/>
            <p:cNvSpPr>
              <a:spLocks noChangeArrowheads="1"/>
            </p:cNvSpPr>
            <p:nvPr/>
          </p:nvSpPr>
          <p:spPr bwMode="auto">
            <a:xfrm>
              <a:off x="7813675" y="1341438"/>
              <a:ext cx="7905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solidFill>
                    <a:prstClr val="black"/>
                  </a:solidFill>
                </a:rPr>
                <a:t>t</a:t>
              </a:r>
            </a:p>
          </p:txBody>
        </p:sp>
        <p:sp>
          <p:nvSpPr>
            <p:cNvPr id="219145" name="Rectangle 9"/>
            <p:cNvSpPr>
              <a:spLocks noChangeArrowheads="1"/>
            </p:cNvSpPr>
            <p:nvPr/>
          </p:nvSpPr>
          <p:spPr bwMode="auto">
            <a:xfrm>
              <a:off x="1267162" y="1341438"/>
              <a:ext cx="86201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solidFill>
                    <a:prstClr val="black"/>
                  </a:solidFill>
                </a:rPr>
                <a:t>0</a:t>
              </a:r>
            </a:p>
          </p:txBody>
        </p:sp>
        <p:sp>
          <p:nvSpPr>
            <p:cNvPr id="219147" name="Rectangle 11"/>
            <p:cNvSpPr>
              <a:spLocks noChangeArrowheads="1"/>
            </p:cNvSpPr>
            <p:nvPr/>
          </p:nvSpPr>
          <p:spPr bwMode="auto">
            <a:xfrm>
              <a:off x="1338600" y="1846263"/>
              <a:ext cx="7905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smtClean="0">
                  <a:solidFill>
                    <a:prstClr val="black"/>
                  </a:solidFill>
                </a:rPr>
                <a:t>-1000</a:t>
              </a:r>
              <a:endParaRPr lang="nb-NO" dirty="0">
                <a:solidFill>
                  <a:prstClr val="black"/>
                </a:solidFill>
              </a:endParaRPr>
            </a:p>
          </p:txBody>
        </p:sp>
        <p:sp>
          <p:nvSpPr>
            <p:cNvPr id="219150" name="Line 14"/>
            <p:cNvSpPr>
              <a:spLocks noChangeShapeType="1"/>
            </p:cNvSpPr>
            <p:nvPr/>
          </p:nvSpPr>
          <p:spPr bwMode="auto">
            <a:xfrm>
              <a:off x="3140328" y="16303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219151" name="Rectangle 15"/>
            <p:cNvSpPr>
              <a:spLocks noChangeArrowheads="1"/>
            </p:cNvSpPr>
            <p:nvPr/>
          </p:nvSpPr>
          <p:spPr bwMode="auto">
            <a:xfrm>
              <a:off x="2706940" y="1341438"/>
              <a:ext cx="86201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solidFill>
                    <a:prstClr val="black"/>
                  </a:solidFill>
                </a:rPr>
                <a:t>1</a:t>
              </a:r>
            </a:p>
          </p:txBody>
        </p:sp>
        <p:sp>
          <p:nvSpPr>
            <p:cNvPr id="219152" name="Line 16"/>
            <p:cNvSpPr>
              <a:spLocks noChangeShapeType="1"/>
            </p:cNvSpPr>
            <p:nvPr/>
          </p:nvSpPr>
          <p:spPr bwMode="auto">
            <a:xfrm>
              <a:off x="4580942" y="16303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219153" name="Rectangle 17"/>
            <p:cNvSpPr>
              <a:spLocks noChangeArrowheads="1"/>
            </p:cNvSpPr>
            <p:nvPr/>
          </p:nvSpPr>
          <p:spPr bwMode="auto">
            <a:xfrm>
              <a:off x="4147554" y="1341438"/>
              <a:ext cx="86201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solidFill>
                    <a:prstClr val="black"/>
                  </a:solidFill>
                </a:rPr>
                <a:t>2</a:t>
              </a:r>
            </a:p>
          </p:txBody>
        </p:sp>
        <p:sp>
          <p:nvSpPr>
            <p:cNvPr id="219154" name="Rectangle 18"/>
            <p:cNvSpPr>
              <a:spLocks noChangeArrowheads="1"/>
            </p:cNvSpPr>
            <p:nvPr/>
          </p:nvSpPr>
          <p:spPr bwMode="auto">
            <a:xfrm>
              <a:off x="5562687" y="1341438"/>
              <a:ext cx="86201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a:solidFill>
                    <a:prstClr val="black"/>
                  </a:solidFill>
                </a:rPr>
                <a:t>3</a:t>
              </a:r>
            </a:p>
          </p:txBody>
        </p:sp>
        <p:sp>
          <p:nvSpPr>
            <p:cNvPr id="219156" name="Rectangle 20"/>
            <p:cNvSpPr>
              <a:spLocks noChangeArrowheads="1"/>
            </p:cNvSpPr>
            <p:nvPr/>
          </p:nvSpPr>
          <p:spPr bwMode="auto">
            <a:xfrm>
              <a:off x="2778378" y="1844675"/>
              <a:ext cx="7905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smtClean="0">
                  <a:solidFill>
                    <a:prstClr val="black"/>
                  </a:solidFill>
                </a:rPr>
                <a:t>1150</a:t>
              </a:r>
              <a:endParaRPr lang="nb-NO" dirty="0">
                <a:solidFill>
                  <a:prstClr val="black"/>
                </a:solidFill>
              </a:endParaRPr>
            </a:p>
          </p:txBody>
        </p:sp>
        <p:sp>
          <p:nvSpPr>
            <p:cNvPr id="28" name="Line 7"/>
            <p:cNvSpPr>
              <a:spLocks noChangeShapeType="1"/>
            </p:cNvSpPr>
            <p:nvPr/>
          </p:nvSpPr>
          <p:spPr bwMode="auto">
            <a:xfrm>
              <a:off x="7456487" y="1631951"/>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29" name="Rectangle 18"/>
            <p:cNvSpPr>
              <a:spLocks noChangeArrowheads="1"/>
            </p:cNvSpPr>
            <p:nvPr/>
          </p:nvSpPr>
          <p:spPr bwMode="auto">
            <a:xfrm>
              <a:off x="7023100" y="1341439"/>
              <a:ext cx="86201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smtClean="0">
                  <a:solidFill>
                    <a:prstClr val="black"/>
                  </a:solidFill>
                </a:rPr>
                <a:t>4</a:t>
              </a:r>
              <a:endParaRPr lang="nb-NO" dirty="0">
                <a:solidFill>
                  <a:prstClr val="black"/>
                </a:solidFill>
              </a:endParaRPr>
            </a:p>
          </p:txBody>
        </p:sp>
      </p:grpSp>
      <p:sp>
        <p:nvSpPr>
          <p:cNvPr id="33" name="TextBox 32"/>
          <p:cNvSpPr txBox="1"/>
          <p:nvPr/>
        </p:nvSpPr>
        <p:spPr>
          <a:xfrm>
            <a:off x="4331989" y="2349500"/>
            <a:ext cx="4563000" cy="92333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nb-NO" dirty="0" smtClean="0">
                <a:solidFill>
                  <a:schemeClr val="bg1"/>
                </a:solidFill>
                <a:latin typeface="Calibri" pitchFamily="34" charset="0"/>
                <a:cs typeface="Calibri" pitchFamily="34" charset="0"/>
              </a:rPr>
              <a:t>Å skifte ut hvert år gir en nåverdi på 45,45 hver gang. Det gir en evigvarende forskuddsannuitet.</a:t>
            </a:r>
            <a:endParaRPr lang="nb-NO" dirty="0">
              <a:solidFill>
                <a:schemeClr val="bg1"/>
              </a:solidFill>
              <a:latin typeface="Calibri" pitchFamily="34" charset="0"/>
              <a:cs typeface="Calibri" pitchFamily="34" charset="0"/>
            </a:endParaRPr>
          </a:p>
        </p:txBody>
      </p:sp>
      <p:grpSp>
        <p:nvGrpSpPr>
          <p:cNvPr id="34" name="Group 33"/>
          <p:cNvGrpSpPr/>
          <p:nvPr/>
        </p:nvGrpSpPr>
        <p:grpSpPr>
          <a:xfrm>
            <a:off x="741231" y="4446589"/>
            <a:ext cx="8580040" cy="865187"/>
            <a:chOff x="684213" y="1341438"/>
            <a:chExt cx="7920037" cy="865187"/>
          </a:xfrm>
        </p:grpSpPr>
        <p:sp>
          <p:nvSpPr>
            <p:cNvPr id="35" name="Line 5"/>
            <p:cNvSpPr>
              <a:spLocks noChangeShapeType="1"/>
            </p:cNvSpPr>
            <p:nvPr/>
          </p:nvSpPr>
          <p:spPr bwMode="auto">
            <a:xfrm>
              <a:off x="684213" y="1774825"/>
              <a:ext cx="7345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36" name="Line 6"/>
            <p:cNvSpPr>
              <a:spLocks noChangeShapeType="1"/>
            </p:cNvSpPr>
            <p:nvPr/>
          </p:nvSpPr>
          <p:spPr bwMode="auto">
            <a:xfrm>
              <a:off x="1698962" y="16303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37" name="Line 7"/>
            <p:cNvSpPr>
              <a:spLocks noChangeShapeType="1"/>
            </p:cNvSpPr>
            <p:nvPr/>
          </p:nvSpPr>
          <p:spPr bwMode="auto">
            <a:xfrm>
              <a:off x="5996074" y="163195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38" name="Rectangle 8"/>
            <p:cNvSpPr>
              <a:spLocks noChangeArrowheads="1"/>
            </p:cNvSpPr>
            <p:nvPr/>
          </p:nvSpPr>
          <p:spPr bwMode="auto">
            <a:xfrm>
              <a:off x="7813675" y="1341438"/>
              <a:ext cx="7905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solidFill>
                    <a:prstClr val="black"/>
                  </a:solidFill>
                </a:rPr>
                <a:t>t</a:t>
              </a:r>
            </a:p>
          </p:txBody>
        </p:sp>
        <p:sp>
          <p:nvSpPr>
            <p:cNvPr id="39" name="Rectangle 9"/>
            <p:cNvSpPr>
              <a:spLocks noChangeArrowheads="1"/>
            </p:cNvSpPr>
            <p:nvPr/>
          </p:nvSpPr>
          <p:spPr bwMode="auto">
            <a:xfrm>
              <a:off x="1267162" y="1341438"/>
              <a:ext cx="86201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solidFill>
                    <a:prstClr val="black"/>
                  </a:solidFill>
                </a:rPr>
                <a:t>0</a:t>
              </a:r>
            </a:p>
          </p:txBody>
        </p:sp>
        <p:sp>
          <p:nvSpPr>
            <p:cNvPr id="40" name="Rectangle 11"/>
            <p:cNvSpPr>
              <a:spLocks noChangeArrowheads="1"/>
            </p:cNvSpPr>
            <p:nvPr/>
          </p:nvSpPr>
          <p:spPr bwMode="auto">
            <a:xfrm>
              <a:off x="1338600" y="1846263"/>
              <a:ext cx="7905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smtClean="0">
                  <a:solidFill>
                    <a:prstClr val="black"/>
                  </a:solidFill>
                </a:rPr>
                <a:t>45,45</a:t>
              </a:r>
              <a:endParaRPr lang="nb-NO" dirty="0">
                <a:solidFill>
                  <a:prstClr val="black"/>
                </a:solidFill>
              </a:endParaRPr>
            </a:p>
          </p:txBody>
        </p:sp>
        <p:sp>
          <p:nvSpPr>
            <p:cNvPr id="41" name="Line 14"/>
            <p:cNvSpPr>
              <a:spLocks noChangeShapeType="1"/>
            </p:cNvSpPr>
            <p:nvPr/>
          </p:nvSpPr>
          <p:spPr bwMode="auto">
            <a:xfrm>
              <a:off x="3140328" y="16303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42" name="Rectangle 15"/>
            <p:cNvSpPr>
              <a:spLocks noChangeArrowheads="1"/>
            </p:cNvSpPr>
            <p:nvPr/>
          </p:nvSpPr>
          <p:spPr bwMode="auto">
            <a:xfrm>
              <a:off x="2706940" y="1341438"/>
              <a:ext cx="86201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solidFill>
                    <a:prstClr val="black"/>
                  </a:solidFill>
                </a:rPr>
                <a:t>1</a:t>
              </a:r>
            </a:p>
          </p:txBody>
        </p:sp>
        <p:sp>
          <p:nvSpPr>
            <p:cNvPr id="43" name="Line 16"/>
            <p:cNvSpPr>
              <a:spLocks noChangeShapeType="1"/>
            </p:cNvSpPr>
            <p:nvPr/>
          </p:nvSpPr>
          <p:spPr bwMode="auto">
            <a:xfrm>
              <a:off x="4580942" y="16303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44" name="Rectangle 17"/>
            <p:cNvSpPr>
              <a:spLocks noChangeArrowheads="1"/>
            </p:cNvSpPr>
            <p:nvPr/>
          </p:nvSpPr>
          <p:spPr bwMode="auto">
            <a:xfrm>
              <a:off x="4147554" y="1341438"/>
              <a:ext cx="86201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solidFill>
                    <a:prstClr val="black"/>
                  </a:solidFill>
                </a:rPr>
                <a:t>2</a:t>
              </a:r>
            </a:p>
          </p:txBody>
        </p:sp>
        <p:sp>
          <p:nvSpPr>
            <p:cNvPr id="45" name="Rectangle 18"/>
            <p:cNvSpPr>
              <a:spLocks noChangeArrowheads="1"/>
            </p:cNvSpPr>
            <p:nvPr/>
          </p:nvSpPr>
          <p:spPr bwMode="auto">
            <a:xfrm>
              <a:off x="5562687" y="1341438"/>
              <a:ext cx="86201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a:solidFill>
                    <a:prstClr val="black"/>
                  </a:solidFill>
                </a:rPr>
                <a:t>3</a:t>
              </a:r>
            </a:p>
          </p:txBody>
        </p:sp>
        <p:sp>
          <p:nvSpPr>
            <p:cNvPr id="46" name="Rectangle 20"/>
            <p:cNvSpPr>
              <a:spLocks noChangeArrowheads="1"/>
            </p:cNvSpPr>
            <p:nvPr/>
          </p:nvSpPr>
          <p:spPr bwMode="auto">
            <a:xfrm>
              <a:off x="2778378" y="1844675"/>
              <a:ext cx="7905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smtClean="0">
                  <a:solidFill>
                    <a:prstClr val="black"/>
                  </a:solidFill>
                </a:rPr>
                <a:t>45,45</a:t>
              </a:r>
              <a:endParaRPr lang="nb-NO" dirty="0">
                <a:solidFill>
                  <a:prstClr val="black"/>
                </a:solidFill>
              </a:endParaRPr>
            </a:p>
          </p:txBody>
        </p:sp>
        <p:sp>
          <p:nvSpPr>
            <p:cNvPr id="47" name="Line 7"/>
            <p:cNvSpPr>
              <a:spLocks noChangeShapeType="1"/>
            </p:cNvSpPr>
            <p:nvPr/>
          </p:nvSpPr>
          <p:spPr bwMode="auto">
            <a:xfrm>
              <a:off x="7456487" y="1631951"/>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48" name="Rectangle 18"/>
            <p:cNvSpPr>
              <a:spLocks noChangeArrowheads="1"/>
            </p:cNvSpPr>
            <p:nvPr/>
          </p:nvSpPr>
          <p:spPr bwMode="auto">
            <a:xfrm>
              <a:off x="7023100" y="1341439"/>
              <a:ext cx="86201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smtClean="0">
                  <a:solidFill>
                    <a:prstClr val="black"/>
                  </a:solidFill>
                </a:rPr>
                <a:t>4</a:t>
              </a:r>
              <a:endParaRPr lang="nb-NO" dirty="0">
                <a:solidFill>
                  <a:prstClr val="black"/>
                </a:solidFill>
              </a:endParaRPr>
            </a:p>
          </p:txBody>
        </p:sp>
        <p:sp>
          <p:nvSpPr>
            <p:cNvPr id="49" name="Rectangle 20"/>
            <p:cNvSpPr>
              <a:spLocks noChangeArrowheads="1"/>
            </p:cNvSpPr>
            <p:nvPr/>
          </p:nvSpPr>
          <p:spPr bwMode="auto">
            <a:xfrm>
              <a:off x="4183272" y="1844675"/>
              <a:ext cx="7905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smtClean="0">
                  <a:solidFill>
                    <a:prstClr val="black"/>
                  </a:solidFill>
                </a:rPr>
                <a:t>45,45</a:t>
              </a:r>
              <a:endParaRPr lang="nb-NO" dirty="0">
                <a:solidFill>
                  <a:prstClr val="black"/>
                </a:solidFill>
              </a:endParaRPr>
            </a:p>
          </p:txBody>
        </p:sp>
        <p:sp>
          <p:nvSpPr>
            <p:cNvPr id="50" name="Rectangle 20"/>
            <p:cNvSpPr>
              <a:spLocks noChangeArrowheads="1"/>
            </p:cNvSpPr>
            <p:nvPr/>
          </p:nvSpPr>
          <p:spPr bwMode="auto">
            <a:xfrm>
              <a:off x="5600786" y="1844675"/>
              <a:ext cx="7905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smtClean="0">
                  <a:solidFill>
                    <a:prstClr val="black"/>
                  </a:solidFill>
                </a:rPr>
                <a:t>45,45</a:t>
              </a:r>
              <a:endParaRPr lang="nb-NO" dirty="0">
                <a:solidFill>
                  <a:prstClr val="black"/>
                </a:solidFill>
              </a:endParaRPr>
            </a:p>
          </p:txBody>
        </p:sp>
        <p:sp>
          <p:nvSpPr>
            <p:cNvPr id="51" name="Rectangle 20"/>
            <p:cNvSpPr>
              <a:spLocks noChangeArrowheads="1"/>
            </p:cNvSpPr>
            <p:nvPr/>
          </p:nvSpPr>
          <p:spPr bwMode="auto">
            <a:xfrm>
              <a:off x="7023100" y="1844675"/>
              <a:ext cx="7905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smtClean="0">
                  <a:solidFill>
                    <a:prstClr val="black"/>
                  </a:solidFill>
                </a:rPr>
                <a:t>45,45</a:t>
              </a:r>
              <a:endParaRPr lang="nb-NO" dirty="0">
                <a:solidFill>
                  <a:prstClr val="black"/>
                </a:solidFill>
              </a:endParaRPr>
            </a:p>
          </p:txBody>
        </p:sp>
      </p:grpSp>
      <p:sp>
        <p:nvSpPr>
          <p:cNvPr id="52" name="TextBox 51"/>
          <p:cNvSpPr txBox="1"/>
          <p:nvPr/>
        </p:nvSpPr>
        <p:spPr>
          <a:xfrm>
            <a:off x="4331989" y="3429001"/>
            <a:ext cx="4563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nb-NO" dirty="0" smtClean="0">
                <a:solidFill>
                  <a:schemeClr val="bg1"/>
                </a:solidFill>
                <a:latin typeface="Calibri" pitchFamily="34" charset="0"/>
                <a:cs typeface="Calibri" pitchFamily="34" charset="0"/>
              </a:rPr>
              <a:t>Nåverdien av en evigvarende forskuddsannuitet er lik: (1 + 1/r)</a:t>
            </a:r>
            <a:endParaRPr lang="nb-NO" dirty="0">
              <a:solidFill>
                <a:schemeClr val="bg1"/>
              </a:solidFill>
              <a:latin typeface="Calibri" pitchFamily="34" charset="0"/>
              <a:cs typeface="Calibri"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4871059"/>
              </p:ext>
            </p:extLst>
          </p:nvPr>
        </p:nvGraphicFramePr>
        <p:xfrm>
          <a:off x="1137066" y="5535613"/>
          <a:ext cx="4680234" cy="822960"/>
        </p:xfrm>
        <a:graphic>
          <a:graphicData uri="http://schemas.openxmlformats.org/presentationml/2006/ole">
            <mc:AlternateContent xmlns:mc="http://schemas.openxmlformats.org/markup-compatibility/2006">
              <mc:Choice xmlns:v="urn:schemas-microsoft-com:vml" Requires="v">
                <p:oleObj spid="_x0000_s11285" name="Equation" r:id="rId3" imgW="2400120" imgH="457200" progId="Equation.DSMT4">
                  <p:embed/>
                </p:oleObj>
              </mc:Choice>
              <mc:Fallback>
                <p:oleObj name="Equation" r:id="rId3" imgW="2400120" imgH="457200" progId="Equation.DSMT4">
                  <p:embed/>
                  <p:pic>
                    <p:nvPicPr>
                      <p:cNvPr id="0" name=""/>
                      <p:cNvPicPr/>
                      <p:nvPr/>
                    </p:nvPicPr>
                    <p:blipFill>
                      <a:blip r:embed="rId4"/>
                      <a:stretch>
                        <a:fillRect/>
                      </a:stretch>
                    </p:blipFill>
                    <p:spPr>
                      <a:xfrm>
                        <a:off x="1137066" y="5535613"/>
                        <a:ext cx="4680234" cy="822960"/>
                      </a:xfrm>
                      <a:prstGeom prst="rect">
                        <a:avLst/>
                      </a:prstGeom>
                    </p:spPr>
                  </p:pic>
                </p:oleObj>
              </mc:Fallback>
            </mc:AlternateContent>
          </a:graphicData>
        </a:graphic>
      </p:graphicFrame>
    </p:spTree>
    <p:extLst>
      <p:ext uri="{BB962C8B-B14F-4D97-AF65-F5344CB8AC3E}">
        <p14:creationId xmlns:p14="http://schemas.microsoft.com/office/powerpoint/2010/main" val="3637399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9164"/>
                                        </p:tgtEl>
                                        <p:attrNameLst>
                                          <p:attrName>style.visibility</p:attrName>
                                        </p:attrNameLst>
                                      </p:cBhvr>
                                      <p:to>
                                        <p:strVal val="visible"/>
                                      </p:to>
                                    </p:set>
                                    <p:animEffect transition="in" filter="wipe(up)">
                                      <p:cBhvr>
                                        <p:cTn id="12" dur="500"/>
                                        <p:tgtEl>
                                          <p:spTgt spid="21916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19160"/>
                                        </p:tgtEl>
                                        <p:attrNameLst>
                                          <p:attrName>style.visibility</p:attrName>
                                        </p:attrNameLst>
                                      </p:cBhvr>
                                      <p:to>
                                        <p:strVal val="visible"/>
                                      </p:to>
                                    </p:set>
                                    <p:animEffect transition="in" filter="wipe(up)">
                                      <p:cBhvr>
                                        <p:cTn id="15" dur="500"/>
                                        <p:tgtEl>
                                          <p:spTgt spid="21916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19161"/>
                                        </p:tgtEl>
                                        <p:attrNameLst>
                                          <p:attrName>style.visibility</p:attrName>
                                        </p:attrNameLst>
                                      </p:cBhvr>
                                      <p:to>
                                        <p:strVal val="visible"/>
                                      </p:to>
                                    </p:set>
                                    <p:animEffect transition="in" filter="wipe(right)">
                                      <p:cBhvr>
                                        <p:cTn id="20" dur="500"/>
                                        <p:tgtEl>
                                          <p:spTgt spid="21916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19162"/>
                                        </p:tgtEl>
                                        <p:attrNameLst>
                                          <p:attrName>style.visibility</p:attrName>
                                        </p:attrNameLst>
                                      </p:cBhvr>
                                      <p:to>
                                        <p:strVal val="visible"/>
                                      </p:to>
                                    </p:set>
                                    <p:animEffect transition="in" filter="wipe(right)">
                                      <p:cBhvr>
                                        <p:cTn id="23" dur="500"/>
                                        <p:tgtEl>
                                          <p:spTgt spid="21916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19168"/>
                                        </p:tgtEl>
                                        <p:attrNameLst>
                                          <p:attrName>style.visibility</p:attrName>
                                        </p:attrNameLst>
                                      </p:cBhvr>
                                      <p:to>
                                        <p:strVal val="visible"/>
                                      </p:to>
                                    </p:set>
                                    <p:anim calcmode="lin" valueType="num">
                                      <p:cBhvr additive="base">
                                        <p:cTn id="28" dur="500" fill="hold"/>
                                        <p:tgtEl>
                                          <p:spTgt spid="219168"/>
                                        </p:tgtEl>
                                        <p:attrNameLst>
                                          <p:attrName>ppt_x</p:attrName>
                                        </p:attrNameLst>
                                      </p:cBhvr>
                                      <p:tavLst>
                                        <p:tav tm="0">
                                          <p:val>
                                            <p:strVal val="0-#ppt_w/2"/>
                                          </p:val>
                                        </p:tav>
                                        <p:tav tm="100000">
                                          <p:val>
                                            <p:strVal val="#ppt_x"/>
                                          </p:val>
                                        </p:tav>
                                      </p:tavLst>
                                    </p:anim>
                                    <p:anim calcmode="lin" valueType="num">
                                      <p:cBhvr additive="base">
                                        <p:cTn id="29" dur="500" fill="hold"/>
                                        <p:tgtEl>
                                          <p:spTgt spid="21916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20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p:cTn id="46" dur="500" fill="hold"/>
                                        <p:tgtEl>
                                          <p:spTgt spid="52"/>
                                        </p:tgtEl>
                                        <p:attrNameLst>
                                          <p:attrName>ppt_w</p:attrName>
                                        </p:attrNameLst>
                                      </p:cBhvr>
                                      <p:tavLst>
                                        <p:tav tm="0">
                                          <p:val>
                                            <p:fltVal val="0"/>
                                          </p:val>
                                        </p:tav>
                                        <p:tav tm="100000">
                                          <p:val>
                                            <p:strVal val="#ppt_w"/>
                                          </p:val>
                                        </p:tav>
                                      </p:tavLst>
                                    </p:anim>
                                    <p:anim calcmode="lin" valueType="num">
                                      <p:cBhvr>
                                        <p:cTn id="47" dur="500" fill="hold"/>
                                        <p:tgtEl>
                                          <p:spTgt spid="52"/>
                                        </p:tgtEl>
                                        <p:attrNameLst>
                                          <p:attrName>ppt_h</p:attrName>
                                        </p:attrNameLst>
                                      </p:cBhvr>
                                      <p:tavLst>
                                        <p:tav tm="0">
                                          <p:val>
                                            <p:fltVal val="0"/>
                                          </p:val>
                                        </p:tav>
                                        <p:tav tm="100000">
                                          <p:val>
                                            <p:strVal val="#ppt_h"/>
                                          </p:val>
                                        </p:tav>
                                      </p:tavLst>
                                    </p:anim>
                                    <p:animEffect transition="in" filter="fade">
                                      <p:cBhvr>
                                        <p:cTn id="48" dur="5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60" grpId="0"/>
      <p:bldP spid="219161" grpId="0"/>
      <p:bldP spid="219162" grpId="0" animBg="1"/>
      <p:bldP spid="219164" grpId="0" animBg="1"/>
      <p:bldP spid="219168" grpId="0"/>
      <p:bldP spid="33" grpId="0" animBg="1"/>
      <p:bldP spid="5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nb-NO" dirty="0" smtClean="0"/>
              <a:t>Vedvarende utskiftinger </a:t>
            </a:r>
            <a:r>
              <a:rPr lang="nb-NO" sz="2400" dirty="0" smtClean="0"/>
              <a:t>(10%)</a:t>
            </a:r>
            <a:endParaRPr lang="nb-NO" sz="2400" dirty="0"/>
          </a:p>
        </p:txBody>
      </p:sp>
      <p:sp>
        <p:nvSpPr>
          <p:cNvPr id="33" name="TextBox 32"/>
          <p:cNvSpPr txBox="1"/>
          <p:nvPr/>
        </p:nvSpPr>
        <p:spPr>
          <a:xfrm>
            <a:off x="741231" y="2349501"/>
            <a:ext cx="8153758"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nb-NO" dirty="0" smtClean="0">
                <a:solidFill>
                  <a:schemeClr val="bg1"/>
                </a:solidFill>
                <a:latin typeface="Calibri" pitchFamily="34" charset="0"/>
                <a:cs typeface="Calibri" pitchFamily="34" charset="0"/>
              </a:rPr>
              <a:t>Å skifte ut annet hvert år gir en nåverdi på 198,35 hver gang. </a:t>
            </a:r>
          </a:p>
          <a:p>
            <a:r>
              <a:rPr lang="nb-NO" dirty="0" smtClean="0">
                <a:solidFill>
                  <a:schemeClr val="bg1"/>
                </a:solidFill>
                <a:latin typeface="Calibri" pitchFamily="34" charset="0"/>
                <a:cs typeface="Calibri" pitchFamily="34" charset="0"/>
              </a:rPr>
              <a:t>Det gir en evigvarende forskuddsannuitet, med en periodelengde på 2 år.</a:t>
            </a:r>
            <a:endParaRPr lang="nb-NO" dirty="0">
              <a:solidFill>
                <a:schemeClr val="bg1"/>
              </a:solidFill>
              <a:latin typeface="Calibri" pitchFamily="34" charset="0"/>
              <a:cs typeface="Calibri" pitchFamily="34" charset="0"/>
            </a:endParaRPr>
          </a:p>
        </p:txBody>
      </p:sp>
      <p:grpSp>
        <p:nvGrpSpPr>
          <p:cNvPr id="34" name="Group 33"/>
          <p:cNvGrpSpPr/>
          <p:nvPr/>
        </p:nvGrpSpPr>
        <p:grpSpPr>
          <a:xfrm>
            <a:off x="741231" y="1255714"/>
            <a:ext cx="8580040" cy="865187"/>
            <a:chOff x="684213" y="1341438"/>
            <a:chExt cx="7920037" cy="865187"/>
          </a:xfrm>
        </p:grpSpPr>
        <p:sp>
          <p:nvSpPr>
            <p:cNvPr id="35" name="Line 5"/>
            <p:cNvSpPr>
              <a:spLocks noChangeShapeType="1"/>
            </p:cNvSpPr>
            <p:nvPr/>
          </p:nvSpPr>
          <p:spPr bwMode="auto">
            <a:xfrm>
              <a:off x="684213" y="1774825"/>
              <a:ext cx="7345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36" name="Line 6"/>
            <p:cNvSpPr>
              <a:spLocks noChangeShapeType="1"/>
            </p:cNvSpPr>
            <p:nvPr/>
          </p:nvSpPr>
          <p:spPr bwMode="auto">
            <a:xfrm>
              <a:off x="1698962" y="16303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37" name="Line 7"/>
            <p:cNvSpPr>
              <a:spLocks noChangeShapeType="1"/>
            </p:cNvSpPr>
            <p:nvPr/>
          </p:nvSpPr>
          <p:spPr bwMode="auto">
            <a:xfrm>
              <a:off x="5996074" y="163195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38" name="Rectangle 8"/>
            <p:cNvSpPr>
              <a:spLocks noChangeArrowheads="1"/>
            </p:cNvSpPr>
            <p:nvPr/>
          </p:nvSpPr>
          <p:spPr bwMode="auto">
            <a:xfrm>
              <a:off x="7813675" y="1341438"/>
              <a:ext cx="7905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solidFill>
                    <a:prstClr val="black"/>
                  </a:solidFill>
                </a:rPr>
                <a:t>t</a:t>
              </a:r>
            </a:p>
          </p:txBody>
        </p:sp>
        <p:sp>
          <p:nvSpPr>
            <p:cNvPr id="39" name="Rectangle 9"/>
            <p:cNvSpPr>
              <a:spLocks noChangeArrowheads="1"/>
            </p:cNvSpPr>
            <p:nvPr/>
          </p:nvSpPr>
          <p:spPr bwMode="auto">
            <a:xfrm>
              <a:off x="1267162" y="1341438"/>
              <a:ext cx="86201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solidFill>
                    <a:prstClr val="black"/>
                  </a:solidFill>
                </a:rPr>
                <a:t>0</a:t>
              </a:r>
            </a:p>
          </p:txBody>
        </p:sp>
        <p:sp>
          <p:nvSpPr>
            <p:cNvPr id="40" name="Rectangle 11"/>
            <p:cNvSpPr>
              <a:spLocks noChangeArrowheads="1"/>
            </p:cNvSpPr>
            <p:nvPr/>
          </p:nvSpPr>
          <p:spPr bwMode="auto">
            <a:xfrm>
              <a:off x="1338600" y="1846263"/>
              <a:ext cx="7905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smtClean="0">
                  <a:solidFill>
                    <a:prstClr val="black"/>
                  </a:solidFill>
                </a:rPr>
                <a:t>198,35</a:t>
              </a:r>
              <a:endParaRPr lang="nb-NO" dirty="0">
                <a:solidFill>
                  <a:prstClr val="black"/>
                </a:solidFill>
              </a:endParaRPr>
            </a:p>
          </p:txBody>
        </p:sp>
        <p:sp>
          <p:nvSpPr>
            <p:cNvPr id="41" name="Line 14"/>
            <p:cNvSpPr>
              <a:spLocks noChangeShapeType="1"/>
            </p:cNvSpPr>
            <p:nvPr/>
          </p:nvSpPr>
          <p:spPr bwMode="auto">
            <a:xfrm>
              <a:off x="3140328" y="16303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42" name="Rectangle 15"/>
            <p:cNvSpPr>
              <a:spLocks noChangeArrowheads="1"/>
            </p:cNvSpPr>
            <p:nvPr/>
          </p:nvSpPr>
          <p:spPr bwMode="auto">
            <a:xfrm>
              <a:off x="2706940" y="1341438"/>
              <a:ext cx="86201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solidFill>
                    <a:prstClr val="black"/>
                  </a:solidFill>
                </a:rPr>
                <a:t>1</a:t>
              </a:r>
            </a:p>
          </p:txBody>
        </p:sp>
        <p:sp>
          <p:nvSpPr>
            <p:cNvPr id="43" name="Line 16"/>
            <p:cNvSpPr>
              <a:spLocks noChangeShapeType="1"/>
            </p:cNvSpPr>
            <p:nvPr/>
          </p:nvSpPr>
          <p:spPr bwMode="auto">
            <a:xfrm>
              <a:off x="4580942" y="16303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44" name="Rectangle 17"/>
            <p:cNvSpPr>
              <a:spLocks noChangeArrowheads="1"/>
            </p:cNvSpPr>
            <p:nvPr/>
          </p:nvSpPr>
          <p:spPr bwMode="auto">
            <a:xfrm>
              <a:off x="4147554" y="1341438"/>
              <a:ext cx="86201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a:solidFill>
                    <a:prstClr val="black"/>
                  </a:solidFill>
                </a:rPr>
                <a:t>2</a:t>
              </a:r>
            </a:p>
          </p:txBody>
        </p:sp>
        <p:sp>
          <p:nvSpPr>
            <p:cNvPr id="45" name="Rectangle 18"/>
            <p:cNvSpPr>
              <a:spLocks noChangeArrowheads="1"/>
            </p:cNvSpPr>
            <p:nvPr/>
          </p:nvSpPr>
          <p:spPr bwMode="auto">
            <a:xfrm>
              <a:off x="5562687" y="1341438"/>
              <a:ext cx="86201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a:solidFill>
                    <a:prstClr val="black"/>
                  </a:solidFill>
                </a:rPr>
                <a:t>3</a:t>
              </a:r>
            </a:p>
          </p:txBody>
        </p:sp>
        <p:sp>
          <p:nvSpPr>
            <p:cNvPr id="46" name="Rectangle 20"/>
            <p:cNvSpPr>
              <a:spLocks noChangeArrowheads="1"/>
            </p:cNvSpPr>
            <p:nvPr/>
          </p:nvSpPr>
          <p:spPr bwMode="auto">
            <a:xfrm>
              <a:off x="2778378" y="1844675"/>
              <a:ext cx="7905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b-NO" dirty="0">
                <a:solidFill>
                  <a:prstClr val="black"/>
                </a:solidFill>
              </a:endParaRPr>
            </a:p>
          </p:txBody>
        </p:sp>
        <p:sp>
          <p:nvSpPr>
            <p:cNvPr id="47" name="Line 7"/>
            <p:cNvSpPr>
              <a:spLocks noChangeShapeType="1"/>
            </p:cNvSpPr>
            <p:nvPr/>
          </p:nvSpPr>
          <p:spPr bwMode="auto">
            <a:xfrm>
              <a:off x="7456487" y="1631951"/>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prstClr val="black"/>
                </a:solidFill>
              </a:endParaRPr>
            </a:p>
          </p:txBody>
        </p:sp>
        <p:sp>
          <p:nvSpPr>
            <p:cNvPr id="48" name="Rectangle 18"/>
            <p:cNvSpPr>
              <a:spLocks noChangeArrowheads="1"/>
            </p:cNvSpPr>
            <p:nvPr/>
          </p:nvSpPr>
          <p:spPr bwMode="auto">
            <a:xfrm>
              <a:off x="7023100" y="1341439"/>
              <a:ext cx="86201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smtClean="0">
                  <a:solidFill>
                    <a:prstClr val="black"/>
                  </a:solidFill>
                </a:rPr>
                <a:t>4</a:t>
              </a:r>
              <a:endParaRPr lang="nb-NO" dirty="0">
                <a:solidFill>
                  <a:prstClr val="black"/>
                </a:solidFill>
              </a:endParaRPr>
            </a:p>
          </p:txBody>
        </p:sp>
        <p:sp>
          <p:nvSpPr>
            <p:cNvPr id="49" name="Rectangle 20"/>
            <p:cNvSpPr>
              <a:spLocks noChangeArrowheads="1"/>
            </p:cNvSpPr>
            <p:nvPr/>
          </p:nvSpPr>
          <p:spPr bwMode="auto">
            <a:xfrm>
              <a:off x="4183272" y="1844675"/>
              <a:ext cx="7905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a:solidFill>
                    <a:prstClr val="black"/>
                  </a:solidFill>
                </a:rPr>
                <a:t>198,35</a:t>
              </a:r>
            </a:p>
          </p:txBody>
        </p:sp>
        <p:sp>
          <p:nvSpPr>
            <p:cNvPr id="50" name="Rectangle 20"/>
            <p:cNvSpPr>
              <a:spLocks noChangeArrowheads="1"/>
            </p:cNvSpPr>
            <p:nvPr/>
          </p:nvSpPr>
          <p:spPr bwMode="auto">
            <a:xfrm>
              <a:off x="5600786" y="1844675"/>
              <a:ext cx="7905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b-NO" dirty="0">
                <a:solidFill>
                  <a:prstClr val="black"/>
                </a:solidFill>
              </a:endParaRPr>
            </a:p>
          </p:txBody>
        </p:sp>
        <p:sp>
          <p:nvSpPr>
            <p:cNvPr id="51" name="Rectangle 20"/>
            <p:cNvSpPr>
              <a:spLocks noChangeArrowheads="1"/>
            </p:cNvSpPr>
            <p:nvPr/>
          </p:nvSpPr>
          <p:spPr bwMode="auto">
            <a:xfrm>
              <a:off x="7023100" y="1844675"/>
              <a:ext cx="7905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nb-NO" dirty="0">
                  <a:solidFill>
                    <a:prstClr val="black"/>
                  </a:solidFill>
                </a:rPr>
                <a:t>198,35</a:t>
              </a:r>
            </a:p>
          </p:txBody>
        </p:sp>
      </p:grpSp>
      <p:sp>
        <p:nvSpPr>
          <p:cNvPr id="52" name="TextBox 51"/>
          <p:cNvSpPr txBox="1"/>
          <p:nvPr/>
        </p:nvSpPr>
        <p:spPr>
          <a:xfrm>
            <a:off x="741231" y="3429001"/>
            <a:ext cx="8153758"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nb-NO" dirty="0" smtClean="0">
                <a:solidFill>
                  <a:schemeClr val="bg1"/>
                </a:solidFill>
                <a:latin typeface="Calibri" pitchFamily="34" charset="0"/>
                <a:cs typeface="Calibri" pitchFamily="34" charset="0"/>
              </a:rPr>
              <a:t>Nåverdien av en evigvarende forskuddsannuitet er lik: (1 + 1/r)</a:t>
            </a:r>
          </a:p>
          <a:p>
            <a:r>
              <a:rPr lang="nb-NO" dirty="0" smtClean="0">
                <a:solidFill>
                  <a:schemeClr val="bg1"/>
                </a:solidFill>
                <a:latin typeface="Calibri" pitchFamily="34" charset="0"/>
                <a:cs typeface="Calibri" pitchFamily="34" charset="0"/>
              </a:rPr>
              <a:t>Men vi må nå gjøre om renten til en toårsrente.</a:t>
            </a:r>
            <a:endParaRPr lang="nb-NO" dirty="0">
              <a:solidFill>
                <a:schemeClr val="bg1"/>
              </a:solidFill>
              <a:latin typeface="Calibri" pitchFamily="34" charset="0"/>
              <a:cs typeface="Calibri"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05627919"/>
              </p:ext>
            </p:extLst>
          </p:nvPr>
        </p:nvGraphicFramePr>
        <p:xfrm>
          <a:off x="859896" y="5051426"/>
          <a:ext cx="5871369" cy="822325"/>
        </p:xfrm>
        <a:graphic>
          <a:graphicData uri="http://schemas.openxmlformats.org/presentationml/2006/ole">
            <mc:AlternateContent xmlns:mc="http://schemas.openxmlformats.org/markup-compatibility/2006">
              <mc:Choice xmlns:v="urn:schemas-microsoft-com:vml" Requires="v">
                <p:oleObj spid="_x0000_s12366" name="Equation" r:id="rId3" imgW="3009600" imgH="457200" progId="Equation.DSMT4">
                  <p:embed/>
                </p:oleObj>
              </mc:Choice>
              <mc:Fallback>
                <p:oleObj name="Equation" r:id="rId3" imgW="3009600" imgH="457200" progId="Equation.DSMT4">
                  <p:embed/>
                  <p:pic>
                    <p:nvPicPr>
                      <p:cNvPr id="0" name=""/>
                      <p:cNvPicPr/>
                      <p:nvPr/>
                    </p:nvPicPr>
                    <p:blipFill>
                      <a:blip r:embed="rId4"/>
                      <a:stretch>
                        <a:fillRect/>
                      </a:stretch>
                    </p:blipFill>
                    <p:spPr>
                      <a:xfrm>
                        <a:off x="859896" y="5051426"/>
                        <a:ext cx="5871369" cy="8223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419748933"/>
              </p:ext>
            </p:extLst>
          </p:nvPr>
        </p:nvGraphicFramePr>
        <p:xfrm>
          <a:off x="867909" y="4307082"/>
          <a:ext cx="1757808" cy="502848"/>
        </p:xfrm>
        <a:graphic>
          <a:graphicData uri="http://schemas.openxmlformats.org/presentationml/2006/ole">
            <mc:AlternateContent xmlns:mc="http://schemas.openxmlformats.org/markup-compatibility/2006">
              <mc:Choice xmlns:v="urn:schemas-microsoft-com:vml" Requires="v">
                <p:oleObj spid="_x0000_s12367" name="Equation" r:id="rId5" imgW="901440" imgH="279360" progId="Equation.DSMT4">
                  <p:embed/>
                </p:oleObj>
              </mc:Choice>
              <mc:Fallback>
                <p:oleObj name="Equation" r:id="rId5" imgW="901440" imgH="2793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Gray">
                      <a:xfrm>
                        <a:off x="867909" y="4307082"/>
                        <a:ext cx="1757808" cy="502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27695796"/>
              </p:ext>
            </p:extLst>
          </p:nvPr>
        </p:nvGraphicFramePr>
        <p:xfrm>
          <a:off x="3387990" y="4306887"/>
          <a:ext cx="1781704" cy="503238"/>
        </p:xfrm>
        <a:graphic>
          <a:graphicData uri="http://schemas.openxmlformats.org/presentationml/2006/ole">
            <mc:AlternateContent xmlns:mc="http://schemas.openxmlformats.org/markup-compatibility/2006">
              <mc:Choice xmlns:v="urn:schemas-microsoft-com:vml" Requires="v">
                <p:oleObj spid="_x0000_s12368" name="Equation" r:id="rId7" imgW="914400" imgH="279360" progId="Equation.DSMT4">
                  <p:embed/>
                </p:oleObj>
              </mc:Choice>
              <mc:Fallback>
                <p:oleObj name="Equation" r:id="rId7" imgW="91440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Gray">
                      <a:xfrm>
                        <a:off x="3387990" y="4306887"/>
                        <a:ext cx="1781704"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1765969011"/>
              </p:ext>
            </p:extLst>
          </p:nvPr>
        </p:nvGraphicFramePr>
        <p:xfrm>
          <a:off x="5907485" y="4306889"/>
          <a:ext cx="2350955" cy="503237"/>
        </p:xfrm>
        <a:graphic>
          <a:graphicData uri="http://schemas.openxmlformats.org/presentationml/2006/ole">
            <mc:AlternateContent xmlns:mc="http://schemas.openxmlformats.org/markup-compatibility/2006">
              <mc:Choice xmlns:v="urn:schemas-microsoft-com:vml" Requires="v">
                <p:oleObj spid="_x0000_s12369" name="Equation" r:id="rId9" imgW="1206360" imgH="279360" progId="Equation.DSMT4">
                  <p:embed/>
                </p:oleObj>
              </mc:Choice>
              <mc:Fallback>
                <p:oleObj name="Equation" r:id="rId9" imgW="120636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blackGray">
                      <a:xfrm>
                        <a:off x="5907485" y="4306889"/>
                        <a:ext cx="235095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 name="TextBox 54"/>
          <p:cNvSpPr txBox="1"/>
          <p:nvPr/>
        </p:nvSpPr>
        <p:spPr>
          <a:xfrm>
            <a:off x="6848470" y="5248275"/>
            <a:ext cx="237623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nb-NO" dirty="0" smtClean="0">
                <a:solidFill>
                  <a:schemeClr val="bg1"/>
                </a:solidFill>
                <a:latin typeface="Calibri" pitchFamily="34" charset="0"/>
                <a:cs typeface="Calibri" pitchFamily="34" charset="0"/>
              </a:rPr>
              <a:t>Toårsrenten er 21%</a:t>
            </a:r>
            <a:endParaRPr lang="nb-NO" dirty="0">
              <a:solidFill>
                <a:schemeClr val="bg1"/>
              </a:solidFill>
              <a:latin typeface="Calibri" pitchFamily="34" charset="0"/>
              <a:cs typeface="Calibri" pitchFamily="34" charset="0"/>
            </a:endParaRPr>
          </a:p>
        </p:txBody>
      </p:sp>
      <p:sp>
        <p:nvSpPr>
          <p:cNvPr id="3" name="Date Placeholder 2"/>
          <p:cNvSpPr>
            <a:spLocks noGrp="1"/>
          </p:cNvSpPr>
          <p:nvPr>
            <p:ph type="dt" sz="half" idx="11"/>
          </p:nvPr>
        </p:nvSpPr>
        <p:spPr/>
        <p:txBody>
          <a:bodyPr/>
          <a:lstStyle/>
          <a:p>
            <a:r>
              <a:rPr lang="nb-NO" smtClean="0"/>
              <a:t>Rasmus Rasmussen</a:t>
            </a:r>
            <a:endParaRPr lang="en-US"/>
          </a:p>
        </p:txBody>
      </p:sp>
      <p:sp>
        <p:nvSpPr>
          <p:cNvPr id="6" name="Footer Placeholder 5"/>
          <p:cNvSpPr>
            <a:spLocks noGrp="1"/>
          </p:cNvSpPr>
          <p:nvPr>
            <p:ph type="ftr" sz="quarter" idx="12"/>
          </p:nvPr>
        </p:nvSpPr>
        <p:spPr/>
        <p:txBody>
          <a:bodyPr/>
          <a:lstStyle/>
          <a:p>
            <a:r>
              <a:rPr lang="en-US" smtClean="0"/>
              <a:t>BØK311 BEDRIFTSØKONOMI 2b</a:t>
            </a:r>
            <a:endParaRPr lang="en-US"/>
          </a:p>
        </p:txBody>
      </p:sp>
      <p:sp>
        <p:nvSpPr>
          <p:cNvPr id="7" name="Slide Number Placeholder 6"/>
          <p:cNvSpPr>
            <a:spLocks noGrp="1"/>
          </p:cNvSpPr>
          <p:nvPr>
            <p:ph type="sldNum" sz="quarter" idx="10"/>
          </p:nvPr>
        </p:nvSpPr>
        <p:spPr/>
        <p:txBody>
          <a:bodyPr/>
          <a:lstStyle/>
          <a:p>
            <a:fld id="{C514DB20-9034-4EB9-8E62-D7415B2E147E}" type="slidenum">
              <a:rPr lang="en-US" smtClean="0"/>
              <a:pPr/>
              <a:t>37</a:t>
            </a:fld>
            <a:endParaRPr lang="en-US"/>
          </a:p>
        </p:txBody>
      </p:sp>
    </p:spTree>
    <p:extLst>
      <p:ext uri="{BB962C8B-B14F-4D97-AF65-F5344CB8AC3E}">
        <p14:creationId xmlns:p14="http://schemas.microsoft.com/office/powerpoint/2010/main" val="46909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additive="base">
                                        <p:cTn id="38" dur="500" fill="hold"/>
                                        <p:tgtEl>
                                          <p:spTgt spid="54"/>
                                        </p:tgtEl>
                                        <p:attrNameLst>
                                          <p:attrName>ppt_x</p:attrName>
                                        </p:attrNameLst>
                                      </p:cBhvr>
                                      <p:tavLst>
                                        <p:tav tm="0">
                                          <p:val>
                                            <p:strVal val="#ppt_x"/>
                                          </p:val>
                                        </p:tav>
                                        <p:tav tm="100000">
                                          <p:val>
                                            <p:strVal val="#ppt_x"/>
                                          </p:val>
                                        </p:tav>
                                      </p:tavLst>
                                    </p:anim>
                                    <p:anim calcmode="lin" valueType="num">
                                      <p:cBhvr additive="base">
                                        <p:cTn id="39"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fltVal val="0"/>
                                          </p:val>
                                        </p:tav>
                                        <p:tav tm="100000">
                                          <p:val>
                                            <p:strVal val="#ppt_w"/>
                                          </p:val>
                                        </p:tav>
                                      </p:tavLst>
                                    </p:anim>
                                    <p:anim calcmode="lin" valueType="num">
                                      <p:cBhvr>
                                        <p:cTn id="45" dur="500" fill="hold"/>
                                        <p:tgtEl>
                                          <p:spTgt spid="55"/>
                                        </p:tgtEl>
                                        <p:attrNameLst>
                                          <p:attrName>ppt_h</p:attrName>
                                        </p:attrNameLst>
                                      </p:cBhvr>
                                      <p:tavLst>
                                        <p:tav tm="0">
                                          <p:val>
                                            <p:fltVal val="0"/>
                                          </p:val>
                                        </p:tav>
                                        <p:tav tm="100000">
                                          <p:val>
                                            <p:strVal val="#ppt_h"/>
                                          </p:val>
                                        </p:tav>
                                      </p:tavLst>
                                    </p:anim>
                                    <p:animEffect transition="in" filter="fade">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2" grpId="0" animBg="1"/>
      <p:bldP spid="5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b-NO" smtClean="0"/>
              <a:t>Rasmus Rasmussen</a:t>
            </a:r>
            <a:endParaRPr lang="en-US"/>
          </a:p>
        </p:txBody>
      </p:sp>
      <p:sp>
        <p:nvSpPr>
          <p:cNvPr id="6" name="Footer Placeholder 5"/>
          <p:cNvSpPr>
            <a:spLocks noGrp="1"/>
          </p:cNvSpPr>
          <p:nvPr>
            <p:ph type="ftr" sz="quarter" idx="11"/>
          </p:nvPr>
        </p:nvSpPr>
        <p:spPr/>
        <p:txBody>
          <a:bodyPr/>
          <a:lstStyle/>
          <a:p>
            <a:r>
              <a:rPr lang="en-US" smtClean="0"/>
              <a:t>BØK311 BEDRIFTSØKONOMI 2b</a:t>
            </a:r>
            <a:endParaRPr lang="en-US"/>
          </a:p>
        </p:txBody>
      </p:sp>
      <p:sp>
        <p:nvSpPr>
          <p:cNvPr id="7" name="Slide Number Placeholder 6"/>
          <p:cNvSpPr>
            <a:spLocks noGrp="1"/>
          </p:cNvSpPr>
          <p:nvPr>
            <p:ph type="sldNum" sz="quarter" idx="12"/>
          </p:nvPr>
        </p:nvSpPr>
        <p:spPr/>
        <p:txBody>
          <a:bodyPr/>
          <a:lstStyle/>
          <a:p>
            <a:fld id="{C514DB20-9034-4EB9-8E62-D7415B2E147E}" type="slidenum">
              <a:rPr lang="en-US" smtClean="0"/>
              <a:pPr/>
              <a:t>38</a:t>
            </a:fld>
            <a:endParaRPr lang="en-US"/>
          </a:p>
        </p:txBody>
      </p:sp>
      <p:sp>
        <p:nvSpPr>
          <p:cNvPr id="2" name="Title 1"/>
          <p:cNvSpPr>
            <a:spLocks noGrp="1"/>
          </p:cNvSpPr>
          <p:nvPr>
            <p:ph type="title"/>
          </p:nvPr>
        </p:nvSpPr>
        <p:spPr/>
        <p:txBody>
          <a:bodyPr/>
          <a:lstStyle/>
          <a:p>
            <a:r>
              <a:rPr lang="nb-NO" dirty="0" smtClean="0"/>
              <a:t>Vedvarende utskiftinger</a:t>
            </a:r>
            <a:endParaRPr lang="nb-NO" dirty="0"/>
          </a:p>
        </p:txBody>
      </p:sp>
      <p:graphicFrame>
        <p:nvGraphicFramePr>
          <p:cNvPr id="4" name="Table 3"/>
          <p:cNvGraphicFramePr>
            <a:graphicFrameLocks noGrp="1"/>
          </p:cNvGraphicFramePr>
          <p:nvPr>
            <p:extLst>
              <p:ext uri="{D42A27DB-BD31-4B8C-83A1-F6EECF244321}">
                <p14:modId xmlns:p14="http://schemas.microsoft.com/office/powerpoint/2010/main" val="1900930623"/>
              </p:ext>
            </p:extLst>
          </p:nvPr>
        </p:nvGraphicFramePr>
        <p:xfrm>
          <a:off x="606121" y="1666868"/>
          <a:ext cx="8678071" cy="1809750"/>
        </p:xfrm>
        <a:graphic>
          <a:graphicData uri="http://schemas.openxmlformats.org/drawingml/2006/table">
            <a:tbl>
              <a:tblPr>
                <a:tableStyleId>{2D5ABB26-0587-4C30-8999-92F81FD0307C}</a:tableStyleId>
              </a:tblPr>
              <a:tblGrid>
                <a:gridCol w="1305792"/>
                <a:gridCol w="2040299"/>
                <a:gridCol w="1849870"/>
                <a:gridCol w="2176318"/>
                <a:gridCol w="1305792"/>
              </a:tblGrid>
              <a:tr h="361950">
                <a:tc>
                  <a:txBody>
                    <a:bodyPr/>
                    <a:lstStyle/>
                    <a:p>
                      <a:pPr algn="r" fontAlgn="b"/>
                      <a:r>
                        <a:rPr lang="nb-NO" sz="2000" b="1" u="none" strike="noStrike" dirty="0">
                          <a:effectLst/>
                        </a:rPr>
                        <a:t>Annuitet</a:t>
                      </a:r>
                      <a:endParaRPr lang="nb-NO" sz="2000" b="1"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2000" b="1" u="none" strike="noStrike">
                          <a:effectLst/>
                        </a:rPr>
                        <a:t>Periodelengde</a:t>
                      </a:r>
                      <a:endParaRPr lang="nb-NO" sz="2000" b="1"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2000" b="1" u="none" strike="noStrike">
                          <a:effectLst/>
                        </a:rPr>
                        <a:t>Perioderente</a:t>
                      </a:r>
                      <a:endParaRPr lang="nb-NO" sz="2000" b="1"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2000" b="1" u="none" strike="noStrike">
                          <a:effectLst/>
                        </a:rPr>
                        <a:t>Annuitetsfaktor</a:t>
                      </a:r>
                      <a:endParaRPr lang="nb-NO" sz="2000" b="1"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2000" b="1" u="none" strike="noStrike" dirty="0">
                          <a:effectLst/>
                        </a:rPr>
                        <a:t>Nåverdi</a:t>
                      </a:r>
                      <a:endParaRPr lang="nb-NO" sz="2000" b="1"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950">
                <a:tc>
                  <a:txBody>
                    <a:bodyPr/>
                    <a:lstStyle/>
                    <a:p>
                      <a:pPr algn="r" fontAlgn="b"/>
                      <a:r>
                        <a:rPr lang="nb-NO" sz="2000" u="none" strike="noStrike">
                          <a:effectLst/>
                        </a:rPr>
                        <a:t>45,45</a:t>
                      </a:r>
                      <a:endParaRPr lang="nb-NO" sz="20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2000" u="none" strike="noStrike">
                          <a:effectLst/>
                        </a:rPr>
                        <a:t>1</a:t>
                      </a:r>
                      <a:endParaRPr lang="nb-NO" sz="20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2000" u="none" strike="noStrike">
                          <a:effectLst/>
                        </a:rPr>
                        <a:t>10,0 %</a:t>
                      </a:r>
                      <a:endParaRPr lang="nb-NO" sz="20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2000" b="0" i="0" u="none" strike="noStrike" dirty="0">
                          <a:solidFill>
                            <a:srgbClr val="000000"/>
                          </a:solidFill>
                          <a:effectLst/>
                          <a:latin typeface="Calibri"/>
                        </a:rPr>
                        <a:t>11,0000</a:t>
                      </a: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2000" u="none" strike="noStrike" dirty="0" smtClean="0">
                          <a:effectLst/>
                        </a:rPr>
                        <a:t>500,00</a:t>
                      </a:r>
                      <a:endParaRPr lang="nb-NO" sz="2000" b="0"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r>
              <a:tr h="361950">
                <a:tc>
                  <a:txBody>
                    <a:bodyPr/>
                    <a:lstStyle/>
                    <a:p>
                      <a:pPr algn="r" fontAlgn="b"/>
                      <a:r>
                        <a:rPr lang="nb-NO" sz="2000" u="none" strike="noStrike">
                          <a:effectLst/>
                        </a:rPr>
                        <a:t>198,35</a:t>
                      </a:r>
                      <a:endParaRPr lang="nb-NO" sz="2000" b="0" i="0" u="none" strike="noStrike">
                        <a:solidFill>
                          <a:srgbClr val="000000"/>
                        </a:solidFill>
                        <a:effectLst/>
                        <a:latin typeface="Calibri"/>
                      </a:endParaRPr>
                    </a:p>
                  </a:txBody>
                  <a:tcPr marL="10319" marR="10319" marT="9525" marB="0" anchor="b"/>
                </a:tc>
                <a:tc>
                  <a:txBody>
                    <a:bodyPr/>
                    <a:lstStyle/>
                    <a:p>
                      <a:pPr algn="r" fontAlgn="b"/>
                      <a:r>
                        <a:rPr lang="nb-NO" sz="2000" b="1" u="none" strike="noStrike" dirty="0">
                          <a:solidFill>
                            <a:schemeClr val="accent1"/>
                          </a:solidFill>
                          <a:effectLst>
                            <a:outerShdw blurRad="38100" dist="38100" dir="2700000" algn="tl">
                              <a:srgbClr val="000000">
                                <a:alpha val="43137"/>
                              </a:srgbClr>
                            </a:outerShdw>
                          </a:effectLst>
                        </a:rPr>
                        <a:t>2</a:t>
                      </a:r>
                      <a:endParaRPr lang="nb-NO" sz="2000" b="1" i="0" u="none" strike="noStrike" dirty="0">
                        <a:solidFill>
                          <a:schemeClr val="accent1"/>
                        </a:solidFill>
                        <a:effectLst>
                          <a:outerShdw blurRad="38100" dist="38100" dir="2700000" algn="tl">
                            <a:srgbClr val="000000">
                              <a:alpha val="43137"/>
                            </a:srgbClr>
                          </a:outerShdw>
                        </a:effectLst>
                        <a:latin typeface="Calibri"/>
                      </a:endParaRPr>
                    </a:p>
                  </a:txBody>
                  <a:tcPr marL="10319" marR="10319" marT="9525" marB="0" anchor="b"/>
                </a:tc>
                <a:tc>
                  <a:txBody>
                    <a:bodyPr/>
                    <a:lstStyle/>
                    <a:p>
                      <a:pPr algn="r" fontAlgn="b"/>
                      <a:r>
                        <a:rPr lang="nb-NO" sz="2000" u="none" strike="noStrike" dirty="0">
                          <a:effectLst/>
                        </a:rPr>
                        <a:t>21,0 %</a:t>
                      </a:r>
                      <a:endParaRPr lang="nb-NO" sz="2000" b="0" i="0" u="none" strike="noStrike" dirty="0">
                        <a:solidFill>
                          <a:srgbClr val="000000"/>
                        </a:solidFill>
                        <a:effectLst/>
                        <a:latin typeface="Calibri"/>
                      </a:endParaRPr>
                    </a:p>
                  </a:txBody>
                  <a:tcPr marL="10319" marR="10319" marT="9525" marB="0" anchor="b"/>
                </a:tc>
                <a:tc>
                  <a:txBody>
                    <a:bodyPr/>
                    <a:lstStyle/>
                    <a:p>
                      <a:pPr algn="r" fontAlgn="b"/>
                      <a:r>
                        <a:rPr lang="nb-NO" sz="2000" b="0" i="0" u="none" strike="noStrike" dirty="0">
                          <a:solidFill>
                            <a:srgbClr val="000000"/>
                          </a:solidFill>
                          <a:effectLst/>
                          <a:latin typeface="Calibri"/>
                        </a:rPr>
                        <a:t>5,7619</a:t>
                      </a:r>
                    </a:p>
                  </a:txBody>
                  <a:tcPr marL="10319" marR="10319" marT="9525" marB="0" anchor="b"/>
                </a:tc>
                <a:tc>
                  <a:txBody>
                    <a:bodyPr/>
                    <a:lstStyle/>
                    <a:p>
                      <a:pPr algn="r" fontAlgn="b"/>
                      <a:r>
                        <a:rPr lang="nb-NO" sz="2000" b="1" i="1" u="none" strike="noStrike" dirty="0" smtClean="0">
                          <a:solidFill>
                            <a:schemeClr val="accent1"/>
                          </a:solidFill>
                          <a:effectLst>
                            <a:outerShdw blurRad="38100" dist="38100" dir="2700000" algn="tl">
                              <a:srgbClr val="000000">
                                <a:alpha val="43137"/>
                              </a:srgbClr>
                            </a:outerShdw>
                          </a:effectLst>
                        </a:rPr>
                        <a:t>1142,85</a:t>
                      </a:r>
                      <a:endParaRPr lang="nb-NO" sz="2000" b="1" i="1" u="none" strike="noStrike" dirty="0">
                        <a:solidFill>
                          <a:schemeClr val="accent1"/>
                        </a:solidFill>
                        <a:effectLst>
                          <a:outerShdw blurRad="38100" dist="38100" dir="2700000" algn="tl">
                            <a:srgbClr val="000000">
                              <a:alpha val="43137"/>
                            </a:srgbClr>
                          </a:outerShdw>
                        </a:effectLst>
                        <a:latin typeface="Calibri"/>
                      </a:endParaRPr>
                    </a:p>
                  </a:txBody>
                  <a:tcPr marL="10319" marR="10319" marT="9525" marB="0" anchor="b"/>
                </a:tc>
              </a:tr>
              <a:tr h="361950">
                <a:tc>
                  <a:txBody>
                    <a:bodyPr/>
                    <a:lstStyle/>
                    <a:p>
                      <a:pPr algn="r" fontAlgn="b"/>
                      <a:r>
                        <a:rPr lang="nb-NO" sz="2000" b="1" u="none" strike="noStrike" dirty="0">
                          <a:effectLst/>
                        </a:rPr>
                        <a:t>235,91</a:t>
                      </a:r>
                      <a:endParaRPr lang="nb-NO" sz="2000" b="1" i="0" u="none" strike="noStrike" dirty="0">
                        <a:solidFill>
                          <a:srgbClr val="000000"/>
                        </a:solidFill>
                        <a:effectLst/>
                        <a:latin typeface="Calibri"/>
                      </a:endParaRPr>
                    </a:p>
                  </a:txBody>
                  <a:tcPr marL="10319" marR="10319" marT="9525" marB="0" anchor="b"/>
                </a:tc>
                <a:tc>
                  <a:txBody>
                    <a:bodyPr/>
                    <a:lstStyle/>
                    <a:p>
                      <a:pPr algn="r" fontAlgn="b"/>
                      <a:r>
                        <a:rPr lang="nb-NO" sz="2000" u="none" strike="noStrike">
                          <a:effectLst/>
                        </a:rPr>
                        <a:t>3</a:t>
                      </a:r>
                      <a:endParaRPr lang="nb-NO" sz="2000" b="0" i="0" u="none" strike="noStrike">
                        <a:solidFill>
                          <a:srgbClr val="000000"/>
                        </a:solidFill>
                        <a:effectLst/>
                        <a:latin typeface="Calibri"/>
                      </a:endParaRPr>
                    </a:p>
                  </a:txBody>
                  <a:tcPr marL="10319" marR="10319" marT="9525" marB="0" anchor="b"/>
                </a:tc>
                <a:tc>
                  <a:txBody>
                    <a:bodyPr/>
                    <a:lstStyle/>
                    <a:p>
                      <a:pPr algn="r" fontAlgn="b"/>
                      <a:r>
                        <a:rPr lang="nb-NO" sz="2000" u="none" strike="noStrike">
                          <a:effectLst/>
                        </a:rPr>
                        <a:t>33,1 %</a:t>
                      </a:r>
                      <a:endParaRPr lang="nb-NO" sz="2000" b="0" i="0" u="none" strike="noStrike">
                        <a:solidFill>
                          <a:srgbClr val="000000"/>
                        </a:solidFill>
                        <a:effectLst/>
                        <a:latin typeface="Calibri"/>
                      </a:endParaRPr>
                    </a:p>
                  </a:txBody>
                  <a:tcPr marL="10319" marR="10319" marT="9525" marB="0" anchor="b"/>
                </a:tc>
                <a:tc>
                  <a:txBody>
                    <a:bodyPr/>
                    <a:lstStyle/>
                    <a:p>
                      <a:pPr algn="r" fontAlgn="b"/>
                      <a:r>
                        <a:rPr lang="nb-NO" sz="2000" b="0" i="0" u="none" strike="noStrike" dirty="0">
                          <a:solidFill>
                            <a:srgbClr val="000000"/>
                          </a:solidFill>
                          <a:effectLst/>
                          <a:latin typeface="Calibri"/>
                        </a:rPr>
                        <a:t>4,0211</a:t>
                      </a:r>
                    </a:p>
                  </a:txBody>
                  <a:tcPr marL="10319" marR="10319" marT="9525" marB="0" anchor="b"/>
                </a:tc>
                <a:tc>
                  <a:txBody>
                    <a:bodyPr/>
                    <a:lstStyle/>
                    <a:p>
                      <a:pPr algn="r" fontAlgn="b"/>
                      <a:r>
                        <a:rPr lang="nb-NO" sz="2000" u="none" strike="noStrike" dirty="0" smtClean="0">
                          <a:effectLst/>
                        </a:rPr>
                        <a:t>948,64</a:t>
                      </a:r>
                      <a:endParaRPr lang="nb-NO" sz="2000" b="0" i="0" u="none" strike="noStrike" dirty="0">
                        <a:solidFill>
                          <a:srgbClr val="000000"/>
                        </a:solidFill>
                        <a:effectLst/>
                        <a:latin typeface="Calibri"/>
                      </a:endParaRPr>
                    </a:p>
                  </a:txBody>
                  <a:tcPr marL="10319" marR="10319" marT="9525" marB="0" anchor="b"/>
                </a:tc>
              </a:tr>
              <a:tr h="361950">
                <a:tc>
                  <a:txBody>
                    <a:bodyPr/>
                    <a:lstStyle/>
                    <a:p>
                      <a:pPr algn="r" fontAlgn="b"/>
                      <a:r>
                        <a:rPr lang="nb-NO" sz="2000" u="none" strike="noStrike">
                          <a:effectLst/>
                        </a:rPr>
                        <a:t>215,42</a:t>
                      </a:r>
                      <a:endParaRPr lang="nb-NO" sz="20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u="none" strike="noStrike" dirty="0">
                          <a:effectLst/>
                        </a:rPr>
                        <a:t>4</a:t>
                      </a:r>
                      <a:endParaRPr lang="nb-NO" sz="2000" b="0"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u="none" strike="noStrike">
                          <a:effectLst/>
                        </a:rPr>
                        <a:t>46,4 %</a:t>
                      </a:r>
                      <a:endParaRPr lang="nb-NO" sz="20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b="0" i="0" u="none" strike="noStrike" dirty="0">
                          <a:solidFill>
                            <a:srgbClr val="000000"/>
                          </a:solidFill>
                          <a:effectLst/>
                          <a:latin typeface="Calibri"/>
                        </a:rPr>
                        <a:t>3,1547</a:t>
                      </a: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2000" u="none" strike="noStrike" dirty="0" smtClean="0">
                          <a:effectLst/>
                        </a:rPr>
                        <a:t>679,60</a:t>
                      </a:r>
                      <a:endParaRPr lang="nb-NO" sz="2000" b="0"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219810" y="3652469"/>
            <a:ext cx="9469316" cy="2431435"/>
          </a:xfrm>
          <a:prstGeom prst="rect">
            <a:avLst/>
          </a:prstGeom>
          <a:noFill/>
        </p:spPr>
        <p:txBody>
          <a:bodyPr wrap="square" rtlCol="0">
            <a:spAutoFit/>
          </a:bodyPr>
          <a:lstStyle/>
          <a:p>
            <a:pPr marL="342900" indent="-342900">
              <a:spcAft>
                <a:spcPts val="600"/>
              </a:spcAft>
              <a:buFont typeface="Arial" pitchFamily="34" charset="0"/>
              <a:buChar char="•"/>
            </a:pPr>
            <a:r>
              <a:rPr lang="nb-NO" sz="2200" dirty="0" smtClean="0">
                <a:latin typeface="Calibri" pitchFamily="34" charset="0"/>
                <a:cs typeface="Calibri" pitchFamily="34" charset="0"/>
              </a:rPr>
              <a:t>Ved en engangsinnvestering får vi størst nåverdi (235,91) ved en levetid på 3 år.</a:t>
            </a:r>
          </a:p>
          <a:p>
            <a:pPr marL="342900" indent="-342900">
              <a:spcAft>
                <a:spcPts val="600"/>
              </a:spcAft>
              <a:buFont typeface="Arial" pitchFamily="34" charset="0"/>
              <a:buChar char="•"/>
            </a:pPr>
            <a:r>
              <a:rPr lang="nb-NO" sz="2200" dirty="0" smtClean="0">
                <a:latin typeface="Calibri" pitchFamily="34" charset="0"/>
                <a:cs typeface="Calibri" pitchFamily="34" charset="0"/>
              </a:rPr>
              <a:t>Ved vedvarende utskiftinger får vi størst nåverdi (1142,85) ved å skifte ut annet hvert år.</a:t>
            </a:r>
          </a:p>
          <a:p>
            <a:pPr marL="342900" indent="-342900">
              <a:spcAft>
                <a:spcPts val="600"/>
              </a:spcAft>
              <a:buFont typeface="Arial" pitchFamily="34" charset="0"/>
              <a:buChar char="•"/>
            </a:pPr>
            <a:r>
              <a:rPr lang="nb-NO" sz="2200" dirty="0" smtClean="0">
                <a:latin typeface="Calibri" pitchFamily="34" charset="0"/>
                <a:cs typeface="Calibri" pitchFamily="34" charset="0"/>
              </a:rPr>
              <a:t>Forskjellen i nåverdi skyldes ulike kontantstrømmer:</a:t>
            </a:r>
          </a:p>
          <a:p>
            <a:pPr marL="800100" lvl="1" indent="-342900">
              <a:spcAft>
                <a:spcPts val="600"/>
              </a:spcAft>
              <a:buFont typeface="Arial" pitchFamily="34" charset="0"/>
              <a:buChar char="•"/>
            </a:pPr>
            <a:r>
              <a:rPr lang="nb-NO" sz="2200" dirty="0" smtClean="0">
                <a:latin typeface="Calibri" pitchFamily="34" charset="0"/>
                <a:cs typeface="Calibri" pitchFamily="34" charset="0"/>
              </a:rPr>
              <a:t>For engangsinvesteringer har vi kontantstrømmer som varer fra 1 til 4 år.</a:t>
            </a:r>
          </a:p>
          <a:p>
            <a:pPr marL="800100" lvl="1" indent="-342900">
              <a:spcAft>
                <a:spcPts val="600"/>
              </a:spcAft>
              <a:buFont typeface="Arial" pitchFamily="34" charset="0"/>
              <a:buChar char="•"/>
            </a:pPr>
            <a:r>
              <a:rPr lang="nb-NO" sz="2200" dirty="0" smtClean="0">
                <a:latin typeface="Calibri" pitchFamily="34" charset="0"/>
                <a:cs typeface="Calibri" pitchFamily="34" charset="0"/>
              </a:rPr>
              <a:t>For vedvarende utskiftinger har vi kontantstrømmer som varer uendelig.</a:t>
            </a:r>
            <a:endParaRPr lang="nb-NO" sz="2200" dirty="0">
              <a:latin typeface="Calibri" pitchFamily="34" charset="0"/>
              <a:cs typeface="Calibri" pitchFamily="34" charset="0"/>
            </a:endParaRPr>
          </a:p>
        </p:txBody>
      </p:sp>
    </p:spTree>
    <p:extLst>
      <p:ext uri="{BB962C8B-B14F-4D97-AF65-F5344CB8AC3E}">
        <p14:creationId xmlns:p14="http://schemas.microsoft.com/office/powerpoint/2010/main" val="365010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b-NO" smtClean="0"/>
              <a:t>Rasmus Rasmussen</a:t>
            </a:r>
            <a:endParaRPr lang="en-US"/>
          </a:p>
        </p:txBody>
      </p:sp>
      <p:sp>
        <p:nvSpPr>
          <p:cNvPr id="5" name="Footer Placeholder 4"/>
          <p:cNvSpPr>
            <a:spLocks noGrp="1"/>
          </p:cNvSpPr>
          <p:nvPr>
            <p:ph type="ftr" sz="quarter" idx="11"/>
          </p:nvPr>
        </p:nvSpPr>
        <p:spPr/>
        <p:txBody>
          <a:bodyPr/>
          <a:lstStyle/>
          <a:p>
            <a:r>
              <a:rPr lang="en-US" smtClean="0"/>
              <a:t>BØK311 BEDRIFTSØKONOMI 2b</a:t>
            </a:r>
            <a:endParaRPr lang="en-US"/>
          </a:p>
        </p:txBody>
      </p:sp>
      <p:sp>
        <p:nvSpPr>
          <p:cNvPr id="6" name="Slide Number Placeholder 5"/>
          <p:cNvSpPr>
            <a:spLocks noGrp="1"/>
          </p:cNvSpPr>
          <p:nvPr>
            <p:ph type="sldNum" sz="quarter" idx="12"/>
          </p:nvPr>
        </p:nvSpPr>
        <p:spPr/>
        <p:txBody>
          <a:bodyPr/>
          <a:lstStyle/>
          <a:p>
            <a:fld id="{C514DB20-9034-4EB9-8E62-D7415B2E147E}" type="slidenum">
              <a:rPr lang="en-US" smtClean="0"/>
              <a:pPr/>
              <a:t>39</a:t>
            </a:fld>
            <a:endParaRPr lang="en-US"/>
          </a:p>
        </p:txBody>
      </p:sp>
      <p:sp>
        <p:nvSpPr>
          <p:cNvPr id="3" name="Content Placeholder 2"/>
          <p:cNvSpPr>
            <a:spLocks noGrp="1"/>
          </p:cNvSpPr>
          <p:nvPr>
            <p:ph idx="1"/>
          </p:nvPr>
        </p:nvSpPr>
        <p:spPr/>
        <p:txBody>
          <a:bodyPr>
            <a:normAutofit lnSpcReduction="10000"/>
          </a:bodyPr>
          <a:lstStyle/>
          <a:p>
            <a:r>
              <a:rPr lang="nb-NO" dirty="0" smtClean="0"/>
              <a:t>Nyinvesteringer skal ofte erstatte gammelt utstyr.</a:t>
            </a:r>
          </a:p>
          <a:p>
            <a:r>
              <a:rPr lang="nb-NO" dirty="0" smtClean="0"/>
              <a:t>Da må vi ta stilling til hvor lenge vi skal beholde det gamle utstyret før vi bytter i nytt.</a:t>
            </a:r>
          </a:p>
          <a:p>
            <a:r>
              <a:rPr lang="nb-NO" dirty="0" smtClean="0"/>
              <a:t>Hvor lenge vi beholder det gamle utstyret vil avhenge av hva vi gjør med det nye:</a:t>
            </a:r>
          </a:p>
          <a:p>
            <a:pPr lvl="1"/>
            <a:r>
              <a:rPr lang="nb-NO" sz="2400" dirty="0" smtClean="0"/>
              <a:t>Skal vi erstatte det gamle med en engangsinvestering?</a:t>
            </a:r>
          </a:p>
          <a:p>
            <a:pPr lvl="1"/>
            <a:r>
              <a:rPr lang="nb-NO" sz="2400" dirty="0" smtClean="0"/>
              <a:t>Skal vi erstatte det gamle med vedvarende utskiftinger?</a:t>
            </a:r>
          </a:p>
          <a:p>
            <a:r>
              <a:rPr lang="nb-NO" dirty="0" smtClean="0"/>
              <a:t>Vi må løse den framtidige beslutningen før vi kan finne ut hvor lenge vi skal beholde den gamle!</a:t>
            </a:r>
            <a:endParaRPr lang="nb-NO" dirty="0"/>
          </a:p>
        </p:txBody>
      </p:sp>
      <p:sp>
        <p:nvSpPr>
          <p:cNvPr id="2" name="Title 1"/>
          <p:cNvSpPr>
            <a:spLocks noGrp="1"/>
          </p:cNvSpPr>
          <p:nvPr>
            <p:ph type="title"/>
          </p:nvPr>
        </p:nvSpPr>
        <p:spPr/>
        <p:txBody>
          <a:bodyPr/>
          <a:lstStyle/>
          <a:p>
            <a:r>
              <a:rPr lang="nb-NO" dirty="0" smtClean="0"/>
              <a:t>Bytte ut gammelt utstyr</a:t>
            </a:r>
            <a:endParaRPr lang="nb-NO" dirty="0"/>
          </a:p>
        </p:txBody>
      </p:sp>
    </p:spTree>
    <p:extLst>
      <p:ext uri="{BB962C8B-B14F-4D97-AF65-F5344CB8AC3E}">
        <p14:creationId xmlns:p14="http://schemas.microsoft.com/office/powerpoint/2010/main" val="408612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b-NO" smtClean="0"/>
              <a:t>Rasmus Rasmussen</a:t>
            </a:r>
            <a:endParaRPr lang="nn-NO" dirty="0"/>
          </a:p>
        </p:txBody>
      </p:sp>
      <p:sp>
        <p:nvSpPr>
          <p:cNvPr id="3" name="Footer Placeholder 2"/>
          <p:cNvSpPr>
            <a:spLocks noGrp="1"/>
          </p:cNvSpPr>
          <p:nvPr>
            <p:ph type="ftr" sz="quarter" idx="11"/>
          </p:nvPr>
        </p:nvSpPr>
        <p:spPr/>
        <p:txBody>
          <a:bodyPr/>
          <a:lstStyle/>
          <a:p>
            <a:r>
              <a:rPr lang="nn-NO" smtClean="0"/>
              <a:t>BØK311 BEDRIFTSØKONOMI 2b</a:t>
            </a:r>
            <a:endParaRPr lang="nn-NO" dirty="0"/>
          </a:p>
        </p:txBody>
      </p:sp>
      <p:sp>
        <p:nvSpPr>
          <p:cNvPr id="4" name="Slide Number Placeholder 3"/>
          <p:cNvSpPr>
            <a:spLocks noGrp="1"/>
          </p:cNvSpPr>
          <p:nvPr>
            <p:ph type="sldNum" sz="quarter" idx="12"/>
          </p:nvPr>
        </p:nvSpPr>
        <p:spPr/>
        <p:txBody>
          <a:bodyPr/>
          <a:lstStyle/>
          <a:p>
            <a:fld id="{C8027F48-9CC9-D045-8B9B-52CCB28A42BB}" type="slidenum">
              <a:rPr lang="nn-NO" smtClean="0"/>
              <a:pPr/>
              <a:t>4</a:t>
            </a:fld>
            <a:endParaRPr lang="nn-NO"/>
          </a:p>
        </p:txBody>
      </p:sp>
      <p:sp>
        <p:nvSpPr>
          <p:cNvPr id="6" name="Title 5"/>
          <p:cNvSpPr>
            <a:spLocks noGrp="1"/>
          </p:cNvSpPr>
          <p:nvPr>
            <p:ph type="title"/>
          </p:nvPr>
        </p:nvSpPr>
        <p:spPr/>
        <p:txBody>
          <a:bodyPr/>
          <a:lstStyle/>
          <a:p>
            <a:r>
              <a:rPr lang="nb-NO" dirty="0"/>
              <a:t>Fra klubbe til krok</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050" y="1732085"/>
            <a:ext cx="55721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86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b-NO" smtClean="0"/>
              <a:t>Rasmus Rasmussen</a:t>
            </a:r>
            <a:endParaRPr lang="en-US"/>
          </a:p>
        </p:txBody>
      </p:sp>
      <p:sp>
        <p:nvSpPr>
          <p:cNvPr id="6" name="Footer Placeholder 5"/>
          <p:cNvSpPr>
            <a:spLocks noGrp="1"/>
          </p:cNvSpPr>
          <p:nvPr>
            <p:ph type="ftr" sz="quarter" idx="11"/>
          </p:nvPr>
        </p:nvSpPr>
        <p:spPr/>
        <p:txBody>
          <a:bodyPr/>
          <a:lstStyle/>
          <a:p>
            <a:r>
              <a:rPr lang="en-US" smtClean="0"/>
              <a:t>BØK311 BEDRIFTSØKONOMI 2b</a:t>
            </a:r>
            <a:endParaRPr lang="en-US"/>
          </a:p>
        </p:txBody>
      </p:sp>
      <p:sp>
        <p:nvSpPr>
          <p:cNvPr id="7" name="Slide Number Placeholder 6"/>
          <p:cNvSpPr>
            <a:spLocks noGrp="1"/>
          </p:cNvSpPr>
          <p:nvPr>
            <p:ph type="sldNum" sz="quarter" idx="12"/>
          </p:nvPr>
        </p:nvSpPr>
        <p:spPr/>
        <p:txBody>
          <a:bodyPr/>
          <a:lstStyle/>
          <a:p>
            <a:fld id="{C514DB20-9034-4EB9-8E62-D7415B2E147E}" type="slidenum">
              <a:rPr lang="en-US" smtClean="0"/>
              <a:pPr/>
              <a:t>40</a:t>
            </a:fld>
            <a:endParaRPr lang="en-US"/>
          </a:p>
        </p:txBody>
      </p:sp>
      <p:sp>
        <p:nvSpPr>
          <p:cNvPr id="2" name="Title 1"/>
          <p:cNvSpPr>
            <a:spLocks noGrp="1"/>
          </p:cNvSpPr>
          <p:nvPr>
            <p:ph type="title"/>
          </p:nvPr>
        </p:nvSpPr>
        <p:spPr/>
        <p:txBody>
          <a:bodyPr>
            <a:normAutofit/>
          </a:bodyPr>
          <a:lstStyle/>
          <a:p>
            <a:r>
              <a:rPr lang="nb-NO" dirty="0" smtClean="0"/>
              <a:t>Optimalt salgstidspunkt Eks.  </a:t>
            </a:r>
            <a:endParaRPr lang="nb-NO" sz="2800" dirty="0"/>
          </a:p>
        </p:txBody>
      </p:sp>
      <p:graphicFrame>
        <p:nvGraphicFramePr>
          <p:cNvPr id="3" name="Table 2"/>
          <p:cNvGraphicFramePr>
            <a:graphicFrameLocks noGrp="1"/>
          </p:cNvGraphicFramePr>
          <p:nvPr>
            <p:extLst>
              <p:ext uri="{D42A27DB-BD31-4B8C-83A1-F6EECF244321}">
                <p14:modId xmlns:p14="http://schemas.microsoft.com/office/powerpoint/2010/main" val="1158527111"/>
              </p:ext>
            </p:extLst>
          </p:nvPr>
        </p:nvGraphicFramePr>
        <p:xfrm>
          <a:off x="1692273" y="1619250"/>
          <a:ext cx="6521453" cy="1704975"/>
        </p:xfrm>
        <a:graphic>
          <a:graphicData uri="http://schemas.openxmlformats.org/drawingml/2006/table">
            <a:tbl>
              <a:tblPr>
                <a:tableStyleId>{2D5ABB26-0587-4C30-8999-92F81FD0307C}</a:tableStyleId>
              </a:tblPr>
              <a:tblGrid>
                <a:gridCol w="2495345"/>
                <a:gridCol w="1342036"/>
                <a:gridCol w="1342036"/>
                <a:gridCol w="1342036"/>
              </a:tblGrid>
              <a:tr h="340995">
                <a:tc>
                  <a:txBody>
                    <a:bodyPr/>
                    <a:lstStyle/>
                    <a:p>
                      <a:pPr algn="l" fontAlgn="b"/>
                      <a:r>
                        <a:rPr lang="nb-NO" sz="1800" b="1" u="none" strike="noStrike" dirty="0">
                          <a:effectLst/>
                        </a:rPr>
                        <a:t>Gammel maskin</a:t>
                      </a:r>
                      <a:endParaRPr lang="nb-NO" sz="1800" b="1"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800" b="1" u="none" strike="noStrike">
                          <a:effectLst/>
                        </a:rPr>
                        <a:t>0</a:t>
                      </a:r>
                      <a:endParaRPr lang="nb-NO" sz="1800" b="1"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800" b="1" u="none" strike="noStrike">
                          <a:effectLst/>
                        </a:rPr>
                        <a:t>1</a:t>
                      </a:r>
                      <a:endParaRPr lang="nb-NO" sz="1800" b="1"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800" b="1" u="none" strike="noStrike" dirty="0">
                          <a:effectLst/>
                        </a:rPr>
                        <a:t>2</a:t>
                      </a:r>
                      <a:endParaRPr lang="nb-NO" sz="1800" b="1"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995">
                <a:tc>
                  <a:txBody>
                    <a:bodyPr/>
                    <a:lstStyle/>
                    <a:p>
                      <a:pPr algn="l" fontAlgn="b"/>
                      <a:r>
                        <a:rPr lang="nb-NO" sz="1800" u="none" strike="noStrike">
                          <a:effectLst/>
                        </a:rPr>
                        <a:t>Utrangeringsverdi</a:t>
                      </a:r>
                      <a:endParaRPr lang="nb-NO" sz="18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800" u="none" strike="noStrike">
                          <a:effectLst/>
                        </a:rPr>
                        <a:t>250</a:t>
                      </a:r>
                      <a:endParaRPr lang="nb-NO" sz="18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800" u="none" strike="noStrike">
                          <a:effectLst/>
                        </a:rPr>
                        <a:t>200</a:t>
                      </a:r>
                      <a:endParaRPr lang="nb-NO" sz="18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800" u="none" strike="noStrike">
                          <a:effectLst/>
                        </a:rPr>
                        <a:t>50</a:t>
                      </a:r>
                      <a:endParaRPr lang="nb-NO" sz="18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r>
              <a:tr h="340995">
                <a:tc>
                  <a:txBody>
                    <a:bodyPr/>
                    <a:lstStyle/>
                    <a:p>
                      <a:pPr algn="l" fontAlgn="b"/>
                      <a:r>
                        <a:rPr lang="nb-NO" sz="1800" u="none" strike="noStrike">
                          <a:effectLst/>
                        </a:rPr>
                        <a:t>Vedlikehold</a:t>
                      </a:r>
                      <a:endParaRPr lang="nb-NO" sz="1800" b="0" i="0" u="none" strike="noStrike">
                        <a:solidFill>
                          <a:srgbClr val="000000"/>
                        </a:solidFill>
                        <a:effectLst/>
                        <a:latin typeface="Calibri"/>
                      </a:endParaRPr>
                    </a:p>
                  </a:txBody>
                  <a:tcPr marL="10319" marR="10319" marT="9525" marB="0" anchor="b"/>
                </a:tc>
                <a:tc>
                  <a:txBody>
                    <a:bodyPr/>
                    <a:lstStyle/>
                    <a:p>
                      <a:pPr algn="r" fontAlgn="b"/>
                      <a:r>
                        <a:rPr lang="nb-NO" sz="1800" u="none" strike="noStrike" dirty="0">
                          <a:effectLst/>
                        </a:rPr>
                        <a:t>-</a:t>
                      </a:r>
                      <a:r>
                        <a:rPr lang="nb-NO" sz="1800" u="none" strike="noStrike" dirty="0" smtClean="0">
                          <a:effectLst/>
                        </a:rPr>
                        <a:t>105</a:t>
                      </a:r>
                      <a:endParaRPr lang="nb-NO" sz="1800" b="0" i="0" u="none" strike="noStrike" dirty="0">
                        <a:solidFill>
                          <a:srgbClr val="000000"/>
                        </a:solidFill>
                        <a:effectLst/>
                        <a:latin typeface="Calibri"/>
                      </a:endParaRPr>
                    </a:p>
                  </a:txBody>
                  <a:tcPr marL="10319" marR="10319" marT="9525" marB="0" anchor="b"/>
                </a:tc>
                <a:tc>
                  <a:txBody>
                    <a:bodyPr/>
                    <a:lstStyle/>
                    <a:p>
                      <a:pPr algn="r" fontAlgn="b"/>
                      <a:r>
                        <a:rPr lang="nb-NO" sz="1800" u="none" strike="noStrike">
                          <a:effectLst/>
                        </a:rPr>
                        <a:t>-250</a:t>
                      </a:r>
                      <a:endParaRPr lang="nb-NO" sz="1800" b="0" i="0" u="none" strike="noStrike">
                        <a:solidFill>
                          <a:srgbClr val="000000"/>
                        </a:solidFill>
                        <a:effectLst/>
                        <a:latin typeface="Calibri"/>
                      </a:endParaRPr>
                    </a:p>
                  </a:txBody>
                  <a:tcPr marL="10319" marR="10319" marT="9525" marB="0" anchor="b"/>
                </a:tc>
                <a:tc>
                  <a:txBody>
                    <a:bodyPr/>
                    <a:lstStyle/>
                    <a:p>
                      <a:pPr algn="l" fontAlgn="b"/>
                      <a:endParaRPr lang="nb-NO" sz="1800" b="0" i="0" u="none" strike="noStrike">
                        <a:solidFill>
                          <a:srgbClr val="000000"/>
                        </a:solidFill>
                        <a:effectLst/>
                        <a:latin typeface="Calibri"/>
                      </a:endParaRPr>
                    </a:p>
                  </a:txBody>
                  <a:tcPr marL="10319" marR="10319" marT="9525" marB="0" anchor="b"/>
                </a:tc>
              </a:tr>
              <a:tr h="340995">
                <a:tc>
                  <a:txBody>
                    <a:bodyPr/>
                    <a:lstStyle/>
                    <a:p>
                      <a:pPr algn="l" fontAlgn="b"/>
                      <a:r>
                        <a:rPr lang="nb-NO" sz="1800" u="none" strike="noStrike">
                          <a:effectLst/>
                        </a:rPr>
                        <a:t>Innbetalinger</a:t>
                      </a:r>
                      <a:endParaRPr lang="nb-NO" sz="1800" b="0" i="0" u="none" strike="noStrike">
                        <a:solidFill>
                          <a:srgbClr val="000000"/>
                        </a:solidFill>
                        <a:effectLst/>
                        <a:latin typeface="Calibri"/>
                      </a:endParaRPr>
                    </a:p>
                  </a:txBody>
                  <a:tcPr marL="10319" marR="10319" marT="9525" marB="0" anchor="b"/>
                </a:tc>
                <a:tc>
                  <a:txBody>
                    <a:bodyPr/>
                    <a:lstStyle/>
                    <a:p>
                      <a:pPr algn="l" fontAlgn="b"/>
                      <a:endParaRPr lang="nb-NO" sz="1800" b="0" i="0" u="none" strike="noStrike">
                        <a:solidFill>
                          <a:srgbClr val="000000"/>
                        </a:solidFill>
                        <a:effectLst/>
                        <a:latin typeface="Calibri"/>
                      </a:endParaRPr>
                    </a:p>
                  </a:txBody>
                  <a:tcPr marL="10319" marR="10319" marT="9525" marB="0" anchor="b"/>
                </a:tc>
                <a:tc>
                  <a:txBody>
                    <a:bodyPr/>
                    <a:lstStyle/>
                    <a:p>
                      <a:pPr algn="r" fontAlgn="b"/>
                      <a:r>
                        <a:rPr lang="nb-NO" sz="1800" u="none" strike="noStrike">
                          <a:effectLst/>
                        </a:rPr>
                        <a:t>600</a:t>
                      </a:r>
                      <a:endParaRPr lang="nb-NO" sz="1800" b="0" i="0" u="none" strike="noStrike">
                        <a:solidFill>
                          <a:srgbClr val="000000"/>
                        </a:solidFill>
                        <a:effectLst/>
                        <a:latin typeface="Calibri"/>
                      </a:endParaRPr>
                    </a:p>
                  </a:txBody>
                  <a:tcPr marL="10319" marR="10319" marT="9525" marB="0" anchor="b"/>
                </a:tc>
                <a:tc>
                  <a:txBody>
                    <a:bodyPr/>
                    <a:lstStyle/>
                    <a:p>
                      <a:pPr algn="r" fontAlgn="b"/>
                      <a:r>
                        <a:rPr lang="nb-NO" sz="1800" u="none" strike="noStrike">
                          <a:effectLst/>
                        </a:rPr>
                        <a:t>600</a:t>
                      </a:r>
                      <a:endParaRPr lang="nb-NO" sz="1800" b="0" i="0" u="none" strike="noStrike">
                        <a:solidFill>
                          <a:srgbClr val="000000"/>
                        </a:solidFill>
                        <a:effectLst/>
                        <a:latin typeface="Calibri"/>
                      </a:endParaRPr>
                    </a:p>
                  </a:txBody>
                  <a:tcPr marL="10319" marR="10319" marT="9525" marB="0" anchor="b"/>
                </a:tc>
              </a:tr>
              <a:tr h="340995">
                <a:tc>
                  <a:txBody>
                    <a:bodyPr/>
                    <a:lstStyle/>
                    <a:p>
                      <a:pPr algn="l" fontAlgn="b"/>
                      <a:r>
                        <a:rPr lang="nb-NO" sz="1800" u="none" strike="noStrike">
                          <a:effectLst/>
                        </a:rPr>
                        <a:t>Utbetalinger</a:t>
                      </a:r>
                      <a:endParaRPr lang="nb-NO" sz="18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8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a:effectLst/>
                        </a:rPr>
                        <a:t>-300</a:t>
                      </a:r>
                      <a:endParaRPr lang="nb-NO" sz="18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800" u="none" strike="noStrike" dirty="0">
                          <a:effectLst/>
                        </a:rPr>
                        <a:t>-340</a:t>
                      </a:r>
                      <a:endParaRPr lang="nb-NO" sz="1800" b="0"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629445" y="3571875"/>
            <a:ext cx="8946355" cy="2677656"/>
          </a:xfrm>
          <a:prstGeom prst="rect">
            <a:avLst/>
          </a:prstGeom>
          <a:noFill/>
        </p:spPr>
        <p:txBody>
          <a:bodyPr wrap="square" rtlCol="0">
            <a:spAutoFit/>
          </a:bodyPr>
          <a:lstStyle/>
          <a:p>
            <a:pPr marL="285750" indent="-285750">
              <a:buFont typeface="Arial" pitchFamily="34" charset="0"/>
              <a:buChar char="•"/>
            </a:pPr>
            <a:r>
              <a:rPr lang="nb-NO" sz="2400" dirty="0" smtClean="0">
                <a:latin typeface="Calibri" pitchFamily="34" charset="0"/>
                <a:cs typeface="Calibri" pitchFamily="34" charset="0"/>
              </a:rPr>
              <a:t>Når vi bør selge den gamle maskinen (straks, om ett eller to år), vil også avhenge blant annet av nåverdien fra den nye vi skal bytte til.</a:t>
            </a:r>
          </a:p>
          <a:p>
            <a:pPr marL="285750" indent="-285750">
              <a:buFont typeface="Arial" pitchFamily="34" charset="0"/>
              <a:buChar char="•"/>
            </a:pPr>
            <a:r>
              <a:rPr lang="nb-NO" sz="2400" dirty="0" smtClean="0">
                <a:latin typeface="Calibri" pitchFamily="34" charset="0"/>
                <a:cs typeface="Calibri" pitchFamily="34" charset="0"/>
              </a:rPr>
              <a:t>Vi må altså først beregne nåverdien fra den nye maskinen, dvs. bestemme optimal levetid for den maskinen vi skal bytte til.</a:t>
            </a:r>
          </a:p>
          <a:p>
            <a:pPr marL="285750" indent="-285750">
              <a:buFont typeface="Arial" pitchFamily="34" charset="0"/>
              <a:buChar char="•"/>
            </a:pPr>
            <a:r>
              <a:rPr lang="nb-NO" sz="2400" dirty="0" smtClean="0">
                <a:latin typeface="Calibri" pitchFamily="34" charset="0"/>
                <a:cs typeface="Calibri" pitchFamily="34" charset="0"/>
              </a:rPr>
              <a:t>Nåverdien fra ny  maskin vil dessuten avhenge av om det er en engangsinvestering, eller om vi skal fortsette å bytte ut i nye maskiner. </a:t>
            </a:r>
            <a:endParaRPr lang="nb-NO" sz="2400" dirty="0">
              <a:latin typeface="Calibri" pitchFamily="34" charset="0"/>
              <a:cs typeface="Calibri" pitchFamily="34" charset="0"/>
            </a:endParaRPr>
          </a:p>
        </p:txBody>
      </p:sp>
    </p:spTree>
    <p:extLst>
      <p:ext uri="{BB962C8B-B14F-4D97-AF65-F5344CB8AC3E}">
        <p14:creationId xmlns:p14="http://schemas.microsoft.com/office/powerpoint/2010/main" val="186403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b-NO" smtClean="0"/>
              <a:t>Rasmus Rasmussen</a:t>
            </a:r>
            <a:endParaRPr lang="en-US"/>
          </a:p>
        </p:txBody>
      </p:sp>
      <p:sp>
        <p:nvSpPr>
          <p:cNvPr id="4" name="Footer Placeholder 3"/>
          <p:cNvSpPr>
            <a:spLocks noGrp="1"/>
          </p:cNvSpPr>
          <p:nvPr>
            <p:ph type="ftr" sz="quarter" idx="11"/>
          </p:nvPr>
        </p:nvSpPr>
        <p:spPr/>
        <p:txBody>
          <a:bodyPr/>
          <a:lstStyle/>
          <a:p>
            <a:r>
              <a:rPr lang="en-US" smtClean="0"/>
              <a:t>BØK311 BEDRIFTSØKONOMI 2b</a:t>
            </a:r>
            <a:endParaRPr lang="en-US"/>
          </a:p>
        </p:txBody>
      </p:sp>
      <p:sp>
        <p:nvSpPr>
          <p:cNvPr id="9" name="Slide Number Placeholder 8"/>
          <p:cNvSpPr>
            <a:spLocks noGrp="1"/>
          </p:cNvSpPr>
          <p:nvPr>
            <p:ph type="sldNum" sz="quarter" idx="12"/>
          </p:nvPr>
        </p:nvSpPr>
        <p:spPr/>
        <p:txBody>
          <a:bodyPr/>
          <a:lstStyle/>
          <a:p>
            <a:fld id="{C514DB20-9034-4EB9-8E62-D7415B2E147E}" type="slidenum">
              <a:rPr lang="en-US" smtClean="0"/>
              <a:pPr/>
              <a:t>41</a:t>
            </a:fld>
            <a:endParaRPr lang="en-US"/>
          </a:p>
        </p:txBody>
      </p:sp>
      <p:sp>
        <p:nvSpPr>
          <p:cNvPr id="2" name="Title 1"/>
          <p:cNvSpPr>
            <a:spLocks noGrp="1"/>
          </p:cNvSpPr>
          <p:nvPr>
            <p:ph type="title"/>
          </p:nvPr>
        </p:nvSpPr>
        <p:spPr/>
        <p:txBody>
          <a:bodyPr>
            <a:normAutofit fontScale="90000"/>
          </a:bodyPr>
          <a:lstStyle/>
          <a:p>
            <a:r>
              <a:rPr lang="nb-NO" dirty="0" smtClean="0"/>
              <a:t>Bytte gammel med engangsinvestering</a:t>
            </a:r>
            <a:endParaRPr lang="nb-NO" dirty="0"/>
          </a:p>
        </p:txBody>
      </p:sp>
      <p:graphicFrame>
        <p:nvGraphicFramePr>
          <p:cNvPr id="5" name="Table 4"/>
          <p:cNvGraphicFramePr>
            <a:graphicFrameLocks noGrp="1"/>
          </p:cNvGraphicFramePr>
          <p:nvPr>
            <p:extLst>
              <p:ext uri="{D42A27DB-BD31-4B8C-83A1-F6EECF244321}">
                <p14:modId xmlns:p14="http://schemas.microsoft.com/office/powerpoint/2010/main" val="1510618073"/>
              </p:ext>
            </p:extLst>
          </p:nvPr>
        </p:nvGraphicFramePr>
        <p:xfrm>
          <a:off x="732633" y="1262063"/>
          <a:ext cx="5484535" cy="5067300"/>
        </p:xfrm>
        <a:graphic>
          <a:graphicData uri="http://schemas.openxmlformats.org/drawingml/2006/table">
            <a:tbl>
              <a:tblPr>
                <a:tableStyleId>{2D5ABB26-0587-4C30-8999-92F81FD0307C}</a:tableStyleId>
              </a:tblPr>
              <a:tblGrid>
                <a:gridCol w="1630432"/>
                <a:gridCol w="1284701"/>
                <a:gridCol w="1284701"/>
                <a:gridCol w="1284701"/>
              </a:tblGrid>
              <a:tr h="200025">
                <a:tc>
                  <a:txBody>
                    <a:bodyPr/>
                    <a:lstStyle/>
                    <a:p>
                      <a:pPr algn="l" fontAlgn="b"/>
                      <a:r>
                        <a:rPr lang="nb-NO" sz="1600" b="1" u="none" strike="noStrike" dirty="0">
                          <a:effectLst/>
                        </a:rPr>
                        <a:t>Bytte i en ny</a:t>
                      </a:r>
                      <a:endParaRPr lang="nb-NO" sz="1600" b="1"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1" u="none" strike="noStrike" dirty="0">
                          <a:effectLst/>
                        </a:rPr>
                        <a:t>0</a:t>
                      </a:r>
                      <a:endParaRPr lang="nb-NO" sz="1600" b="1"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dirty="0">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Netto innbetaling</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Utrangering</a:t>
                      </a:r>
                      <a:endParaRPr lang="nb-NO" sz="1600" b="0" i="0" u="none" strike="noStrike">
                        <a:solidFill>
                          <a:srgbClr val="000000"/>
                        </a:solidFill>
                        <a:effectLst/>
                        <a:latin typeface="Calibri"/>
                      </a:endParaRPr>
                    </a:p>
                  </a:txBody>
                  <a:tcPr marL="10319" marR="10319" marT="9525" marB="0" anchor="b"/>
                </a:tc>
                <a:tc>
                  <a:txBody>
                    <a:bodyPr/>
                    <a:lstStyle/>
                    <a:p>
                      <a:pPr algn="r" fontAlgn="b"/>
                      <a:r>
                        <a:rPr lang="nb-NO" sz="1600" u="none" strike="noStrike">
                          <a:effectLst/>
                        </a:rPr>
                        <a:t>250</a:t>
                      </a:r>
                      <a:endParaRPr lang="nb-NO" sz="1600" b="0" i="0" u="none" strike="noStrike">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Nåverdi ny</a:t>
                      </a:r>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600" u="none" strike="noStrike">
                          <a:effectLst/>
                        </a:rPr>
                        <a:t>235,91</a:t>
                      </a:r>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Kontantstrøm</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u="none" strike="noStrike" dirty="0">
                          <a:effectLst/>
                        </a:rPr>
                        <a:t>485,91</a:t>
                      </a:r>
                      <a:endParaRPr lang="nb-NO" sz="1600" b="0"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Nåverdi bytte</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0" u="none" strike="noStrike" dirty="0">
                          <a:effectLst/>
                        </a:rPr>
                        <a:t>485,91</a:t>
                      </a:r>
                      <a:endParaRPr lang="nb-NO" sz="1600" b="0"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dirty="0">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tc>
              </a:tr>
              <a:tr h="200025">
                <a:tc>
                  <a:txBody>
                    <a:bodyPr/>
                    <a:lstStyle/>
                    <a:p>
                      <a:pPr algn="l" fontAlgn="b"/>
                      <a:r>
                        <a:rPr lang="nb-NO" sz="1600" b="1" u="none" strike="noStrike">
                          <a:effectLst/>
                        </a:rPr>
                        <a:t>Bytte i en ny</a:t>
                      </a:r>
                      <a:endParaRPr lang="nb-NO" sz="1600" b="1"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1" u="none" strike="noStrike">
                          <a:effectLst/>
                        </a:rPr>
                        <a:t>0</a:t>
                      </a:r>
                      <a:endParaRPr lang="nb-NO" sz="1600" b="1"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1" u="none" strike="noStrike" dirty="0">
                          <a:effectLst/>
                        </a:rPr>
                        <a:t>1</a:t>
                      </a:r>
                      <a:endParaRPr lang="nb-NO" sz="1600" b="1"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Netto innbetaling</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0" i="0" u="none" strike="noStrike">
                          <a:solidFill>
                            <a:srgbClr val="000000"/>
                          </a:solidFill>
                          <a:effectLst/>
                          <a:latin typeface="Calibri"/>
                        </a:rPr>
                        <a:t>-105</a:t>
                      </a: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0" i="0" u="none" strike="noStrike">
                          <a:solidFill>
                            <a:srgbClr val="000000"/>
                          </a:solidFill>
                          <a:effectLst/>
                          <a:latin typeface="Calibri"/>
                        </a:rPr>
                        <a:t>300</a:t>
                      </a: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Utrangering</a:t>
                      </a:r>
                      <a:endParaRPr lang="nb-NO" sz="1600" b="0" i="0" u="none" strike="noStrike">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c>
                  <a:txBody>
                    <a:bodyPr/>
                    <a:lstStyle/>
                    <a:p>
                      <a:pPr algn="r" fontAlgn="b"/>
                      <a:r>
                        <a:rPr lang="nb-NO" sz="1600" b="0" i="0" u="none" strike="noStrike">
                          <a:solidFill>
                            <a:srgbClr val="000000"/>
                          </a:solidFill>
                          <a:effectLst/>
                          <a:latin typeface="Calibri"/>
                        </a:rPr>
                        <a:t>200</a:t>
                      </a: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Nåverdi ny</a:t>
                      </a:r>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a:solidFill>
                            <a:srgbClr val="000000"/>
                          </a:solidFill>
                          <a:effectLst/>
                          <a:latin typeface="Calibri"/>
                        </a:rPr>
                        <a:t>235,91</a:t>
                      </a: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Kontantstrøm</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a:solidFill>
                            <a:srgbClr val="000000"/>
                          </a:solidFill>
                          <a:effectLst/>
                          <a:latin typeface="Calibri"/>
                        </a:rPr>
                        <a:t>-105</a:t>
                      </a: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a:solidFill>
                            <a:srgbClr val="000000"/>
                          </a:solidFill>
                          <a:effectLst/>
                          <a:latin typeface="Calibri"/>
                        </a:rPr>
                        <a:t>735,91</a:t>
                      </a: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Nåverdi bytte</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1" i="0" u="none" strike="noStrike" dirty="0">
                          <a:solidFill>
                            <a:srgbClr val="000000"/>
                          </a:solidFill>
                          <a:effectLst>
                            <a:outerShdw blurRad="38100" dist="38100" dir="2700000" algn="tl">
                              <a:srgbClr val="000000">
                                <a:alpha val="43137"/>
                              </a:srgbClr>
                            </a:outerShdw>
                          </a:effectLst>
                          <a:latin typeface="Calibri"/>
                        </a:rPr>
                        <a:t>564,01</a:t>
                      </a: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r>
              <a:tr h="200025">
                <a:tc>
                  <a:txBody>
                    <a:bodyPr/>
                    <a:lstStyle/>
                    <a:p>
                      <a:pPr algn="l" fontAlgn="b"/>
                      <a:r>
                        <a:rPr lang="nb-NO" sz="1600" b="1" u="none" strike="noStrike">
                          <a:effectLst/>
                        </a:rPr>
                        <a:t>Bytte i en ny</a:t>
                      </a:r>
                      <a:endParaRPr lang="nb-NO" sz="1600" b="1"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1" u="none" strike="noStrike">
                          <a:effectLst/>
                        </a:rPr>
                        <a:t>0</a:t>
                      </a:r>
                      <a:endParaRPr lang="nb-NO" sz="1600" b="1"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1" u="none" strike="noStrike">
                          <a:effectLst/>
                        </a:rPr>
                        <a:t>1</a:t>
                      </a:r>
                      <a:endParaRPr lang="nb-NO" sz="1600" b="1"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1" u="none" strike="noStrike" dirty="0">
                          <a:effectLst/>
                        </a:rPr>
                        <a:t>2</a:t>
                      </a:r>
                      <a:endParaRPr lang="nb-NO" sz="1600" b="1"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nb-NO" sz="1600" u="none" strike="noStrike">
                          <a:effectLst/>
                        </a:rPr>
                        <a:t>Netto innbetaling</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0" i="0" u="none" strike="noStrike">
                          <a:solidFill>
                            <a:srgbClr val="000000"/>
                          </a:solidFill>
                          <a:effectLst/>
                          <a:latin typeface="Calibri"/>
                        </a:rPr>
                        <a:t>-105</a:t>
                      </a: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0" i="0" u="none" strike="noStrike">
                          <a:solidFill>
                            <a:srgbClr val="000000"/>
                          </a:solidFill>
                          <a:effectLst/>
                          <a:latin typeface="Calibri"/>
                        </a:rPr>
                        <a:t>50</a:t>
                      </a: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0" i="0" u="none" strike="noStrike">
                          <a:solidFill>
                            <a:srgbClr val="000000"/>
                          </a:solidFill>
                          <a:effectLst/>
                          <a:latin typeface="Calibri"/>
                        </a:rPr>
                        <a:t>260</a:t>
                      </a:r>
                    </a:p>
                  </a:txBody>
                  <a:tcPr marL="10319" marR="10319" marT="9525" marB="0" anchor="b">
                    <a:lnT w="12700" cap="flat" cmpd="sng" algn="ctr">
                      <a:solidFill>
                        <a:schemeClr val="tx1"/>
                      </a:solidFill>
                      <a:prstDash val="solid"/>
                      <a:round/>
                      <a:headEnd type="none" w="med" len="med"/>
                      <a:tailEnd type="none" w="med" len="med"/>
                    </a:lnT>
                  </a:tcPr>
                </a:tc>
              </a:tr>
              <a:tr h="190500">
                <a:tc>
                  <a:txBody>
                    <a:bodyPr/>
                    <a:lstStyle/>
                    <a:p>
                      <a:pPr algn="l" fontAlgn="b"/>
                      <a:r>
                        <a:rPr lang="nb-NO" sz="1600" u="none" strike="noStrike">
                          <a:effectLst/>
                        </a:rPr>
                        <a:t>Utrangering</a:t>
                      </a:r>
                      <a:endParaRPr lang="nb-NO" sz="1600" b="0" i="0" u="none" strike="noStrike">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c>
                  <a:txBody>
                    <a:bodyPr/>
                    <a:lstStyle/>
                    <a:p>
                      <a:pPr algn="r" fontAlgn="b"/>
                      <a:r>
                        <a:rPr lang="nb-NO" sz="1600" b="0" i="0" u="none" strike="noStrike">
                          <a:solidFill>
                            <a:srgbClr val="000000"/>
                          </a:solidFill>
                          <a:effectLst/>
                          <a:latin typeface="Calibri"/>
                        </a:rPr>
                        <a:t>50</a:t>
                      </a:r>
                    </a:p>
                  </a:txBody>
                  <a:tcPr marL="10319" marR="10319" marT="9525" marB="0" anchor="b"/>
                </a:tc>
              </a:tr>
              <a:tr h="190500">
                <a:tc>
                  <a:txBody>
                    <a:bodyPr/>
                    <a:lstStyle/>
                    <a:p>
                      <a:pPr algn="l" fontAlgn="b"/>
                      <a:r>
                        <a:rPr lang="nb-NO" sz="1600" u="none" strike="noStrike">
                          <a:effectLst/>
                        </a:rPr>
                        <a:t>Nåverdi ny</a:t>
                      </a:r>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a:solidFill>
                            <a:srgbClr val="000000"/>
                          </a:solidFill>
                          <a:effectLst/>
                          <a:latin typeface="Calibri"/>
                        </a:rPr>
                        <a:t>235,91</a:t>
                      </a:r>
                    </a:p>
                  </a:txBody>
                  <a:tcPr marL="10319" marR="10319" marT="9525" marB="0" anchor="b">
                    <a:lnB w="12700" cap="flat" cmpd="sng" algn="ctr">
                      <a:solidFill>
                        <a:schemeClr val="tx1"/>
                      </a:solidFill>
                      <a:prstDash val="solid"/>
                      <a:round/>
                      <a:headEnd type="none" w="med" len="med"/>
                      <a:tailEnd type="none" w="med" len="med"/>
                    </a:lnB>
                  </a:tcPr>
                </a:tc>
              </a:tr>
              <a:tr h="190500">
                <a:tc>
                  <a:txBody>
                    <a:bodyPr/>
                    <a:lstStyle/>
                    <a:p>
                      <a:pPr algn="l" fontAlgn="b"/>
                      <a:r>
                        <a:rPr lang="nb-NO" sz="1600" u="none" strike="noStrike">
                          <a:effectLst/>
                        </a:rPr>
                        <a:t>Kontantstrøm</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a:solidFill>
                            <a:srgbClr val="000000"/>
                          </a:solidFill>
                          <a:effectLst/>
                          <a:latin typeface="Calibri"/>
                        </a:rPr>
                        <a:t>-105</a:t>
                      </a: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a:solidFill>
                            <a:srgbClr val="000000"/>
                          </a:solidFill>
                          <a:effectLst/>
                          <a:latin typeface="Calibri"/>
                        </a:rPr>
                        <a:t>50,00</a:t>
                      </a: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a:solidFill>
                            <a:srgbClr val="000000"/>
                          </a:solidFill>
                          <a:effectLst/>
                          <a:latin typeface="Calibri"/>
                        </a:rPr>
                        <a:t>545,91</a:t>
                      </a: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nb-NO" sz="1600" u="none" strike="noStrike">
                          <a:effectLst/>
                        </a:rPr>
                        <a:t>Nåverdi bytte</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0" i="0" u="none" strike="noStrike">
                          <a:solidFill>
                            <a:srgbClr val="000000"/>
                          </a:solidFill>
                          <a:effectLst/>
                          <a:latin typeface="Calibri"/>
                        </a:rPr>
                        <a:t>391,62</a:t>
                      </a: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r>
            </a:tbl>
          </a:graphicData>
        </a:graphic>
      </p:graphicFrame>
      <p:sp>
        <p:nvSpPr>
          <p:cNvPr id="6" name="TextBox 5"/>
          <p:cNvSpPr txBox="1"/>
          <p:nvPr/>
        </p:nvSpPr>
        <p:spPr>
          <a:xfrm>
            <a:off x="5107782" y="2887028"/>
            <a:ext cx="4344193" cy="1754326"/>
          </a:xfrm>
          <a:prstGeom prst="rect">
            <a:avLst/>
          </a:prstGeom>
          <a:noFill/>
        </p:spPr>
        <p:txBody>
          <a:bodyPr wrap="square" rtlCol="0">
            <a:spAutoFit/>
          </a:bodyPr>
          <a:lstStyle/>
          <a:p>
            <a:r>
              <a:rPr lang="nb-NO" dirty="0" smtClean="0">
                <a:latin typeface="Calibri" pitchFamily="34" charset="0"/>
                <a:cs typeface="Calibri" pitchFamily="34" charset="0"/>
              </a:rPr>
              <a:t>Om vi bytter ut om ett år påløper reparasjonsutbetalinger i begynnelsen av året. I slutten av året kommer øvrige inn- og utbetalinger fra driften. Når vi selger kommer også utrangeringsverdien, samt nåverdi fra ny. Nåverdi = 564,01.</a:t>
            </a:r>
            <a:endParaRPr lang="nb-NO" dirty="0">
              <a:latin typeface="Calibri" pitchFamily="34" charset="0"/>
              <a:cs typeface="Calibri" pitchFamily="34" charset="0"/>
            </a:endParaRPr>
          </a:p>
        </p:txBody>
      </p:sp>
      <p:sp>
        <p:nvSpPr>
          <p:cNvPr id="7" name="TextBox 6"/>
          <p:cNvSpPr txBox="1"/>
          <p:nvPr/>
        </p:nvSpPr>
        <p:spPr>
          <a:xfrm>
            <a:off x="3931443" y="1200150"/>
            <a:ext cx="5520531" cy="1754326"/>
          </a:xfrm>
          <a:prstGeom prst="rect">
            <a:avLst/>
          </a:prstGeom>
          <a:noFill/>
        </p:spPr>
        <p:txBody>
          <a:bodyPr wrap="square" rtlCol="0">
            <a:spAutoFit/>
          </a:bodyPr>
          <a:lstStyle/>
          <a:p>
            <a:r>
              <a:rPr lang="nb-NO" dirty="0">
                <a:latin typeface="Calibri" pitchFamily="34" charset="0"/>
                <a:cs typeface="Calibri" pitchFamily="34" charset="0"/>
              </a:rPr>
              <a:t>Om vi bytter ut den gamle umiddelbart, får vi en utrangeringsverdi på 250 straks.</a:t>
            </a:r>
          </a:p>
          <a:p>
            <a:r>
              <a:rPr lang="nb-NO" dirty="0">
                <a:latin typeface="Calibri" pitchFamily="34" charset="0"/>
                <a:cs typeface="Calibri" pitchFamily="34" charset="0"/>
              </a:rPr>
              <a:t>Nåverdien fra den nye maskinen har vi beregnet til 235,91. Det er den største nåverdien vi kan få, </a:t>
            </a:r>
            <a:r>
              <a:rPr lang="nb-NO" u="sng" dirty="0">
                <a:latin typeface="Calibri" pitchFamily="34" charset="0"/>
                <a:cs typeface="Calibri" pitchFamily="34" charset="0"/>
              </a:rPr>
              <a:t>forutsatt at den beholdes i 3 år</a:t>
            </a:r>
            <a:r>
              <a:rPr lang="nb-NO" dirty="0">
                <a:latin typeface="Calibri" pitchFamily="34" charset="0"/>
                <a:cs typeface="Calibri" pitchFamily="34" charset="0"/>
              </a:rPr>
              <a:t>. Bytter vi nå, får vi denne nåverdien i dag</a:t>
            </a:r>
            <a:r>
              <a:rPr lang="nb-NO" dirty="0" smtClean="0">
                <a:latin typeface="Calibri" pitchFamily="34" charset="0"/>
                <a:cs typeface="Calibri" pitchFamily="34" charset="0"/>
              </a:rPr>
              <a:t>. Totalt 250 + 235,91 = 485,91.</a:t>
            </a:r>
            <a:endParaRPr lang="nb-NO" dirty="0">
              <a:latin typeface="Calibri" pitchFamily="34" charset="0"/>
              <a:cs typeface="Calibri" pitchFamily="34" charset="0"/>
            </a:endParaRPr>
          </a:p>
        </p:txBody>
      </p:sp>
      <p:sp>
        <p:nvSpPr>
          <p:cNvPr id="8" name="TextBox 7"/>
          <p:cNvSpPr txBox="1"/>
          <p:nvPr/>
        </p:nvSpPr>
        <p:spPr>
          <a:xfrm>
            <a:off x="6294437" y="4641354"/>
            <a:ext cx="3157538" cy="1477328"/>
          </a:xfrm>
          <a:prstGeom prst="rect">
            <a:avLst/>
          </a:prstGeom>
          <a:noFill/>
        </p:spPr>
        <p:txBody>
          <a:bodyPr wrap="square" rtlCol="0">
            <a:spAutoFit/>
          </a:bodyPr>
          <a:lstStyle/>
          <a:p>
            <a:r>
              <a:rPr lang="nb-NO" dirty="0" smtClean="0">
                <a:latin typeface="Calibri" pitchFamily="34" charset="0"/>
                <a:cs typeface="Calibri" pitchFamily="34" charset="0"/>
              </a:rPr>
              <a:t>Om vi bytter ut om to år får vi en netto nåverdi lik 391,62.</a:t>
            </a:r>
          </a:p>
          <a:p>
            <a:r>
              <a:rPr lang="nb-NO" dirty="0" smtClean="0">
                <a:latin typeface="Calibri" pitchFamily="34" charset="0"/>
                <a:cs typeface="Calibri" pitchFamily="34" charset="0"/>
              </a:rPr>
              <a:t>Størst nåverdi får vi altså om vi </a:t>
            </a:r>
            <a:r>
              <a:rPr lang="nb-NO" u="sng" dirty="0" smtClean="0">
                <a:effectLst>
                  <a:outerShdw blurRad="38100" dist="38100" dir="2700000" algn="tl">
                    <a:srgbClr val="000000">
                      <a:alpha val="43137"/>
                    </a:srgbClr>
                  </a:outerShdw>
                </a:effectLst>
                <a:latin typeface="Calibri" pitchFamily="34" charset="0"/>
                <a:cs typeface="Calibri" pitchFamily="34" charset="0"/>
              </a:rPr>
              <a:t>selger den gamle om ett år.</a:t>
            </a:r>
          </a:p>
          <a:p>
            <a:r>
              <a:rPr lang="nb-NO" smtClean="0">
                <a:latin typeface="Calibri" pitchFamily="34" charset="0"/>
                <a:cs typeface="Calibri" pitchFamily="34" charset="0"/>
              </a:rPr>
              <a:t>(Da </a:t>
            </a:r>
            <a:r>
              <a:rPr lang="nb-NO" dirty="0" smtClean="0">
                <a:latin typeface="Calibri" pitchFamily="34" charset="0"/>
                <a:cs typeface="Calibri" pitchFamily="34" charset="0"/>
              </a:rPr>
              <a:t>er </a:t>
            </a:r>
            <a:r>
              <a:rPr lang="nb-NO" smtClean="0">
                <a:latin typeface="Calibri" pitchFamily="34" charset="0"/>
                <a:cs typeface="Calibri" pitchFamily="34" charset="0"/>
              </a:rPr>
              <a:t>nåverdien 564,01)</a:t>
            </a:r>
            <a:endParaRPr lang="nb-NO" dirty="0">
              <a:latin typeface="Calibri" pitchFamily="34" charset="0"/>
              <a:cs typeface="Calibri" pitchFamily="34" charset="0"/>
            </a:endParaRPr>
          </a:p>
        </p:txBody>
      </p:sp>
    </p:spTree>
    <p:extLst>
      <p:ext uri="{BB962C8B-B14F-4D97-AF65-F5344CB8AC3E}">
        <p14:creationId xmlns:p14="http://schemas.microsoft.com/office/powerpoint/2010/main" val="7068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b-NO" smtClean="0"/>
              <a:t>Rasmus Rasmussen</a:t>
            </a:r>
            <a:endParaRPr lang="en-US"/>
          </a:p>
        </p:txBody>
      </p:sp>
      <p:sp>
        <p:nvSpPr>
          <p:cNvPr id="4" name="Footer Placeholder 3"/>
          <p:cNvSpPr>
            <a:spLocks noGrp="1"/>
          </p:cNvSpPr>
          <p:nvPr>
            <p:ph type="ftr" sz="quarter" idx="11"/>
          </p:nvPr>
        </p:nvSpPr>
        <p:spPr/>
        <p:txBody>
          <a:bodyPr/>
          <a:lstStyle/>
          <a:p>
            <a:r>
              <a:rPr lang="en-US" smtClean="0"/>
              <a:t>BØK311 BEDRIFTSØKONOMI 2b</a:t>
            </a:r>
            <a:endParaRPr lang="en-US"/>
          </a:p>
        </p:txBody>
      </p:sp>
      <p:sp>
        <p:nvSpPr>
          <p:cNvPr id="9" name="Slide Number Placeholder 8"/>
          <p:cNvSpPr>
            <a:spLocks noGrp="1"/>
          </p:cNvSpPr>
          <p:nvPr>
            <p:ph type="sldNum" sz="quarter" idx="12"/>
          </p:nvPr>
        </p:nvSpPr>
        <p:spPr/>
        <p:txBody>
          <a:bodyPr/>
          <a:lstStyle/>
          <a:p>
            <a:fld id="{C514DB20-9034-4EB9-8E62-D7415B2E147E}" type="slidenum">
              <a:rPr lang="en-US" smtClean="0"/>
              <a:pPr/>
              <a:t>42</a:t>
            </a:fld>
            <a:endParaRPr lang="en-US"/>
          </a:p>
        </p:txBody>
      </p:sp>
      <p:sp>
        <p:nvSpPr>
          <p:cNvPr id="2" name="Title 1"/>
          <p:cNvSpPr>
            <a:spLocks noGrp="1"/>
          </p:cNvSpPr>
          <p:nvPr>
            <p:ph type="title"/>
          </p:nvPr>
        </p:nvSpPr>
        <p:spPr/>
        <p:txBody>
          <a:bodyPr>
            <a:normAutofit/>
          </a:bodyPr>
          <a:lstStyle/>
          <a:p>
            <a:r>
              <a:rPr lang="nb-NO" sz="3600" dirty="0" smtClean="0"/>
              <a:t>Bytte gammel med vedvarende utskifting</a:t>
            </a:r>
            <a:endParaRPr lang="nb-NO" sz="3600" dirty="0"/>
          </a:p>
        </p:txBody>
      </p:sp>
      <p:graphicFrame>
        <p:nvGraphicFramePr>
          <p:cNvPr id="5" name="Table 4"/>
          <p:cNvGraphicFramePr>
            <a:graphicFrameLocks noGrp="1"/>
          </p:cNvGraphicFramePr>
          <p:nvPr>
            <p:extLst>
              <p:ext uri="{D42A27DB-BD31-4B8C-83A1-F6EECF244321}">
                <p14:modId xmlns:p14="http://schemas.microsoft.com/office/powerpoint/2010/main" val="2895725453"/>
              </p:ext>
            </p:extLst>
          </p:nvPr>
        </p:nvGraphicFramePr>
        <p:xfrm>
          <a:off x="732633" y="1262063"/>
          <a:ext cx="5484535" cy="5067300"/>
        </p:xfrm>
        <a:graphic>
          <a:graphicData uri="http://schemas.openxmlformats.org/drawingml/2006/table">
            <a:tbl>
              <a:tblPr>
                <a:tableStyleId>{2D5ABB26-0587-4C30-8999-92F81FD0307C}</a:tableStyleId>
              </a:tblPr>
              <a:tblGrid>
                <a:gridCol w="1630432"/>
                <a:gridCol w="1284701"/>
                <a:gridCol w="1284701"/>
                <a:gridCol w="1284701"/>
              </a:tblGrid>
              <a:tr h="200025">
                <a:tc>
                  <a:txBody>
                    <a:bodyPr/>
                    <a:lstStyle/>
                    <a:p>
                      <a:pPr algn="l" fontAlgn="b"/>
                      <a:r>
                        <a:rPr lang="nb-NO" sz="1600" b="0" u="none" strike="noStrike" dirty="0" smtClean="0">
                          <a:effectLst/>
                        </a:rPr>
                        <a:t>Vedvarende bytte</a:t>
                      </a:r>
                      <a:endParaRPr lang="nb-NO" sz="1600" b="0"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1" u="none" strike="noStrike" dirty="0">
                          <a:effectLst/>
                        </a:rPr>
                        <a:t>0</a:t>
                      </a:r>
                      <a:endParaRPr lang="nb-NO" sz="1600" b="1"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dirty="0">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Netto innbetaling</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Utrangering</a:t>
                      </a:r>
                      <a:endParaRPr lang="nb-NO" sz="1600" b="0" i="0" u="none" strike="noStrike">
                        <a:solidFill>
                          <a:srgbClr val="000000"/>
                        </a:solidFill>
                        <a:effectLst/>
                        <a:latin typeface="Calibri"/>
                      </a:endParaRPr>
                    </a:p>
                  </a:txBody>
                  <a:tcPr marL="10319" marR="10319" marT="9525" marB="0" anchor="b"/>
                </a:tc>
                <a:tc>
                  <a:txBody>
                    <a:bodyPr/>
                    <a:lstStyle/>
                    <a:p>
                      <a:pPr algn="r" fontAlgn="b"/>
                      <a:r>
                        <a:rPr lang="nb-NO" sz="1600" b="0" i="0" u="none" strike="noStrike">
                          <a:solidFill>
                            <a:srgbClr val="000000"/>
                          </a:solidFill>
                          <a:effectLst/>
                          <a:latin typeface="Calibri"/>
                        </a:rPr>
                        <a:t>250</a:t>
                      </a: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Nåverdi ny</a:t>
                      </a:r>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a:solidFill>
                            <a:srgbClr val="000000"/>
                          </a:solidFill>
                          <a:effectLst/>
                          <a:latin typeface="Calibri"/>
                        </a:rPr>
                        <a:t>1142,86</a:t>
                      </a: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dirty="0">
                          <a:effectLst/>
                        </a:rPr>
                        <a:t>Kontantstrøm</a:t>
                      </a:r>
                      <a:endParaRPr lang="nb-NO" sz="1600" b="0"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dirty="0" smtClean="0">
                          <a:solidFill>
                            <a:srgbClr val="000000"/>
                          </a:solidFill>
                          <a:effectLst/>
                          <a:latin typeface="Calibri"/>
                        </a:rPr>
                        <a:t>1392,85</a:t>
                      </a:r>
                      <a:endParaRPr lang="nb-NO" sz="1600" b="0"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Nåverdi bytte</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1" i="0" u="none" strike="noStrike" dirty="0" smtClean="0">
                          <a:solidFill>
                            <a:srgbClr val="000000"/>
                          </a:solidFill>
                          <a:effectLst/>
                          <a:latin typeface="Calibri"/>
                        </a:rPr>
                        <a:t>1392,85</a:t>
                      </a:r>
                      <a:endParaRPr lang="nb-NO" sz="1600" b="1"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dirty="0">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dirty="0">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tc>
              </a:tr>
              <a:tr h="200025">
                <a:tc>
                  <a:txBody>
                    <a:bodyPr/>
                    <a:lstStyle/>
                    <a:p>
                      <a:pPr algn="l" fontAlgn="b"/>
                      <a:r>
                        <a:rPr lang="nb-NO" sz="1600" b="0" u="none" strike="noStrike" dirty="0" smtClean="0">
                          <a:effectLst/>
                        </a:rPr>
                        <a:t>Vedvarende bytte</a:t>
                      </a:r>
                      <a:endParaRPr lang="nb-NO" sz="1600" b="0" i="0" u="none" strike="noStrike" dirty="0">
                        <a:solidFill>
                          <a:srgbClr val="000000"/>
                        </a:solidFill>
                        <a:effectLst/>
                        <a:latin typeface="+mn-lt"/>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1" u="none" strike="noStrike">
                          <a:effectLst/>
                        </a:rPr>
                        <a:t>0</a:t>
                      </a:r>
                      <a:endParaRPr lang="nb-NO" sz="1600" b="1"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1" u="none" strike="noStrike" dirty="0">
                          <a:effectLst/>
                        </a:rPr>
                        <a:t>1</a:t>
                      </a:r>
                      <a:endParaRPr lang="nb-NO" sz="1600" b="1"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Netto innbetaling</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0" i="0" u="none" strike="noStrike">
                          <a:solidFill>
                            <a:srgbClr val="000000"/>
                          </a:solidFill>
                          <a:effectLst/>
                          <a:latin typeface="Calibri"/>
                        </a:rPr>
                        <a:t>-105</a:t>
                      </a: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0" i="0" u="none" strike="noStrike">
                          <a:solidFill>
                            <a:srgbClr val="000000"/>
                          </a:solidFill>
                          <a:effectLst/>
                          <a:latin typeface="Calibri"/>
                        </a:rPr>
                        <a:t>300</a:t>
                      </a: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Utrangering</a:t>
                      </a:r>
                      <a:endParaRPr lang="nb-NO" sz="1600" b="0" i="0" u="none" strike="noStrike">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c>
                  <a:txBody>
                    <a:bodyPr/>
                    <a:lstStyle/>
                    <a:p>
                      <a:pPr algn="r" fontAlgn="b"/>
                      <a:r>
                        <a:rPr lang="nb-NO" sz="1600" b="0" i="0" u="none" strike="noStrike">
                          <a:solidFill>
                            <a:srgbClr val="000000"/>
                          </a:solidFill>
                          <a:effectLst/>
                          <a:latin typeface="Calibri"/>
                        </a:rPr>
                        <a:t>200</a:t>
                      </a: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Nåverdi ny</a:t>
                      </a:r>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a:solidFill>
                            <a:srgbClr val="000000"/>
                          </a:solidFill>
                          <a:effectLst/>
                          <a:latin typeface="Calibri"/>
                        </a:rPr>
                        <a:t>1142,86</a:t>
                      </a: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Kontantstrøm</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a:solidFill>
                            <a:srgbClr val="000000"/>
                          </a:solidFill>
                          <a:effectLst/>
                          <a:latin typeface="Calibri"/>
                        </a:rPr>
                        <a:t>-105</a:t>
                      </a: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a:solidFill>
                            <a:srgbClr val="000000"/>
                          </a:solidFill>
                          <a:effectLst/>
                          <a:latin typeface="Calibri"/>
                        </a:rPr>
                        <a:t>1642,86</a:t>
                      </a: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dirty="0">
                        <a:solidFill>
                          <a:srgbClr val="000000"/>
                        </a:solidFill>
                        <a:effectLst/>
                        <a:latin typeface="Calibri"/>
                      </a:endParaRPr>
                    </a:p>
                  </a:txBody>
                  <a:tcPr marL="10319" marR="10319" marT="9525" marB="0" anchor="b"/>
                </a:tc>
              </a:tr>
              <a:tr h="190500">
                <a:tc>
                  <a:txBody>
                    <a:bodyPr/>
                    <a:lstStyle/>
                    <a:p>
                      <a:pPr algn="l" fontAlgn="b"/>
                      <a:r>
                        <a:rPr lang="nb-NO" sz="1600" u="none" strike="noStrike">
                          <a:effectLst/>
                        </a:rPr>
                        <a:t>Nåverdi bytte</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0" i="0" u="none" strike="noStrike">
                          <a:solidFill>
                            <a:srgbClr val="000000"/>
                          </a:solidFill>
                          <a:effectLst/>
                          <a:latin typeface="Calibri"/>
                        </a:rPr>
                        <a:t>1388,51</a:t>
                      </a: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a:solidFill>
                          <a:srgbClr val="000000"/>
                        </a:solidFill>
                        <a:effectLst/>
                        <a:latin typeface="Calibri"/>
                      </a:endParaRPr>
                    </a:p>
                  </a:txBody>
                  <a:tcPr marL="10319" marR="10319" marT="9525" marB="0" anchor="b"/>
                </a:tc>
              </a:tr>
              <a:tr h="190500">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r>
              <a:tr h="200025">
                <a:tc>
                  <a:txBody>
                    <a:bodyPr/>
                    <a:lstStyle/>
                    <a:p>
                      <a:pPr algn="l" fontAlgn="b"/>
                      <a:r>
                        <a:rPr lang="nb-NO" sz="1600" b="0" u="none" strike="noStrike" dirty="0" smtClean="0">
                          <a:effectLst/>
                        </a:rPr>
                        <a:t>Vedvarende bytte</a:t>
                      </a:r>
                      <a:endParaRPr lang="nb-NO" sz="1600" b="0" i="0" u="none" strike="noStrike" dirty="0">
                        <a:solidFill>
                          <a:srgbClr val="000000"/>
                        </a:solidFill>
                        <a:effectLst/>
                        <a:latin typeface="+mn-lt"/>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1" u="none" strike="noStrike">
                          <a:effectLst/>
                        </a:rPr>
                        <a:t>0</a:t>
                      </a:r>
                      <a:endParaRPr lang="nb-NO" sz="1600" b="1"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1" u="none" strike="noStrike">
                          <a:effectLst/>
                        </a:rPr>
                        <a:t>1</a:t>
                      </a:r>
                      <a:endParaRPr lang="nb-NO" sz="1600" b="1"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1" u="none" strike="noStrike" dirty="0">
                          <a:effectLst/>
                        </a:rPr>
                        <a:t>2</a:t>
                      </a:r>
                      <a:endParaRPr lang="nb-NO" sz="1600" b="1"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nb-NO" sz="1600" u="none" strike="noStrike">
                          <a:effectLst/>
                        </a:rPr>
                        <a:t>Netto innbetaling</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0" i="0" u="none" strike="noStrike">
                          <a:solidFill>
                            <a:srgbClr val="000000"/>
                          </a:solidFill>
                          <a:effectLst/>
                          <a:latin typeface="Calibri"/>
                        </a:rPr>
                        <a:t>-105</a:t>
                      </a: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0" i="0" u="none" strike="noStrike">
                          <a:solidFill>
                            <a:srgbClr val="000000"/>
                          </a:solidFill>
                          <a:effectLst/>
                          <a:latin typeface="Calibri"/>
                        </a:rPr>
                        <a:t>50</a:t>
                      </a: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0" i="0" u="none" strike="noStrike">
                          <a:solidFill>
                            <a:srgbClr val="000000"/>
                          </a:solidFill>
                          <a:effectLst/>
                          <a:latin typeface="Calibri"/>
                        </a:rPr>
                        <a:t>260</a:t>
                      </a:r>
                    </a:p>
                  </a:txBody>
                  <a:tcPr marL="10319" marR="10319" marT="9525" marB="0" anchor="b">
                    <a:lnT w="12700" cap="flat" cmpd="sng" algn="ctr">
                      <a:solidFill>
                        <a:schemeClr val="tx1"/>
                      </a:solidFill>
                      <a:prstDash val="solid"/>
                      <a:round/>
                      <a:headEnd type="none" w="med" len="med"/>
                      <a:tailEnd type="none" w="med" len="med"/>
                    </a:lnT>
                  </a:tcPr>
                </a:tc>
              </a:tr>
              <a:tr h="190500">
                <a:tc>
                  <a:txBody>
                    <a:bodyPr/>
                    <a:lstStyle/>
                    <a:p>
                      <a:pPr algn="l" fontAlgn="b"/>
                      <a:r>
                        <a:rPr lang="nb-NO" sz="1600" u="none" strike="noStrike">
                          <a:effectLst/>
                        </a:rPr>
                        <a:t>Utrangering</a:t>
                      </a:r>
                      <a:endParaRPr lang="nb-NO" sz="1600" b="0" i="0" u="none" strike="noStrike">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c>
                  <a:txBody>
                    <a:bodyPr/>
                    <a:lstStyle/>
                    <a:p>
                      <a:pPr algn="l" fontAlgn="b"/>
                      <a:endParaRPr lang="nb-NO" sz="1600" b="0" i="0" u="none" strike="noStrike">
                        <a:solidFill>
                          <a:srgbClr val="000000"/>
                        </a:solidFill>
                        <a:effectLst/>
                        <a:latin typeface="Calibri"/>
                      </a:endParaRPr>
                    </a:p>
                  </a:txBody>
                  <a:tcPr marL="10319" marR="10319" marT="9525" marB="0" anchor="b"/>
                </a:tc>
                <a:tc>
                  <a:txBody>
                    <a:bodyPr/>
                    <a:lstStyle/>
                    <a:p>
                      <a:pPr algn="r" fontAlgn="b"/>
                      <a:r>
                        <a:rPr lang="nb-NO" sz="1600" b="0" i="0" u="none" strike="noStrike">
                          <a:solidFill>
                            <a:srgbClr val="000000"/>
                          </a:solidFill>
                          <a:effectLst/>
                          <a:latin typeface="Calibri"/>
                        </a:rPr>
                        <a:t>50</a:t>
                      </a:r>
                    </a:p>
                  </a:txBody>
                  <a:tcPr marL="10319" marR="10319" marT="9525" marB="0" anchor="b"/>
                </a:tc>
              </a:tr>
              <a:tr h="190500">
                <a:tc>
                  <a:txBody>
                    <a:bodyPr/>
                    <a:lstStyle/>
                    <a:p>
                      <a:pPr algn="l" fontAlgn="b"/>
                      <a:r>
                        <a:rPr lang="nb-NO" sz="1600" u="none" strike="noStrike">
                          <a:effectLst/>
                        </a:rPr>
                        <a:t>Nåverdi ny</a:t>
                      </a:r>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l" fontAlgn="b"/>
                      <a:endParaRPr lang="nb-NO" sz="1600" b="0" i="0" u="none" strike="noStrike">
                        <a:solidFill>
                          <a:srgbClr val="000000"/>
                        </a:solidFill>
                        <a:effectLst/>
                        <a:latin typeface="Calibri"/>
                      </a:endParaRPr>
                    </a:p>
                  </a:txBody>
                  <a:tcPr marL="10319" marR="10319" marT="9525" marB="0" anchor="b">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a:solidFill>
                            <a:srgbClr val="000000"/>
                          </a:solidFill>
                          <a:effectLst/>
                          <a:latin typeface="Calibri"/>
                        </a:rPr>
                        <a:t>1142,86</a:t>
                      </a:r>
                    </a:p>
                  </a:txBody>
                  <a:tcPr marL="10319" marR="10319" marT="9525" marB="0" anchor="b">
                    <a:lnB w="12700" cap="flat" cmpd="sng" algn="ctr">
                      <a:solidFill>
                        <a:schemeClr val="tx1"/>
                      </a:solidFill>
                      <a:prstDash val="solid"/>
                      <a:round/>
                      <a:headEnd type="none" w="med" len="med"/>
                      <a:tailEnd type="none" w="med" len="med"/>
                    </a:lnB>
                  </a:tcPr>
                </a:tc>
              </a:tr>
              <a:tr h="190500">
                <a:tc>
                  <a:txBody>
                    <a:bodyPr/>
                    <a:lstStyle/>
                    <a:p>
                      <a:pPr algn="l" fontAlgn="b"/>
                      <a:r>
                        <a:rPr lang="nb-NO" sz="1600" u="none" strike="noStrike">
                          <a:effectLst/>
                        </a:rPr>
                        <a:t>Kontantstrøm</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a:solidFill>
                            <a:srgbClr val="000000"/>
                          </a:solidFill>
                          <a:effectLst/>
                          <a:latin typeface="Calibri"/>
                        </a:rPr>
                        <a:t>-105</a:t>
                      </a: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a:solidFill>
                            <a:srgbClr val="000000"/>
                          </a:solidFill>
                          <a:effectLst/>
                          <a:latin typeface="Calibri"/>
                        </a:rPr>
                        <a:t>50,00</a:t>
                      </a: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600" b="0" i="0" u="none" strike="noStrike">
                          <a:solidFill>
                            <a:srgbClr val="000000"/>
                          </a:solidFill>
                          <a:effectLst/>
                          <a:latin typeface="Calibri"/>
                        </a:rPr>
                        <a:t>1452,86</a:t>
                      </a:r>
                    </a:p>
                  </a:txBody>
                  <a:tcPr marL="10319" marR="10319"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nb-NO" sz="1600" u="none" strike="noStrike">
                          <a:effectLst/>
                        </a:rPr>
                        <a:t>Nåverdi bytte</a:t>
                      </a:r>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r" fontAlgn="b"/>
                      <a:r>
                        <a:rPr lang="nb-NO" sz="1600" b="0" i="0" u="none" strike="noStrike">
                          <a:solidFill>
                            <a:srgbClr val="000000"/>
                          </a:solidFill>
                          <a:effectLst/>
                          <a:latin typeface="Calibri"/>
                        </a:rPr>
                        <a:t>1141,16</a:t>
                      </a: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c>
                  <a:txBody>
                    <a:bodyPr/>
                    <a:lstStyle/>
                    <a:p>
                      <a:pPr algn="l" fontAlgn="b"/>
                      <a:endParaRPr lang="nb-NO" sz="1600" b="0" i="0" u="none" strike="noStrike" dirty="0">
                        <a:solidFill>
                          <a:srgbClr val="000000"/>
                        </a:solidFill>
                        <a:effectLst/>
                        <a:latin typeface="Calibri"/>
                      </a:endParaRPr>
                    </a:p>
                  </a:txBody>
                  <a:tcPr marL="10319" marR="10319" marT="9525" marB="0" anchor="b">
                    <a:lnT w="12700" cap="flat" cmpd="sng" algn="ctr">
                      <a:solidFill>
                        <a:schemeClr val="tx1"/>
                      </a:solidFill>
                      <a:prstDash val="solid"/>
                      <a:round/>
                      <a:headEnd type="none" w="med" len="med"/>
                      <a:tailEnd type="none" w="med" len="med"/>
                    </a:lnT>
                  </a:tcPr>
                </a:tc>
              </a:tr>
            </a:tbl>
          </a:graphicData>
        </a:graphic>
      </p:graphicFrame>
      <p:sp>
        <p:nvSpPr>
          <p:cNvPr id="6" name="TextBox 5"/>
          <p:cNvSpPr txBox="1"/>
          <p:nvPr/>
        </p:nvSpPr>
        <p:spPr>
          <a:xfrm>
            <a:off x="5107782" y="2887028"/>
            <a:ext cx="4344193" cy="1754326"/>
          </a:xfrm>
          <a:prstGeom prst="rect">
            <a:avLst/>
          </a:prstGeom>
          <a:noFill/>
        </p:spPr>
        <p:txBody>
          <a:bodyPr wrap="square" rtlCol="0">
            <a:spAutoFit/>
          </a:bodyPr>
          <a:lstStyle/>
          <a:p>
            <a:r>
              <a:rPr lang="nb-NO" dirty="0" smtClean="0">
                <a:latin typeface="Calibri" pitchFamily="34" charset="0"/>
                <a:cs typeface="Calibri" pitchFamily="34" charset="0"/>
              </a:rPr>
              <a:t>Om vi bytter ut om ett år påløper reparasjonsutbetalinger i begynnelsen av året. I slutten av året kommer øvrige inn- og utbetalinger fra driften. Når vi selger kommer også utrangeringsverdien, samt nåverdi fra ny. Nåverdi = 1388,51.</a:t>
            </a:r>
            <a:endParaRPr lang="nb-NO" dirty="0">
              <a:latin typeface="Calibri" pitchFamily="34" charset="0"/>
              <a:cs typeface="Calibri" pitchFamily="34" charset="0"/>
            </a:endParaRPr>
          </a:p>
        </p:txBody>
      </p:sp>
      <p:sp>
        <p:nvSpPr>
          <p:cNvPr id="7" name="TextBox 6"/>
          <p:cNvSpPr txBox="1"/>
          <p:nvPr/>
        </p:nvSpPr>
        <p:spPr>
          <a:xfrm>
            <a:off x="3931443" y="1200150"/>
            <a:ext cx="5520531" cy="1754326"/>
          </a:xfrm>
          <a:prstGeom prst="rect">
            <a:avLst/>
          </a:prstGeom>
          <a:noFill/>
        </p:spPr>
        <p:txBody>
          <a:bodyPr wrap="square" rtlCol="0">
            <a:spAutoFit/>
          </a:bodyPr>
          <a:lstStyle/>
          <a:p>
            <a:r>
              <a:rPr lang="nb-NO" dirty="0">
                <a:latin typeface="Calibri" pitchFamily="34" charset="0"/>
                <a:cs typeface="Calibri" pitchFamily="34" charset="0"/>
              </a:rPr>
              <a:t>Om vi bytter ut den gamle umiddelbart, får vi en utrangeringsverdi på 250 straks.</a:t>
            </a:r>
          </a:p>
          <a:p>
            <a:r>
              <a:rPr lang="nb-NO" dirty="0">
                <a:latin typeface="Calibri" pitchFamily="34" charset="0"/>
                <a:cs typeface="Calibri" pitchFamily="34" charset="0"/>
              </a:rPr>
              <a:t>Nåverdien fra den nye maskinen har vi beregnet til </a:t>
            </a:r>
            <a:r>
              <a:rPr lang="nb-NO" dirty="0" smtClean="0">
                <a:latin typeface="Calibri" pitchFamily="34" charset="0"/>
                <a:cs typeface="Calibri" pitchFamily="34" charset="0"/>
              </a:rPr>
              <a:t>1142,85. </a:t>
            </a:r>
            <a:r>
              <a:rPr lang="nb-NO" dirty="0">
                <a:latin typeface="Calibri" pitchFamily="34" charset="0"/>
                <a:cs typeface="Calibri" pitchFamily="34" charset="0"/>
              </a:rPr>
              <a:t>Det er den største nåverdien vi kan få, </a:t>
            </a:r>
            <a:r>
              <a:rPr lang="nb-NO" u="sng" dirty="0">
                <a:latin typeface="Calibri" pitchFamily="34" charset="0"/>
                <a:cs typeface="Calibri" pitchFamily="34" charset="0"/>
              </a:rPr>
              <a:t>forutsatt at den b</a:t>
            </a:r>
            <a:r>
              <a:rPr lang="nb-NO" u="sng" dirty="0" smtClean="0">
                <a:latin typeface="Calibri" pitchFamily="34" charset="0"/>
                <a:cs typeface="Calibri" pitchFamily="34" charset="0"/>
              </a:rPr>
              <a:t>yttes ut annet hvert år</a:t>
            </a:r>
            <a:r>
              <a:rPr lang="nb-NO" dirty="0" smtClean="0">
                <a:latin typeface="Calibri" pitchFamily="34" charset="0"/>
                <a:cs typeface="Calibri" pitchFamily="34" charset="0"/>
              </a:rPr>
              <a:t>. </a:t>
            </a:r>
            <a:r>
              <a:rPr lang="nb-NO" dirty="0">
                <a:latin typeface="Calibri" pitchFamily="34" charset="0"/>
                <a:cs typeface="Calibri" pitchFamily="34" charset="0"/>
              </a:rPr>
              <a:t>Bytter vi nå, får vi denne nåverdien i dag</a:t>
            </a:r>
            <a:r>
              <a:rPr lang="nb-NO" dirty="0" smtClean="0">
                <a:latin typeface="Calibri" pitchFamily="34" charset="0"/>
                <a:cs typeface="Calibri" pitchFamily="34" charset="0"/>
              </a:rPr>
              <a:t>. Totalt NV = 1392,85.</a:t>
            </a:r>
            <a:endParaRPr lang="nb-NO" dirty="0">
              <a:latin typeface="Calibri" pitchFamily="34" charset="0"/>
              <a:cs typeface="Calibri" pitchFamily="34" charset="0"/>
            </a:endParaRPr>
          </a:p>
        </p:txBody>
      </p:sp>
      <p:sp>
        <p:nvSpPr>
          <p:cNvPr id="8" name="TextBox 7"/>
          <p:cNvSpPr txBox="1"/>
          <p:nvPr/>
        </p:nvSpPr>
        <p:spPr>
          <a:xfrm>
            <a:off x="6294437" y="4641354"/>
            <a:ext cx="3157538" cy="1477328"/>
          </a:xfrm>
          <a:prstGeom prst="rect">
            <a:avLst/>
          </a:prstGeom>
          <a:noFill/>
        </p:spPr>
        <p:txBody>
          <a:bodyPr wrap="square" rtlCol="0">
            <a:spAutoFit/>
          </a:bodyPr>
          <a:lstStyle/>
          <a:p>
            <a:r>
              <a:rPr lang="nb-NO" dirty="0" smtClean="0">
                <a:latin typeface="Calibri" pitchFamily="34" charset="0"/>
                <a:cs typeface="Calibri" pitchFamily="34" charset="0"/>
              </a:rPr>
              <a:t>Om vi bytter ut om to år får vi en netto nåverdi lik 1141,16.</a:t>
            </a:r>
          </a:p>
          <a:p>
            <a:r>
              <a:rPr lang="nb-NO" dirty="0" smtClean="0">
                <a:latin typeface="Calibri" pitchFamily="34" charset="0"/>
                <a:cs typeface="Calibri" pitchFamily="34" charset="0"/>
              </a:rPr>
              <a:t>Størst nåverdi får vi altså om vi </a:t>
            </a:r>
            <a:r>
              <a:rPr lang="nb-NO" u="sng" dirty="0" smtClean="0">
                <a:effectLst>
                  <a:outerShdw blurRad="38100" dist="38100" dir="2700000" algn="tl">
                    <a:srgbClr val="000000">
                      <a:alpha val="43137"/>
                    </a:srgbClr>
                  </a:outerShdw>
                </a:effectLst>
                <a:latin typeface="Calibri" pitchFamily="34" charset="0"/>
                <a:cs typeface="Calibri" pitchFamily="34" charset="0"/>
              </a:rPr>
              <a:t>selger den gamle straks </a:t>
            </a:r>
            <a:r>
              <a:rPr lang="nb-NO" dirty="0" smtClean="0">
                <a:latin typeface="Calibri" pitchFamily="34" charset="0"/>
                <a:cs typeface="Calibri" pitchFamily="34" charset="0"/>
              </a:rPr>
              <a:t>(tidspunkt 0).</a:t>
            </a:r>
            <a:endParaRPr lang="nb-NO" dirty="0">
              <a:latin typeface="Calibri" pitchFamily="34" charset="0"/>
              <a:cs typeface="Calibri" pitchFamily="34" charset="0"/>
            </a:endParaRPr>
          </a:p>
        </p:txBody>
      </p:sp>
    </p:spTree>
    <p:extLst>
      <p:ext uri="{BB962C8B-B14F-4D97-AF65-F5344CB8AC3E}">
        <p14:creationId xmlns:p14="http://schemas.microsoft.com/office/powerpoint/2010/main" val="2164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b-NO" smtClean="0"/>
              <a:t>Rasmus Rasmussen</a:t>
            </a:r>
            <a:endParaRPr lang="en-US"/>
          </a:p>
        </p:txBody>
      </p:sp>
      <p:sp>
        <p:nvSpPr>
          <p:cNvPr id="5" name="Footer Placeholder 4"/>
          <p:cNvSpPr>
            <a:spLocks noGrp="1"/>
          </p:cNvSpPr>
          <p:nvPr>
            <p:ph type="ftr" sz="quarter" idx="11"/>
          </p:nvPr>
        </p:nvSpPr>
        <p:spPr/>
        <p:txBody>
          <a:bodyPr/>
          <a:lstStyle/>
          <a:p>
            <a:r>
              <a:rPr lang="en-US" smtClean="0"/>
              <a:t>BØK311 BEDRIFTSØKONOMI 2b</a:t>
            </a:r>
            <a:endParaRPr lang="en-US"/>
          </a:p>
        </p:txBody>
      </p:sp>
      <p:sp>
        <p:nvSpPr>
          <p:cNvPr id="6" name="Slide Number Placeholder 5"/>
          <p:cNvSpPr>
            <a:spLocks noGrp="1"/>
          </p:cNvSpPr>
          <p:nvPr>
            <p:ph type="sldNum" sz="quarter" idx="12"/>
          </p:nvPr>
        </p:nvSpPr>
        <p:spPr/>
        <p:txBody>
          <a:bodyPr/>
          <a:lstStyle/>
          <a:p>
            <a:fld id="{C514DB20-9034-4EB9-8E62-D7415B2E147E}" type="slidenum">
              <a:rPr lang="en-US" smtClean="0"/>
              <a:pPr/>
              <a:t>43</a:t>
            </a:fld>
            <a:endParaRPr lang="en-US"/>
          </a:p>
        </p:txBody>
      </p:sp>
      <p:sp>
        <p:nvSpPr>
          <p:cNvPr id="3" name="Content Placeholder 2"/>
          <p:cNvSpPr>
            <a:spLocks noGrp="1"/>
          </p:cNvSpPr>
          <p:nvPr>
            <p:ph idx="1"/>
          </p:nvPr>
        </p:nvSpPr>
        <p:spPr>
          <a:xfrm>
            <a:off x="801423" y="1650999"/>
            <a:ext cx="8301436" cy="4739220"/>
          </a:xfrm>
        </p:spPr>
        <p:txBody>
          <a:bodyPr>
            <a:normAutofit fontScale="92500" lnSpcReduction="20000"/>
          </a:bodyPr>
          <a:lstStyle/>
          <a:p>
            <a:r>
              <a:rPr lang="nb-NO" dirty="0" smtClean="0"/>
              <a:t>Å bestemme hvor lenge vi skal beholde en gammel maskin, dvs. når vi skal kjøpe ny, og deretter bestemme hvor lenge vi skal beholde den nye maskinen, er et eksempel på sekvensielle beslutninger. </a:t>
            </a:r>
          </a:p>
          <a:p>
            <a:r>
              <a:rPr lang="nb-NO" dirty="0" smtClean="0"/>
              <a:t>For å bestemme sekvensielle beslutninger optimalt  må vi løse problemet bakfra; </a:t>
            </a:r>
            <a:r>
              <a:rPr lang="nb-NO" b="1" dirty="0" smtClean="0"/>
              <a:t>starte med siste beslutningstrinn først</a:t>
            </a:r>
            <a:r>
              <a:rPr lang="nb-NO" dirty="0" smtClean="0"/>
              <a:t>.</a:t>
            </a:r>
          </a:p>
          <a:p>
            <a:r>
              <a:rPr lang="nb-NO" dirty="0" smtClean="0"/>
              <a:t>Det innser vi når vi ser at optimal levetid for gammel maskin avhenger av hva vi gjør med den nye: </a:t>
            </a:r>
          </a:p>
          <a:p>
            <a:pPr lvl="1"/>
            <a:r>
              <a:rPr lang="nb-NO" sz="2400" dirty="0" smtClean="0"/>
              <a:t>Skifter vi ut med kun en ny maskin, så beholder vi den gamle maskinen i ett år.</a:t>
            </a:r>
          </a:p>
          <a:p>
            <a:pPr lvl="1"/>
            <a:r>
              <a:rPr lang="nb-NO" sz="2400" dirty="0" smtClean="0"/>
              <a:t>Skifter vi ut den nye maskinen også videre, så bør vi selge den gamle maskinen umiddelbart.</a:t>
            </a:r>
            <a:endParaRPr lang="nb-NO" sz="2400" dirty="0"/>
          </a:p>
        </p:txBody>
      </p:sp>
      <p:sp>
        <p:nvSpPr>
          <p:cNvPr id="2" name="Title 1"/>
          <p:cNvSpPr>
            <a:spLocks noGrp="1"/>
          </p:cNvSpPr>
          <p:nvPr>
            <p:ph type="title"/>
          </p:nvPr>
        </p:nvSpPr>
        <p:spPr/>
        <p:txBody>
          <a:bodyPr/>
          <a:lstStyle/>
          <a:p>
            <a:r>
              <a:rPr lang="nb-NO" dirty="0" smtClean="0"/>
              <a:t>Sekvensielle beslutninger</a:t>
            </a:r>
            <a:endParaRPr lang="nb-NO" dirty="0"/>
          </a:p>
        </p:txBody>
      </p:sp>
    </p:spTree>
    <p:extLst>
      <p:ext uri="{BB962C8B-B14F-4D97-AF65-F5344CB8AC3E}">
        <p14:creationId xmlns:p14="http://schemas.microsoft.com/office/powerpoint/2010/main" val="255223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b-NO" smtClean="0"/>
              <a:t>Rasmus Rasmussen</a:t>
            </a:r>
            <a:endParaRPr lang="en-US"/>
          </a:p>
        </p:txBody>
      </p:sp>
      <p:sp>
        <p:nvSpPr>
          <p:cNvPr id="5" name="Footer Placeholder 4"/>
          <p:cNvSpPr>
            <a:spLocks noGrp="1"/>
          </p:cNvSpPr>
          <p:nvPr>
            <p:ph type="ftr" sz="quarter" idx="11"/>
          </p:nvPr>
        </p:nvSpPr>
        <p:spPr/>
        <p:txBody>
          <a:bodyPr/>
          <a:lstStyle/>
          <a:p>
            <a:r>
              <a:rPr lang="en-US" smtClean="0"/>
              <a:t>BØK311 BEDRIFTSØKONOMI 2b</a:t>
            </a:r>
            <a:endParaRPr lang="en-US"/>
          </a:p>
        </p:txBody>
      </p:sp>
      <p:sp>
        <p:nvSpPr>
          <p:cNvPr id="6" name="Slide Number Placeholder 5"/>
          <p:cNvSpPr>
            <a:spLocks noGrp="1"/>
          </p:cNvSpPr>
          <p:nvPr>
            <p:ph type="sldNum" sz="quarter" idx="12"/>
          </p:nvPr>
        </p:nvSpPr>
        <p:spPr/>
        <p:txBody>
          <a:bodyPr/>
          <a:lstStyle/>
          <a:p>
            <a:fld id="{C514DB20-9034-4EB9-8E62-D7415B2E147E}" type="slidenum">
              <a:rPr lang="en-US" smtClean="0"/>
              <a:pPr/>
              <a:t>44</a:t>
            </a:fld>
            <a:endParaRPr lang="en-US"/>
          </a:p>
        </p:txBody>
      </p:sp>
      <p:sp>
        <p:nvSpPr>
          <p:cNvPr id="3" name="Content Placeholder 2"/>
          <p:cNvSpPr>
            <a:spLocks noGrp="1"/>
          </p:cNvSpPr>
          <p:nvPr>
            <p:ph idx="1"/>
          </p:nvPr>
        </p:nvSpPr>
        <p:spPr/>
        <p:txBody>
          <a:bodyPr>
            <a:normAutofit/>
          </a:bodyPr>
          <a:lstStyle/>
          <a:p>
            <a:r>
              <a:rPr lang="nb-NO" dirty="0" smtClean="0"/>
              <a:t>Istedenfor å beregne kontantstrømmene og totale nåverdier, kan vi benytte marginalressonementet slik som tidligere beskrevet.</a:t>
            </a:r>
          </a:p>
          <a:p>
            <a:r>
              <a:rPr lang="nb-NO" dirty="0" smtClean="0"/>
              <a:t>Det er nyttig å forstå logikken i dette ressonementet, ettersom tankegangen er universell:</a:t>
            </a:r>
          </a:p>
          <a:p>
            <a:pPr lvl="1"/>
            <a:r>
              <a:rPr lang="nb-NO" sz="2800" dirty="0" smtClean="0"/>
              <a:t>En beslutning er lønnsom hvis merinntektene er større enn merkostnadene.</a:t>
            </a:r>
            <a:endParaRPr lang="nb-NO" sz="2800" dirty="0"/>
          </a:p>
        </p:txBody>
      </p:sp>
      <p:sp>
        <p:nvSpPr>
          <p:cNvPr id="2" name="Title 1"/>
          <p:cNvSpPr>
            <a:spLocks noGrp="1"/>
          </p:cNvSpPr>
          <p:nvPr>
            <p:ph type="title"/>
          </p:nvPr>
        </p:nvSpPr>
        <p:spPr/>
        <p:txBody>
          <a:bodyPr/>
          <a:lstStyle/>
          <a:p>
            <a:r>
              <a:rPr lang="nb-NO" dirty="0" smtClean="0"/>
              <a:t>Alternativ framgangsmåte</a:t>
            </a:r>
            <a:endParaRPr lang="nb-NO" dirty="0"/>
          </a:p>
        </p:txBody>
      </p:sp>
    </p:spTree>
    <p:extLst>
      <p:ext uri="{BB962C8B-B14F-4D97-AF65-F5344CB8AC3E}">
        <p14:creationId xmlns:p14="http://schemas.microsoft.com/office/powerpoint/2010/main" val="262329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b-NO" smtClean="0"/>
              <a:t>Rasmus Rasmussen</a:t>
            </a:r>
            <a:endParaRPr lang="en-US"/>
          </a:p>
        </p:txBody>
      </p:sp>
      <p:sp>
        <p:nvSpPr>
          <p:cNvPr id="6" name="Footer Placeholder 5"/>
          <p:cNvSpPr>
            <a:spLocks noGrp="1"/>
          </p:cNvSpPr>
          <p:nvPr>
            <p:ph type="ftr" sz="quarter" idx="11"/>
          </p:nvPr>
        </p:nvSpPr>
        <p:spPr/>
        <p:txBody>
          <a:bodyPr/>
          <a:lstStyle/>
          <a:p>
            <a:r>
              <a:rPr lang="en-US" smtClean="0"/>
              <a:t>BØK311 BEDRIFTSØKONOMI 2b</a:t>
            </a:r>
            <a:endParaRPr lang="en-US"/>
          </a:p>
        </p:txBody>
      </p:sp>
      <p:sp>
        <p:nvSpPr>
          <p:cNvPr id="8" name="Slide Number Placeholder 7"/>
          <p:cNvSpPr>
            <a:spLocks noGrp="1"/>
          </p:cNvSpPr>
          <p:nvPr>
            <p:ph type="sldNum" sz="quarter" idx="12"/>
          </p:nvPr>
        </p:nvSpPr>
        <p:spPr/>
        <p:txBody>
          <a:bodyPr/>
          <a:lstStyle/>
          <a:p>
            <a:fld id="{C514DB20-9034-4EB9-8E62-D7415B2E147E}" type="slidenum">
              <a:rPr lang="en-US" smtClean="0"/>
              <a:pPr/>
              <a:t>45</a:t>
            </a:fld>
            <a:endParaRPr lang="en-US"/>
          </a:p>
        </p:txBody>
      </p:sp>
      <p:sp>
        <p:nvSpPr>
          <p:cNvPr id="2" name="Title 1"/>
          <p:cNvSpPr>
            <a:spLocks noGrp="1"/>
          </p:cNvSpPr>
          <p:nvPr>
            <p:ph type="title"/>
          </p:nvPr>
        </p:nvSpPr>
        <p:spPr/>
        <p:txBody>
          <a:bodyPr/>
          <a:lstStyle/>
          <a:p>
            <a:r>
              <a:rPr lang="nb-NO" dirty="0" smtClean="0"/>
              <a:t>Optimalt salgsstidspunkt</a:t>
            </a:r>
            <a:endParaRPr lang="nb-NO" dirty="0"/>
          </a:p>
        </p:txBody>
      </p:sp>
      <p:sp>
        <p:nvSpPr>
          <p:cNvPr id="3" name="Content Placeholder 2"/>
          <p:cNvSpPr>
            <a:spLocks noGrp="1"/>
          </p:cNvSpPr>
          <p:nvPr>
            <p:ph idx="4294967295"/>
          </p:nvPr>
        </p:nvSpPr>
        <p:spPr>
          <a:xfrm>
            <a:off x="495300" y="1400175"/>
            <a:ext cx="8915400" cy="638175"/>
          </a:xfrm>
        </p:spPr>
        <p:txBody>
          <a:bodyPr>
            <a:normAutofit/>
          </a:bodyPr>
          <a:lstStyle/>
          <a:p>
            <a:r>
              <a:rPr lang="nb-NO" dirty="0">
                <a:solidFill>
                  <a:srgbClr val="0B5395"/>
                </a:solidFill>
              </a:rPr>
              <a:t>Nåverdien ved å skifte ut om ett år:</a:t>
            </a:r>
          </a:p>
        </p:txBody>
      </p:sp>
      <p:sp>
        <p:nvSpPr>
          <p:cNvPr id="5" name="Content Placeholder 2"/>
          <p:cNvSpPr txBox="1">
            <a:spLocks/>
          </p:cNvSpPr>
          <p:nvPr/>
        </p:nvSpPr>
        <p:spPr>
          <a:xfrm>
            <a:off x="495300" y="4243388"/>
            <a:ext cx="8915400" cy="6381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0"/>
              </a:spcBef>
              <a:buClr>
                <a:schemeClr val="accent3">
                  <a:lumMod val="75000"/>
                </a:schemeClr>
              </a:buClr>
              <a:buSzPct val="100000"/>
              <a:buBlip>
                <a:blip r:embed="rId3"/>
              </a:buBlip>
            </a:pPr>
            <a:r>
              <a:rPr lang="nb-NO" sz="2800" dirty="0">
                <a:solidFill>
                  <a:srgbClr val="0B5395"/>
                </a:solidFill>
                <a:latin typeface="Calibri"/>
                <a:cs typeface="Calibri"/>
              </a:rPr>
              <a:t>Nåverdien ved å skifte ut straks:</a:t>
            </a:r>
          </a:p>
        </p:txBody>
      </p:sp>
      <p:sp>
        <p:nvSpPr>
          <p:cNvPr id="7" name="Content Placeholder 2"/>
          <p:cNvSpPr txBox="1">
            <a:spLocks/>
          </p:cNvSpPr>
          <p:nvPr/>
        </p:nvSpPr>
        <p:spPr>
          <a:xfrm>
            <a:off x="495300" y="2867027"/>
            <a:ext cx="8915400" cy="1376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2400" dirty="0" smtClean="0">
                <a:latin typeface="Calibri" pitchFamily="34" charset="0"/>
                <a:cs typeface="Calibri" pitchFamily="34" charset="0"/>
              </a:rPr>
              <a:t>Vi får innbetalingene I</a:t>
            </a:r>
            <a:r>
              <a:rPr lang="nb-NO" sz="2400" baseline="30000" dirty="0" smtClean="0">
                <a:latin typeface="Calibri" pitchFamily="34" charset="0"/>
                <a:cs typeface="Calibri" pitchFamily="34" charset="0"/>
              </a:rPr>
              <a:t>G</a:t>
            </a:r>
            <a:r>
              <a:rPr lang="nb-NO" sz="2400" dirty="0" smtClean="0">
                <a:latin typeface="Calibri" pitchFamily="34" charset="0"/>
                <a:cs typeface="Calibri" pitchFamily="34" charset="0"/>
              </a:rPr>
              <a:t> og salgsverdien S</a:t>
            </a:r>
            <a:r>
              <a:rPr lang="nb-NO" sz="2400" baseline="30000" dirty="0" smtClean="0">
                <a:latin typeface="Calibri" pitchFamily="34" charset="0"/>
                <a:cs typeface="Calibri" pitchFamily="34" charset="0"/>
              </a:rPr>
              <a:t>G</a:t>
            </a:r>
            <a:r>
              <a:rPr lang="nb-NO" sz="2400" dirty="0" smtClean="0">
                <a:latin typeface="Calibri" pitchFamily="34" charset="0"/>
                <a:cs typeface="Calibri" pitchFamily="34" charset="0"/>
              </a:rPr>
              <a:t> fra det gamle utstyret om ett år. Når vi da selger det gamle kjøper vi det nye utstyret, som gir oss en nåverdi lik NV</a:t>
            </a:r>
            <a:r>
              <a:rPr lang="nb-NO" sz="2400" baseline="30000" dirty="0" smtClean="0">
                <a:latin typeface="Calibri" pitchFamily="34" charset="0"/>
                <a:cs typeface="Calibri" pitchFamily="34" charset="0"/>
              </a:rPr>
              <a:t>N</a:t>
            </a:r>
            <a:r>
              <a:rPr lang="nb-NO" sz="2400" dirty="0" smtClean="0">
                <a:latin typeface="Calibri" pitchFamily="34" charset="0"/>
                <a:cs typeface="Calibri" pitchFamily="34" charset="0"/>
              </a:rPr>
              <a:t>, også om ett år.</a:t>
            </a:r>
            <a:endParaRPr lang="nb-NO" sz="2400" dirty="0">
              <a:latin typeface="Calibri" pitchFamily="34" charset="0"/>
              <a:cs typeface="Calibri"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072083546"/>
              </p:ext>
            </p:extLst>
          </p:nvPr>
        </p:nvGraphicFramePr>
        <p:xfrm>
          <a:off x="1252008" y="5024438"/>
          <a:ext cx="2105025" cy="433387"/>
        </p:xfrm>
        <a:graphic>
          <a:graphicData uri="http://schemas.openxmlformats.org/presentationml/2006/ole">
            <mc:AlternateContent xmlns:mc="http://schemas.openxmlformats.org/markup-compatibility/2006">
              <mc:Choice xmlns:v="urn:schemas-microsoft-com:vml" Requires="v">
                <p:oleObj spid="_x0000_s13354" name="Equation" r:id="rId4" imgW="1079280" imgH="241200" progId="Equation.DSMT4">
                  <p:embed/>
                </p:oleObj>
              </mc:Choice>
              <mc:Fallback>
                <p:oleObj name="Equation" r:id="rId4" imgW="1079280" imgH="241200" progId="Equation.DSMT4">
                  <p:embed/>
                  <p:pic>
                    <p:nvPicPr>
                      <p:cNvPr id="0" name=""/>
                      <p:cNvPicPr/>
                      <p:nvPr/>
                    </p:nvPicPr>
                    <p:blipFill>
                      <a:blip r:embed="rId5"/>
                      <a:stretch>
                        <a:fillRect/>
                      </a:stretch>
                    </p:blipFill>
                    <p:spPr>
                      <a:xfrm>
                        <a:off x="1252008" y="5024438"/>
                        <a:ext cx="2105025" cy="433387"/>
                      </a:xfrm>
                      <a:prstGeom prst="rect">
                        <a:avLst/>
                      </a:prstGeom>
                    </p:spPr>
                  </p:pic>
                </p:oleObj>
              </mc:Fallback>
            </mc:AlternateContent>
          </a:graphicData>
        </a:graphic>
      </p:graphicFrame>
      <p:sp>
        <p:nvSpPr>
          <p:cNvPr id="10" name="Content Placeholder 2"/>
          <p:cNvSpPr txBox="1">
            <a:spLocks/>
          </p:cNvSpPr>
          <p:nvPr/>
        </p:nvSpPr>
        <p:spPr>
          <a:xfrm>
            <a:off x="495300" y="5576888"/>
            <a:ext cx="8915400" cy="8096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2400" dirty="0" smtClean="0">
                <a:latin typeface="Calibri" pitchFamily="34" charset="0"/>
                <a:cs typeface="Calibri" pitchFamily="34" charset="0"/>
              </a:rPr>
              <a:t>Vi får S</a:t>
            </a:r>
            <a:r>
              <a:rPr lang="nb-NO" sz="2400" baseline="30000" dirty="0" smtClean="0">
                <a:latin typeface="Calibri" pitchFamily="34" charset="0"/>
                <a:cs typeface="Calibri" pitchFamily="34" charset="0"/>
              </a:rPr>
              <a:t>G</a:t>
            </a:r>
            <a:r>
              <a:rPr lang="nb-NO" sz="2400" dirty="0" smtClean="0">
                <a:latin typeface="Calibri" pitchFamily="34" charset="0"/>
                <a:cs typeface="Calibri" pitchFamily="34" charset="0"/>
              </a:rPr>
              <a:t> fra det gamle utstyret umiddelbart. Og bytter straks til nytt og får nåverdien av det nye utstyret NV</a:t>
            </a:r>
            <a:r>
              <a:rPr lang="nb-NO" sz="2400" baseline="30000" dirty="0" smtClean="0">
                <a:latin typeface="Calibri" pitchFamily="34" charset="0"/>
                <a:cs typeface="Calibri" pitchFamily="34" charset="0"/>
              </a:rPr>
              <a:t>N</a:t>
            </a:r>
            <a:r>
              <a:rPr lang="nb-NO" sz="2400" dirty="0" smtClean="0">
                <a:latin typeface="Calibri" pitchFamily="34" charset="0"/>
                <a:cs typeface="Calibri" pitchFamily="34" charset="0"/>
              </a:rPr>
              <a:t> </a:t>
            </a:r>
            <a:r>
              <a:rPr lang="nb-NO" sz="2400" dirty="0">
                <a:latin typeface="Calibri" pitchFamily="34" charset="0"/>
                <a:cs typeface="Calibri" pitchFamily="34" charset="0"/>
              </a:rPr>
              <a:t>u</a:t>
            </a:r>
            <a:r>
              <a:rPr lang="nb-NO" sz="2400" dirty="0" smtClean="0">
                <a:latin typeface="Calibri" pitchFamily="34" charset="0"/>
                <a:cs typeface="Calibri" pitchFamily="34" charset="0"/>
              </a:rPr>
              <a:t>middelbart.</a:t>
            </a:r>
            <a:endParaRPr lang="nb-NO" sz="2400" dirty="0">
              <a:latin typeface="Calibri" pitchFamily="34" charset="0"/>
              <a:cs typeface="Calibri"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341896966"/>
              </p:ext>
            </p:extLst>
          </p:nvPr>
        </p:nvGraphicFramePr>
        <p:xfrm>
          <a:off x="1252009" y="1976439"/>
          <a:ext cx="4062148" cy="890588"/>
        </p:xfrm>
        <a:graphic>
          <a:graphicData uri="http://schemas.openxmlformats.org/presentationml/2006/ole">
            <mc:AlternateContent xmlns:mc="http://schemas.openxmlformats.org/markup-compatibility/2006">
              <mc:Choice xmlns:v="urn:schemas-microsoft-com:vml" Requires="v">
                <p:oleObj spid="_x0000_s13355" name="Equation" r:id="rId6" imgW="2082600" imgH="495000" progId="Equation.DSMT4">
                  <p:embed/>
                </p:oleObj>
              </mc:Choice>
              <mc:Fallback>
                <p:oleObj name="Equation" r:id="rId6" imgW="2082600" imgH="495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2009" y="1976439"/>
                        <a:ext cx="406214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551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P spid="1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b-NO" smtClean="0"/>
              <a:t>Rasmus Rasmussen</a:t>
            </a:r>
            <a:endParaRPr lang="en-US"/>
          </a:p>
        </p:txBody>
      </p:sp>
      <p:sp>
        <p:nvSpPr>
          <p:cNvPr id="5" name="Footer Placeholder 4"/>
          <p:cNvSpPr>
            <a:spLocks noGrp="1"/>
          </p:cNvSpPr>
          <p:nvPr>
            <p:ph type="ftr" sz="quarter" idx="11"/>
          </p:nvPr>
        </p:nvSpPr>
        <p:spPr/>
        <p:txBody>
          <a:bodyPr/>
          <a:lstStyle/>
          <a:p>
            <a:r>
              <a:rPr lang="en-US" smtClean="0"/>
              <a:t>BØK311 BEDRIFTSØKONOMI 2b</a:t>
            </a:r>
            <a:endParaRPr lang="en-US"/>
          </a:p>
        </p:txBody>
      </p:sp>
      <p:sp>
        <p:nvSpPr>
          <p:cNvPr id="6" name="Slide Number Placeholder 5"/>
          <p:cNvSpPr>
            <a:spLocks noGrp="1"/>
          </p:cNvSpPr>
          <p:nvPr>
            <p:ph type="sldNum" sz="quarter" idx="12"/>
          </p:nvPr>
        </p:nvSpPr>
        <p:spPr/>
        <p:txBody>
          <a:bodyPr/>
          <a:lstStyle/>
          <a:p>
            <a:fld id="{C514DB20-9034-4EB9-8E62-D7415B2E147E}" type="slidenum">
              <a:rPr lang="en-US" smtClean="0"/>
              <a:pPr/>
              <a:t>46</a:t>
            </a:fld>
            <a:endParaRPr lang="en-US"/>
          </a:p>
        </p:txBody>
      </p:sp>
      <p:sp>
        <p:nvSpPr>
          <p:cNvPr id="2" name="Title 1"/>
          <p:cNvSpPr>
            <a:spLocks noGrp="1"/>
          </p:cNvSpPr>
          <p:nvPr>
            <p:ph type="title"/>
          </p:nvPr>
        </p:nvSpPr>
        <p:spPr/>
        <p:txBody>
          <a:bodyPr/>
          <a:lstStyle/>
          <a:p>
            <a:r>
              <a:rPr lang="nb-NO" dirty="0"/>
              <a:t>Optimalt salgsstidspunkt</a:t>
            </a:r>
          </a:p>
        </p:txBody>
      </p:sp>
      <p:sp>
        <p:nvSpPr>
          <p:cNvPr id="4" name="Content Placeholder 2"/>
          <p:cNvSpPr>
            <a:spLocks noGrp="1"/>
          </p:cNvSpPr>
          <p:nvPr>
            <p:ph idx="4294967295"/>
          </p:nvPr>
        </p:nvSpPr>
        <p:spPr>
          <a:xfrm>
            <a:off x="541734" y="1400175"/>
            <a:ext cx="8915400" cy="638175"/>
          </a:xfrm>
        </p:spPr>
        <p:txBody>
          <a:bodyPr>
            <a:normAutofit/>
          </a:bodyPr>
          <a:lstStyle/>
          <a:p>
            <a:r>
              <a:rPr lang="nb-NO" dirty="0">
                <a:solidFill>
                  <a:srgbClr val="0B5395"/>
                </a:solidFill>
              </a:rPr>
              <a:t>Det lønner seg å vente ett år med å selge hvis:</a:t>
            </a:r>
          </a:p>
        </p:txBody>
      </p:sp>
      <p:sp>
        <p:nvSpPr>
          <p:cNvPr id="7" name="Content Placeholder 2"/>
          <p:cNvSpPr txBox="1">
            <a:spLocks/>
          </p:cNvSpPr>
          <p:nvPr/>
        </p:nvSpPr>
        <p:spPr>
          <a:xfrm>
            <a:off x="495300" y="2867027"/>
            <a:ext cx="8915400" cy="5429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2400" dirty="0" smtClean="0">
                <a:latin typeface="Calibri" pitchFamily="34" charset="0"/>
                <a:cs typeface="Calibri" pitchFamily="34" charset="0"/>
              </a:rPr>
              <a:t>Multipliserer gjennom med (1+k) og får:</a:t>
            </a:r>
            <a:endParaRPr lang="nb-NO" sz="2400" dirty="0">
              <a:latin typeface="Calibri" pitchFamily="34" charset="0"/>
              <a:cs typeface="Calibri"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707184652"/>
              </p:ext>
            </p:extLst>
          </p:nvPr>
        </p:nvGraphicFramePr>
        <p:xfrm>
          <a:off x="1257169" y="3387725"/>
          <a:ext cx="5002873" cy="457200"/>
        </p:xfrm>
        <a:graphic>
          <a:graphicData uri="http://schemas.openxmlformats.org/presentationml/2006/ole">
            <mc:AlternateContent xmlns:mc="http://schemas.openxmlformats.org/markup-compatibility/2006">
              <mc:Choice xmlns:v="urn:schemas-microsoft-com:vml" Requires="v">
                <p:oleObj spid="_x0000_s14414" name="Equation" r:id="rId3" imgW="2565360" imgH="253800" progId="Equation.DSMT4">
                  <p:embed/>
                </p:oleObj>
              </mc:Choice>
              <mc:Fallback>
                <p:oleObj name="Equation" r:id="rId3" imgW="256536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169" y="3387725"/>
                        <a:ext cx="500287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23372889"/>
              </p:ext>
            </p:extLst>
          </p:nvPr>
        </p:nvGraphicFramePr>
        <p:xfrm>
          <a:off x="1257168" y="1978025"/>
          <a:ext cx="4781021" cy="890588"/>
        </p:xfrm>
        <a:graphic>
          <a:graphicData uri="http://schemas.openxmlformats.org/presentationml/2006/ole">
            <mc:AlternateContent xmlns:mc="http://schemas.openxmlformats.org/markup-compatibility/2006">
              <mc:Choice xmlns:v="urn:schemas-microsoft-com:vml" Requires="v">
                <p:oleObj spid="_x0000_s14415" name="Equation" r:id="rId5" imgW="2450880" imgH="495000" progId="Equation.DSMT4">
                  <p:embed/>
                </p:oleObj>
              </mc:Choice>
              <mc:Fallback>
                <p:oleObj name="Equation" r:id="rId5" imgW="2450880" imgH="495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168" y="1978025"/>
                        <a:ext cx="4781021"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56701751"/>
              </p:ext>
            </p:extLst>
          </p:nvPr>
        </p:nvGraphicFramePr>
        <p:xfrm>
          <a:off x="1257169" y="3981450"/>
          <a:ext cx="4977077" cy="457200"/>
        </p:xfrm>
        <a:graphic>
          <a:graphicData uri="http://schemas.openxmlformats.org/presentationml/2006/ole">
            <mc:AlternateContent xmlns:mc="http://schemas.openxmlformats.org/markup-compatibility/2006">
              <mc:Choice xmlns:v="urn:schemas-microsoft-com:vml" Requires="v">
                <p:oleObj spid="_x0000_s14416" name="Equation" r:id="rId7" imgW="2552400" imgH="253800" progId="Equation.DSMT4">
                  <p:embed/>
                </p:oleObj>
              </mc:Choice>
              <mc:Fallback>
                <p:oleObj name="Equation" r:id="rId7" imgW="2552400" imgH="253800" progId="Equation.DSMT4">
                  <p:embed/>
                  <p:pic>
                    <p:nvPicPr>
                      <p:cNvPr id="0" name=""/>
                      <p:cNvPicPr>
                        <a:picLocks noChangeAspect="1" noChangeArrowheads="1"/>
                      </p:cNvPicPr>
                      <p:nvPr/>
                    </p:nvPicPr>
                    <p:blipFill>
                      <a:blip r:embed="rId8"/>
                      <a:srcRect/>
                      <a:stretch>
                        <a:fillRect/>
                      </a:stretch>
                    </p:blipFill>
                    <p:spPr bwMode="auto">
                      <a:xfrm>
                        <a:off x="1257169" y="3981450"/>
                        <a:ext cx="497707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61895536"/>
              </p:ext>
            </p:extLst>
          </p:nvPr>
        </p:nvGraphicFramePr>
        <p:xfrm>
          <a:off x="1257168" y="4575175"/>
          <a:ext cx="3912526" cy="503238"/>
        </p:xfrm>
        <a:graphic>
          <a:graphicData uri="http://schemas.openxmlformats.org/presentationml/2006/ole">
            <mc:AlternateContent xmlns:mc="http://schemas.openxmlformats.org/markup-compatibility/2006">
              <mc:Choice xmlns:v="urn:schemas-microsoft-com:vml" Requires="v">
                <p:oleObj spid="_x0000_s14417" name="Equation" r:id="rId9" imgW="2006280" imgH="279360" progId="Equation.DSMT4">
                  <p:embed/>
                </p:oleObj>
              </mc:Choice>
              <mc:Fallback>
                <p:oleObj name="Equation" r:id="rId9" imgW="2006280" imgH="279360" progId="Equation.DSMT4">
                  <p:embed/>
                  <p:pic>
                    <p:nvPicPr>
                      <p:cNvPr id="0" name=""/>
                      <p:cNvPicPr>
                        <a:picLocks noChangeAspect="1" noChangeArrowheads="1"/>
                      </p:cNvPicPr>
                      <p:nvPr/>
                    </p:nvPicPr>
                    <p:blipFill>
                      <a:blip r:embed="rId10"/>
                      <a:srcRect/>
                      <a:stretch>
                        <a:fillRect/>
                      </a:stretch>
                    </p:blipFill>
                    <p:spPr bwMode="auto">
                      <a:xfrm>
                        <a:off x="1257168" y="4575175"/>
                        <a:ext cx="3912526"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Content Placeholder 2"/>
          <p:cNvSpPr txBox="1">
            <a:spLocks/>
          </p:cNvSpPr>
          <p:nvPr/>
        </p:nvSpPr>
        <p:spPr>
          <a:xfrm>
            <a:off x="402431" y="5172076"/>
            <a:ext cx="9194006" cy="11495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2200" dirty="0" smtClean="0">
                <a:latin typeface="Calibri" pitchFamily="34" charset="0"/>
                <a:cs typeface="Calibri" pitchFamily="34" charset="0"/>
              </a:rPr>
              <a:t>Netto innbetalinger fra gammelt </a:t>
            </a:r>
            <a:r>
              <a:rPr lang="nb-NO" sz="2200" dirty="0" smtClean="0">
                <a:latin typeface="Calibri" pitchFamily="34" charset="0"/>
                <a:cs typeface="Calibri" pitchFamily="34" charset="0"/>
              </a:rPr>
              <a:t>utstyr </a:t>
            </a:r>
            <a:r>
              <a:rPr lang="nb-NO" sz="2200" dirty="0" smtClean="0">
                <a:latin typeface="Calibri" pitchFamily="34" charset="0"/>
                <a:cs typeface="Calibri" pitchFamily="34" charset="0"/>
              </a:rPr>
              <a:t>må dekke kapitalkostnadene ved å utsette salget av den gamle og vente ett år med å få nåverdien av nytt, samt dekke reduksjon i utrangeringsverdi fra det gamle utstyret.</a:t>
            </a:r>
            <a:endParaRPr lang="nb-NO" sz="2200" dirty="0">
              <a:latin typeface="Calibri" pitchFamily="34" charset="0"/>
              <a:cs typeface="Calibri" pitchFamily="34" charset="0"/>
            </a:endParaRPr>
          </a:p>
        </p:txBody>
      </p:sp>
    </p:spTree>
    <p:extLst>
      <p:ext uri="{BB962C8B-B14F-4D97-AF65-F5344CB8AC3E}">
        <p14:creationId xmlns:p14="http://schemas.microsoft.com/office/powerpoint/2010/main" val="145260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additive="base">
                                        <p:cTn id="3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1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b-NO" smtClean="0"/>
              <a:t>Rasmus Rasmussen</a:t>
            </a:r>
            <a:endParaRPr lang="en-US"/>
          </a:p>
        </p:txBody>
      </p:sp>
      <p:sp>
        <p:nvSpPr>
          <p:cNvPr id="5" name="Footer Placeholder 4"/>
          <p:cNvSpPr>
            <a:spLocks noGrp="1"/>
          </p:cNvSpPr>
          <p:nvPr>
            <p:ph type="ftr" sz="quarter" idx="11"/>
          </p:nvPr>
        </p:nvSpPr>
        <p:spPr/>
        <p:txBody>
          <a:bodyPr/>
          <a:lstStyle/>
          <a:p>
            <a:r>
              <a:rPr lang="en-US" smtClean="0"/>
              <a:t>BØK311 BEDRIFTSØKONOMI 2b</a:t>
            </a:r>
            <a:endParaRPr lang="en-US"/>
          </a:p>
        </p:txBody>
      </p:sp>
      <p:sp>
        <p:nvSpPr>
          <p:cNvPr id="6" name="Slide Number Placeholder 5"/>
          <p:cNvSpPr>
            <a:spLocks noGrp="1"/>
          </p:cNvSpPr>
          <p:nvPr>
            <p:ph type="sldNum" sz="quarter" idx="12"/>
          </p:nvPr>
        </p:nvSpPr>
        <p:spPr/>
        <p:txBody>
          <a:bodyPr/>
          <a:lstStyle/>
          <a:p>
            <a:fld id="{C514DB20-9034-4EB9-8E62-D7415B2E147E}" type="slidenum">
              <a:rPr lang="en-US" smtClean="0"/>
              <a:pPr/>
              <a:t>47</a:t>
            </a:fld>
            <a:endParaRPr lang="en-US"/>
          </a:p>
        </p:txBody>
      </p:sp>
      <p:sp>
        <p:nvSpPr>
          <p:cNvPr id="3" name="Content Placeholder 2"/>
          <p:cNvSpPr>
            <a:spLocks noGrp="1"/>
          </p:cNvSpPr>
          <p:nvPr>
            <p:ph idx="1"/>
          </p:nvPr>
        </p:nvSpPr>
        <p:spPr>
          <a:xfrm>
            <a:off x="422031" y="1650999"/>
            <a:ext cx="9082454" cy="4739220"/>
          </a:xfrm>
        </p:spPr>
        <p:txBody>
          <a:bodyPr>
            <a:normAutofit fontScale="70000" lnSpcReduction="20000"/>
          </a:bodyPr>
          <a:lstStyle/>
          <a:p>
            <a:pPr>
              <a:lnSpc>
                <a:spcPct val="120000"/>
              </a:lnSpc>
              <a:spcBef>
                <a:spcPts val="0"/>
              </a:spcBef>
              <a:spcAft>
                <a:spcPts val="600"/>
              </a:spcAft>
            </a:pPr>
            <a:r>
              <a:rPr lang="nb-NO" dirty="0" smtClean="0"/>
              <a:t>Om vi ikke selger gammel maskin på tidspunkt 0, men beholder den ett år til, får vi merinntekter om ett år lik: I = 600 – 300 = 300. </a:t>
            </a:r>
          </a:p>
          <a:p>
            <a:pPr>
              <a:lnSpc>
                <a:spcPct val="120000"/>
              </a:lnSpc>
              <a:spcBef>
                <a:spcPts val="0"/>
              </a:spcBef>
              <a:spcAft>
                <a:spcPts val="600"/>
              </a:spcAft>
            </a:pPr>
            <a:r>
              <a:rPr lang="nb-NO" dirty="0" smtClean="0"/>
              <a:t>I tillegg pådrar vi oss vedlikeholdsutgifter i begynnelsen av året. Sluttverdien av disse tilsvarer 105(1,10) = 115,5.</a:t>
            </a:r>
          </a:p>
          <a:p>
            <a:pPr>
              <a:lnSpc>
                <a:spcPct val="120000"/>
              </a:lnSpc>
              <a:spcBef>
                <a:spcPts val="0"/>
              </a:spcBef>
              <a:spcAft>
                <a:spcPts val="600"/>
              </a:spcAft>
            </a:pPr>
            <a:r>
              <a:rPr lang="nb-NO" dirty="0" smtClean="0"/>
              <a:t>Brutto merinntekter er da: 300 – 115,5 </a:t>
            </a:r>
            <a:r>
              <a:rPr lang="nb-NO" u="sng" dirty="0" smtClean="0"/>
              <a:t>= 184,5 </a:t>
            </a:r>
            <a:r>
              <a:rPr lang="nb-NO" dirty="0" smtClean="0"/>
              <a:t>(på tidspunkt 1).</a:t>
            </a:r>
            <a:endParaRPr lang="nb-NO" u="sng" dirty="0" smtClean="0"/>
          </a:p>
          <a:p>
            <a:pPr>
              <a:lnSpc>
                <a:spcPct val="120000"/>
              </a:lnSpc>
              <a:spcBef>
                <a:spcPts val="0"/>
              </a:spcBef>
              <a:spcAft>
                <a:spcPts val="600"/>
              </a:spcAft>
            </a:pPr>
            <a:r>
              <a:rPr lang="nb-NO" dirty="0" smtClean="0"/>
              <a:t>Men å utsette salget i ett år medfører at vi får redusert salgsverdien med 250 – 200 </a:t>
            </a:r>
            <a:r>
              <a:rPr lang="nb-NO" u="sng" dirty="0" smtClean="0"/>
              <a:t>= 50</a:t>
            </a:r>
            <a:r>
              <a:rPr lang="nb-NO" dirty="0" smtClean="0"/>
              <a:t>.</a:t>
            </a:r>
          </a:p>
          <a:p>
            <a:pPr>
              <a:lnSpc>
                <a:spcPct val="120000"/>
              </a:lnSpc>
              <a:spcBef>
                <a:spcPts val="0"/>
              </a:spcBef>
              <a:spcAft>
                <a:spcPts val="600"/>
              </a:spcAft>
            </a:pPr>
            <a:r>
              <a:rPr lang="nb-NO" dirty="0" smtClean="0"/>
              <a:t>Dessuten påløper rentekostnader. Hvis vi hadde byttet ut straks, hadde vi fått nåverdien fra den nye, og salgsverdien fra den gamle ett år før: 235,91 + 250 = 485,91. 10% av dette utgjør </a:t>
            </a:r>
            <a:r>
              <a:rPr lang="nb-NO" u="sng" dirty="0" smtClean="0"/>
              <a:t>48,59</a:t>
            </a:r>
            <a:r>
              <a:rPr lang="nb-NO" dirty="0" smtClean="0"/>
              <a:t>.</a:t>
            </a:r>
          </a:p>
          <a:p>
            <a:pPr>
              <a:lnSpc>
                <a:spcPct val="120000"/>
              </a:lnSpc>
              <a:spcBef>
                <a:spcPts val="0"/>
              </a:spcBef>
              <a:spcAft>
                <a:spcPts val="600"/>
              </a:spcAft>
            </a:pPr>
            <a:r>
              <a:rPr lang="nb-NO" dirty="0" smtClean="0"/>
              <a:t>Netto merinntekter er altså lik 184,5 – 50 – 48,59 </a:t>
            </a:r>
            <a:r>
              <a:rPr lang="nb-NO" u="sng" dirty="0" smtClean="0"/>
              <a:t>= 85,91, </a:t>
            </a:r>
            <a:r>
              <a:rPr lang="nb-NO" dirty="0" smtClean="0"/>
              <a:t>vurdert på tidspunkt 1.</a:t>
            </a:r>
            <a:endParaRPr lang="nb-NO" u="sng" dirty="0" smtClean="0"/>
          </a:p>
          <a:p>
            <a:pPr>
              <a:lnSpc>
                <a:spcPct val="120000"/>
              </a:lnSpc>
              <a:spcBef>
                <a:spcPts val="0"/>
              </a:spcBef>
              <a:spcAft>
                <a:spcPts val="600"/>
              </a:spcAft>
            </a:pPr>
            <a:r>
              <a:rPr lang="nb-NO" dirty="0" smtClean="0"/>
              <a:t>Følgelig er det lønnsomt å øke levetiden med ett år.</a:t>
            </a:r>
          </a:p>
          <a:p>
            <a:pPr>
              <a:lnSpc>
                <a:spcPct val="120000"/>
              </a:lnSpc>
              <a:spcBef>
                <a:spcPts val="0"/>
              </a:spcBef>
              <a:spcAft>
                <a:spcPts val="600"/>
              </a:spcAft>
            </a:pPr>
            <a:r>
              <a:rPr lang="nb-NO" dirty="0" smtClean="0"/>
              <a:t>Vi må så teste om det er lønnsomt å øke levetiden ytterligere ett år.</a:t>
            </a:r>
            <a:endParaRPr lang="nb-NO" dirty="0"/>
          </a:p>
        </p:txBody>
      </p:sp>
      <p:sp>
        <p:nvSpPr>
          <p:cNvPr id="2" name="Title 1"/>
          <p:cNvSpPr>
            <a:spLocks noGrp="1"/>
          </p:cNvSpPr>
          <p:nvPr>
            <p:ph type="title"/>
          </p:nvPr>
        </p:nvSpPr>
        <p:spPr/>
        <p:txBody>
          <a:bodyPr/>
          <a:lstStyle/>
          <a:p>
            <a:r>
              <a:rPr lang="nb-NO" dirty="0" smtClean="0"/>
              <a:t>Marginalbetraktning</a:t>
            </a:r>
            <a:endParaRPr lang="nb-NO" dirty="0"/>
          </a:p>
        </p:txBody>
      </p:sp>
    </p:spTree>
    <p:extLst>
      <p:ext uri="{BB962C8B-B14F-4D97-AF65-F5344CB8AC3E}">
        <p14:creationId xmlns:p14="http://schemas.microsoft.com/office/powerpoint/2010/main" val="328404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b-NO" smtClean="0"/>
              <a:t>Rasmus Rasmussen</a:t>
            </a:r>
            <a:endParaRPr lang="en-US"/>
          </a:p>
        </p:txBody>
      </p:sp>
      <p:sp>
        <p:nvSpPr>
          <p:cNvPr id="5" name="Footer Placeholder 4"/>
          <p:cNvSpPr>
            <a:spLocks noGrp="1"/>
          </p:cNvSpPr>
          <p:nvPr>
            <p:ph type="ftr" sz="quarter" idx="11"/>
          </p:nvPr>
        </p:nvSpPr>
        <p:spPr/>
        <p:txBody>
          <a:bodyPr/>
          <a:lstStyle/>
          <a:p>
            <a:r>
              <a:rPr lang="en-US" smtClean="0"/>
              <a:t>BØK311 BEDRIFTSØKONOMI 2b</a:t>
            </a:r>
            <a:endParaRPr lang="en-US"/>
          </a:p>
        </p:txBody>
      </p:sp>
      <p:sp>
        <p:nvSpPr>
          <p:cNvPr id="6" name="Slide Number Placeholder 5"/>
          <p:cNvSpPr>
            <a:spLocks noGrp="1"/>
          </p:cNvSpPr>
          <p:nvPr>
            <p:ph type="sldNum" sz="quarter" idx="12"/>
          </p:nvPr>
        </p:nvSpPr>
        <p:spPr/>
        <p:txBody>
          <a:bodyPr/>
          <a:lstStyle/>
          <a:p>
            <a:fld id="{C514DB20-9034-4EB9-8E62-D7415B2E147E}" type="slidenum">
              <a:rPr lang="en-US" smtClean="0"/>
              <a:pPr/>
              <a:t>48</a:t>
            </a:fld>
            <a:endParaRPr lang="en-US"/>
          </a:p>
        </p:txBody>
      </p:sp>
      <p:sp>
        <p:nvSpPr>
          <p:cNvPr id="3" name="Content Placeholder 2"/>
          <p:cNvSpPr>
            <a:spLocks noGrp="1"/>
          </p:cNvSpPr>
          <p:nvPr>
            <p:ph idx="1"/>
          </p:nvPr>
        </p:nvSpPr>
        <p:spPr>
          <a:xfrm>
            <a:off x="422029" y="1650999"/>
            <a:ext cx="9152792" cy="4739220"/>
          </a:xfrm>
        </p:spPr>
        <p:txBody>
          <a:bodyPr>
            <a:normAutofit fontScale="70000" lnSpcReduction="20000"/>
          </a:bodyPr>
          <a:lstStyle/>
          <a:p>
            <a:pPr>
              <a:lnSpc>
                <a:spcPct val="120000"/>
              </a:lnSpc>
              <a:spcBef>
                <a:spcPts val="0"/>
              </a:spcBef>
              <a:spcAft>
                <a:spcPts val="600"/>
              </a:spcAft>
            </a:pPr>
            <a:r>
              <a:rPr lang="nb-NO" dirty="0" smtClean="0"/>
              <a:t>Om vi ikke selger gammel maskin på tidspunkt 1, men beholder den ett år til, får vi merinntekter om ett år lik: I = 600 – 340 = 260. </a:t>
            </a:r>
          </a:p>
          <a:p>
            <a:pPr>
              <a:lnSpc>
                <a:spcPct val="120000"/>
              </a:lnSpc>
              <a:spcBef>
                <a:spcPts val="0"/>
              </a:spcBef>
              <a:spcAft>
                <a:spcPts val="600"/>
              </a:spcAft>
            </a:pPr>
            <a:r>
              <a:rPr lang="nb-NO" dirty="0" smtClean="0"/>
              <a:t>I tillegg pådrar vi oss vedlikeholdsutgifter i begynnelsen av året. Sluttverdien av disse tilsvarer 250(1,10) = 275.</a:t>
            </a:r>
          </a:p>
          <a:p>
            <a:pPr>
              <a:lnSpc>
                <a:spcPct val="120000"/>
              </a:lnSpc>
              <a:spcBef>
                <a:spcPts val="0"/>
              </a:spcBef>
              <a:spcAft>
                <a:spcPts val="600"/>
              </a:spcAft>
            </a:pPr>
            <a:r>
              <a:rPr lang="nb-NO" dirty="0" smtClean="0"/>
              <a:t>Brutto merinntekter er da: 260 – 275 </a:t>
            </a:r>
            <a:r>
              <a:rPr lang="nb-NO" u="sng" dirty="0" smtClean="0"/>
              <a:t>= -15</a:t>
            </a:r>
            <a:r>
              <a:rPr lang="nb-NO" dirty="0"/>
              <a:t> (på tidspunkt </a:t>
            </a:r>
            <a:r>
              <a:rPr lang="nb-NO" dirty="0" smtClean="0"/>
              <a:t>2).</a:t>
            </a:r>
            <a:endParaRPr lang="nb-NO" u="sng" dirty="0" smtClean="0"/>
          </a:p>
          <a:p>
            <a:pPr>
              <a:lnSpc>
                <a:spcPct val="120000"/>
              </a:lnSpc>
              <a:spcBef>
                <a:spcPts val="0"/>
              </a:spcBef>
              <a:spcAft>
                <a:spcPts val="600"/>
              </a:spcAft>
            </a:pPr>
            <a:r>
              <a:rPr lang="nb-NO" dirty="0" smtClean="0"/>
              <a:t>Men å utsette salget i ett år medfører at vi får redusert salgsverdien med 200 – 50 </a:t>
            </a:r>
            <a:r>
              <a:rPr lang="nb-NO" u="sng" dirty="0" smtClean="0"/>
              <a:t>= 150</a:t>
            </a:r>
            <a:r>
              <a:rPr lang="nb-NO" dirty="0" smtClean="0"/>
              <a:t>.</a:t>
            </a:r>
          </a:p>
          <a:p>
            <a:pPr>
              <a:lnSpc>
                <a:spcPct val="120000"/>
              </a:lnSpc>
              <a:spcBef>
                <a:spcPts val="0"/>
              </a:spcBef>
              <a:spcAft>
                <a:spcPts val="600"/>
              </a:spcAft>
            </a:pPr>
            <a:r>
              <a:rPr lang="nb-NO" dirty="0" smtClean="0"/>
              <a:t>Dessuten påløper rentekostnader. Hvis vi hadde byttet ut straks, hadde vi fått nåverdien fra den nye, og salgsverdien fra den gamle ett år før: 235,91 + 200 = 435,91. 10% av dette utgjør </a:t>
            </a:r>
            <a:r>
              <a:rPr lang="nb-NO" u="sng" dirty="0" smtClean="0"/>
              <a:t>43,59</a:t>
            </a:r>
            <a:r>
              <a:rPr lang="nb-NO" dirty="0" smtClean="0"/>
              <a:t>.</a:t>
            </a:r>
          </a:p>
          <a:p>
            <a:pPr>
              <a:lnSpc>
                <a:spcPct val="120000"/>
              </a:lnSpc>
              <a:spcBef>
                <a:spcPts val="0"/>
              </a:spcBef>
              <a:spcAft>
                <a:spcPts val="600"/>
              </a:spcAft>
            </a:pPr>
            <a:r>
              <a:rPr lang="nb-NO" dirty="0" smtClean="0"/>
              <a:t>Netto merinntekter er altså lik -15 – 150 – 43,59 </a:t>
            </a:r>
            <a:r>
              <a:rPr lang="nb-NO" u="sng" dirty="0" smtClean="0"/>
              <a:t>= -208,59, </a:t>
            </a:r>
            <a:r>
              <a:rPr lang="nb-NO" dirty="0" smtClean="0"/>
              <a:t>vurdert på tidspunkt 2.</a:t>
            </a:r>
            <a:endParaRPr lang="nb-NO" u="sng" dirty="0" smtClean="0"/>
          </a:p>
          <a:p>
            <a:pPr>
              <a:lnSpc>
                <a:spcPct val="120000"/>
              </a:lnSpc>
              <a:spcBef>
                <a:spcPts val="0"/>
              </a:spcBef>
              <a:spcAft>
                <a:spcPts val="600"/>
              </a:spcAft>
            </a:pPr>
            <a:r>
              <a:rPr lang="nb-NO" dirty="0" smtClean="0"/>
              <a:t>Følgelig er det ikke lønnsomt å øke levetiden med ytterligere ett år.</a:t>
            </a:r>
          </a:p>
          <a:p>
            <a:pPr>
              <a:lnSpc>
                <a:spcPct val="120000"/>
              </a:lnSpc>
              <a:spcBef>
                <a:spcPts val="0"/>
              </a:spcBef>
              <a:spcAft>
                <a:spcPts val="600"/>
              </a:spcAft>
            </a:pPr>
            <a:r>
              <a:rPr lang="nb-NO" dirty="0" smtClean="0"/>
              <a:t>Optimal levetid for gammel maskin er altså ett år (engangsinvestering ny).</a:t>
            </a:r>
            <a:endParaRPr lang="nb-NO" dirty="0"/>
          </a:p>
        </p:txBody>
      </p:sp>
      <p:sp>
        <p:nvSpPr>
          <p:cNvPr id="2" name="Title 1"/>
          <p:cNvSpPr>
            <a:spLocks noGrp="1"/>
          </p:cNvSpPr>
          <p:nvPr>
            <p:ph type="title"/>
          </p:nvPr>
        </p:nvSpPr>
        <p:spPr/>
        <p:txBody>
          <a:bodyPr/>
          <a:lstStyle/>
          <a:p>
            <a:r>
              <a:rPr lang="nb-NO" dirty="0" smtClean="0"/>
              <a:t>Marginalbetraktning</a:t>
            </a:r>
            <a:endParaRPr lang="nb-NO" dirty="0"/>
          </a:p>
        </p:txBody>
      </p:sp>
    </p:spTree>
    <p:extLst>
      <p:ext uri="{BB962C8B-B14F-4D97-AF65-F5344CB8AC3E}">
        <p14:creationId xmlns:p14="http://schemas.microsoft.com/office/powerpoint/2010/main" val="70074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b-NO" smtClean="0"/>
              <a:t>Rasmus Rasmussen</a:t>
            </a:r>
            <a:endParaRPr lang="en-US"/>
          </a:p>
        </p:txBody>
      </p:sp>
      <p:sp>
        <p:nvSpPr>
          <p:cNvPr id="5" name="Footer Placeholder 4"/>
          <p:cNvSpPr>
            <a:spLocks noGrp="1"/>
          </p:cNvSpPr>
          <p:nvPr>
            <p:ph type="ftr" sz="quarter" idx="11"/>
          </p:nvPr>
        </p:nvSpPr>
        <p:spPr/>
        <p:txBody>
          <a:bodyPr/>
          <a:lstStyle/>
          <a:p>
            <a:r>
              <a:rPr lang="en-US" smtClean="0"/>
              <a:t>BØK311 BEDRIFTSØKONOMI 2b</a:t>
            </a:r>
            <a:endParaRPr lang="en-US"/>
          </a:p>
        </p:txBody>
      </p:sp>
      <p:sp>
        <p:nvSpPr>
          <p:cNvPr id="6" name="Slide Number Placeholder 5"/>
          <p:cNvSpPr>
            <a:spLocks noGrp="1"/>
          </p:cNvSpPr>
          <p:nvPr>
            <p:ph type="sldNum" sz="quarter" idx="12"/>
          </p:nvPr>
        </p:nvSpPr>
        <p:spPr/>
        <p:txBody>
          <a:bodyPr/>
          <a:lstStyle/>
          <a:p>
            <a:fld id="{C514DB20-9034-4EB9-8E62-D7415B2E147E}" type="slidenum">
              <a:rPr lang="en-US" smtClean="0"/>
              <a:pPr/>
              <a:t>49</a:t>
            </a:fld>
            <a:endParaRPr lang="en-US"/>
          </a:p>
        </p:txBody>
      </p:sp>
      <p:sp>
        <p:nvSpPr>
          <p:cNvPr id="3" name="Content Placeholder 2"/>
          <p:cNvSpPr>
            <a:spLocks noGrp="1"/>
          </p:cNvSpPr>
          <p:nvPr>
            <p:ph idx="1"/>
          </p:nvPr>
        </p:nvSpPr>
        <p:spPr/>
        <p:txBody>
          <a:bodyPr/>
          <a:lstStyle/>
          <a:p>
            <a:r>
              <a:rPr lang="nb-NO" dirty="0" smtClean="0"/>
              <a:t>Øvelse: Benytt samme ressonement hvis den nye maskinen skal byttes ut i de uendelige.</a:t>
            </a:r>
          </a:p>
          <a:p>
            <a:r>
              <a:rPr lang="nb-NO" dirty="0" smtClean="0"/>
              <a:t>Hvilke tall er det som endres i analysen?</a:t>
            </a:r>
          </a:p>
          <a:p>
            <a:r>
              <a:rPr lang="nb-NO" smtClean="0"/>
              <a:t>Kommer du fram til samme konklusjon som da totale nåverdier ble beregnet?</a:t>
            </a:r>
            <a:endParaRPr lang="nb-NO" dirty="0"/>
          </a:p>
        </p:txBody>
      </p:sp>
      <p:sp>
        <p:nvSpPr>
          <p:cNvPr id="2" name="Title 1"/>
          <p:cNvSpPr>
            <a:spLocks noGrp="1"/>
          </p:cNvSpPr>
          <p:nvPr>
            <p:ph type="title"/>
          </p:nvPr>
        </p:nvSpPr>
        <p:spPr/>
        <p:txBody>
          <a:bodyPr/>
          <a:lstStyle/>
          <a:p>
            <a:r>
              <a:rPr lang="nb-NO" dirty="0" smtClean="0"/>
              <a:t>Marginalbetraktning</a:t>
            </a:r>
            <a:endParaRPr lang="nb-NO" dirty="0"/>
          </a:p>
        </p:txBody>
      </p:sp>
    </p:spTree>
    <p:extLst>
      <p:ext uri="{BB962C8B-B14F-4D97-AF65-F5344CB8AC3E}">
        <p14:creationId xmlns:p14="http://schemas.microsoft.com/office/powerpoint/2010/main" val="111518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b-NO" smtClean="0"/>
              <a:t>Rasmus Rasmussen</a:t>
            </a:r>
            <a:endParaRPr lang="nn-NO"/>
          </a:p>
        </p:txBody>
      </p:sp>
      <p:sp>
        <p:nvSpPr>
          <p:cNvPr id="3" name="Footer Placeholder 2"/>
          <p:cNvSpPr>
            <a:spLocks noGrp="1"/>
          </p:cNvSpPr>
          <p:nvPr>
            <p:ph type="ftr" sz="quarter" idx="11"/>
          </p:nvPr>
        </p:nvSpPr>
        <p:spPr/>
        <p:txBody>
          <a:bodyPr/>
          <a:lstStyle/>
          <a:p>
            <a:r>
              <a:rPr lang="nn-NO" smtClean="0"/>
              <a:t>BØK311 BEDRIFTSØKONOMI 2b</a:t>
            </a:r>
            <a:endParaRPr lang="nn-NO"/>
          </a:p>
        </p:txBody>
      </p:sp>
      <p:sp>
        <p:nvSpPr>
          <p:cNvPr id="4" name="Slide Number Placeholder 3"/>
          <p:cNvSpPr>
            <a:spLocks noGrp="1"/>
          </p:cNvSpPr>
          <p:nvPr>
            <p:ph type="sldNum" sz="quarter" idx="12"/>
          </p:nvPr>
        </p:nvSpPr>
        <p:spPr/>
        <p:txBody>
          <a:bodyPr/>
          <a:lstStyle/>
          <a:p>
            <a:fld id="{C8027F48-9CC9-D045-8B9B-52CCB28A42BB}" type="slidenum">
              <a:rPr lang="nn-NO" smtClean="0"/>
              <a:pPr/>
              <a:t>5</a:t>
            </a:fld>
            <a:endParaRPr lang="nn-NO"/>
          </a:p>
        </p:txBody>
      </p:sp>
      <p:sp>
        <p:nvSpPr>
          <p:cNvPr id="5" name="Title 4"/>
          <p:cNvSpPr>
            <a:spLocks noGrp="1"/>
          </p:cNvSpPr>
          <p:nvPr>
            <p:ph type="title"/>
          </p:nvPr>
        </p:nvSpPr>
        <p:spPr/>
        <p:txBody>
          <a:bodyPr/>
          <a:lstStyle/>
          <a:p>
            <a:r>
              <a:rPr lang="nb-NO" dirty="0"/>
              <a:t>Styrebehandling (klubbe)</a:t>
            </a: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608" y="1984131"/>
            <a:ext cx="6970849" cy="94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6578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b-NO" smtClean="0"/>
              <a:t>Rasmus Rasmussen</a:t>
            </a:r>
            <a:endParaRPr lang="en-US"/>
          </a:p>
        </p:txBody>
      </p:sp>
      <p:sp>
        <p:nvSpPr>
          <p:cNvPr id="6" name="Footer Placeholder 5"/>
          <p:cNvSpPr>
            <a:spLocks noGrp="1"/>
          </p:cNvSpPr>
          <p:nvPr>
            <p:ph type="ftr" sz="quarter" idx="11"/>
          </p:nvPr>
        </p:nvSpPr>
        <p:spPr/>
        <p:txBody>
          <a:bodyPr/>
          <a:lstStyle/>
          <a:p>
            <a:r>
              <a:rPr lang="en-US" smtClean="0"/>
              <a:t>BØK311 BEDRIFTSØKONOMI 2b</a:t>
            </a:r>
            <a:endParaRPr lang="en-US"/>
          </a:p>
        </p:txBody>
      </p:sp>
      <p:sp>
        <p:nvSpPr>
          <p:cNvPr id="4" name="Slide Number Placeholder 3"/>
          <p:cNvSpPr>
            <a:spLocks noGrp="1"/>
          </p:cNvSpPr>
          <p:nvPr>
            <p:ph type="sldNum" sz="quarter" idx="12"/>
          </p:nvPr>
        </p:nvSpPr>
        <p:spPr/>
        <p:txBody>
          <a:bodyPr/>
          <a:lstStyle/>
          <a:p>
            <a:fld id="{DF20E043-6175-40A8-9548-4AB226F3011B}" type="slidenum">
              <a:rPr lang="en-US"/>
              <a:pPr/>
              <a:t>50</a:t>
            </a:fld>
            <a:endParaRPr lang="en-US"/>
          </a:p>
        </p:txBody>
      </p:sp>
      <p:sp>
        <p:nvSpPr>
          <p:cNvPr id="420867" name="Rectangle 3"/>
          <p:cNvSpPr>
            <a:spLocks noGrp="1" noChangeArrowheads="1"/>
          </p:cNvSpPr>
          <p:nvPr>
            <p:ph idx="1"/>
          </p:nvPr>
        </p:nvSpPr>
        <p:spPr/>
        <p:txBody>
          <a:bodyPr/>
          <a:lstStyle/>
          <a:p>
            <a:pPr>
              <a:lnSpc>
                <a:spcPct val="90000"/>
              </a:lnSpc>
            </a:pPr>
            <a:r>
              <a:rPr lang="nb-NO" dirty="0"/>
              <a:t>Når vi velger det alternativ med størst positiv nåverdi blant en mengde gjensidig utelukkende alternativer, forutsetter vi implisitt at alle alternativene har lik levetid.</a:t>
            </a:r>
          </a:p>
          <a:p>
            <a:pPr>
              <a:lnSpc>
                <a:spcPct val="90000"/>
              </a:lnSpc>
            </a:pPr>
            <a:r>
              <a:rPr lang="nb-NO" dirty="0"/>
              <a:t>Dermed kan vi for eksempel beregne differansekontantstrømmen.</a:t>
            </a:r>
          </a:p>
          <a:p>
            <a:pPr>
              <a:lnSpc>
                <a:spcPct val="90000"/>
              </a:lnSpc>
            </a:pPr>
            <a:r>
              <a:rPr lang="nb-NO" dirty="0"/>
              <a:t>Ved ulik levetid må vi derfor anta at det alternativet med kortest levetid erstattes med et nytt med nåverdi lik 0.</a:t>
            </a:r>
          </a:p>
        </p:txBody>
      </p:sp>
      <p:sp>
        <p:nvSpPr>
          <p:cNvPr id="420866" name="Rectangle 2"/>
          <p:cNvSpPr>
            <a:spLocks noGrp="1" noChangeArrowheads="1"/>
          </p:cNvSpPr>
          <p:nvPr>
            <p:ph type="title"/>
          </p:nvPr>
        </p:nvSpPr>
        <p:spPr/>
        <p:txBody>
          <a:bodyPr/>
          <a:lstStyle/>
          <a:p>
            <a:r>
              <a:rPr lang="nb-NO"/>
              <a:t>Gjensidig utelukkende alternativer</a:t>
            </a:r>
          </a:p>
        </p:txBody>
      </p:sp>
    </p:spTree>
    <p:extLst>
      <p:ext uri="{BB962C8B-B14F-4D97-AF65-F5344CB8AC3E}">
        <p14:creationId xmlns:p14="http://schemas.microsoft.com/office/powerpoint/2010/main" val="363457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anim calcmode="lin" valueType="num">
                                      <p:cBhvr additive="base">
                                        <p:cTn id="7" dur="500" fill="hold"/>
                                        <p:tgtEl>
                                          <p:spTgt spid="420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0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0867">
                                            <p:txEl>
                                              <p:pRg st="1" end="1"/>
                                            </p:txEl>
                                          </p:spTgt>
                                        </p:tgtEl>
                                        <p:attrNameLst>
                                          <p:attrName>style.visibility</p:attrName>
                                        </p:attrNameLst>
                                      </p:cBhvr>
                                      <p:to>
                                        <p:strVal val="visible"/>
                                      </p:to>
                                    </p:set>
                                    <p:anim calcmode="lin" valueType="num">
                                      <p:cBhvr additive="base">
                                        <p:cTn id="13" dur="500" fill="hold"/>
                                        <p:tgtEl>
                                          <p:spTgt spid="420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0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0867">
                                            <p:txEl>
                                              <p:pRg st="2" end="2"/>
                                            </p:txEl>
                                          </p:spTgt>
                                        </p:tgtEl>
                                        <p:attrNameLst>
                                          <p:attrName>style.visibility</p:attrName>
                                        </p:attrNameLst>
                                      </p:cBhvr>
                                      <p:to>
                                        <p:strVal val="visible"/>
                                      </p:to>
                                    </p:set>
                                    <p:anim calcmode="lin" valueType="num">
                                      <p:cBhvr additive="base">
                                        <p:cTn id="19" dur="500" fill="hold"/>
                                        <p:tgtEl>
                                          <p:spTgt spid="420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0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r>
              <a:rPr lang="nb-NO" smtClean="0"/>
              <a:t>Rasmus Rasmussen</a:t>
            </a:r>
            <a:endParaRPr lang="en-US"/>
          </a:p>
        </p:txBody>
      </p:sp>
      <p:sp>
        <p:nvSpPr>
          <p:cNvPr id="8" name="Footer Placeholder 5"/>
          <p:cNvSpPr>
            <a:spLocks noGrp="1"/>
          </p:cNvSpPr>
          <p:nvPr>
            <p:ph type="ftr" sz="quarter" idx="11"/>
          </p:nvPr>
        </p:nvSpPr>
        <p:spPr/>
        <p:txBody>
          <a:bodyPr/>
          <a:lstStyle/>
          <a:p>
            <a:r>
              <a:rPr lang="en-US" smtClean="0"/>
              <a:t>BØK311 BEDRIFTSØKONOMI 2b</a:t>
            </a:r>
            <a:endParaRPr lang="en-US"/>
          </a:p>
        </p:txBody>
      </p:sp>
      <p:sp>
        <p:nvSpPr>
          <p:cNvPr id="6" name="Slide Number Placeholder 3"/>
          <p:cNvSpPr>
            <a:spLocks noGrp="1"/>
          </p:cNvSpPr>
          <p:nvPr>
            <p:ph type="sldNum" sz="quarter" idx="12"/>
          </p:nvPr>
        </p:nvSpPr>
        <p:spPr/>
        <p:txBody>
          <a:bodyPr/>
          <a:lstStyle/>
          <a:p>
            <a:fld id="{30A34FAD-688F-4C60-BA0E-78805BACE07B}" type="slidenum">
              <a:rPr lang="en-US"/>
              <a:pPr/>
              <a:t>51</a:t>
            </a:fld>
            <a:endParaRPr lang="en-US"/>
          </a:p>
        </p:txBody>
      </p:sp>
      <p:sp>
        <p:nvSpPr>
          <p:cNvPr id="427011" name="Rectangle 3"/>
          <p:cNvSpPr>
            <a:spLocks noGrp="1" noChangeArrowheads="1"/>
          </p:cNvSpPr>
          <p:nvPr>
            <p:ph idx="1"/>
          </p:nvPr>
        </p:nvSpPr>
        <p:spPr/>
        <p:txBody>
          <a:bodyPr/>
          <a:lstStyle/>
          <a:p>
            <a:r>
              <a:rPr lang="nb-NO"/>
              <a:t>En må vurderer kontantstrømmen fra fortsatt drift opp mot salgsprisen.</a:t>
            </a:r>
          </a:p>
        </p:txBody>
      </p:sp>
      <p:sp>
        <p:nvSpPr>
          <p:cNvPr id="427010" name="Rectangle 2"/>
          <p:cNvSpPr>
            <a:spLocks noGrp="1" noChangeArrowheads="1"/>
          </p:cNvSpPr>
          <p:nvPr>
            <p:ph type="title"/>
          </p:nvPr>
        </p:nvSpPr>
        <p:spPr/>
        <p:txBody>
          <a:bodyPr/>
          <a:lstStyle/>
          <a:p>
            <a:r>
              <a:rPr lang="nb-NO"/>
              <a:t>Salg av virksomhet</a:t>
            </a:r>
          </a:p>
        </p:txBody>
      </p:sp>
      <p:pic>
        <p:nvPicPr>
          <p:cNvPr id="427014" name="Picture 6"/>
          <p:cNvPicPr>
            <a:picLocks noChangeAspect="1" noChangeArrowheads="1"/>
          </p:cNvPicPr>
          <p:nvPr/>
        </p:nvPicPr>
        <p:blipFill>
          <a:blip r:embed="rId2">
            <a:extLst>
              <a:ext uri="{28A0092B-C50C-407E-A947-70E740481C1C}">
                <a14:useLocalDpi xmlns:a14="http://schemas.microsoft.com/office/drawing/2010/main" val="0"/>
              </a:ext>
            </a:extLst>
          </a:blip>
          <a:srcRect t="8952" r="45393" b="43723"/>
          <a:stretch>
            <a:fillRect/>
          </a:stretch>
        </p:blipFill>
        <p:spPr bwMode="auto">
          <a:xfrm>
            <a:off x="3423475" y="2486025"/>
            <a:ext cx="6257234" cy="400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7015" name="AutoShape 7"/>
          <p:cNvSpPr>
            <a:spLocks/>
          </p:cNvSpPr>
          <p:nvPr/>
        </p:nvSpPr>
        <p:spPr bwMode="auto">
          <a:xfrm>
            <a:off x="432615" y="4117855"/>
            <a:ext cx="2744788" cy="928930"/>
          </a:xfrm>
          <a:prstGeom prst="borderCallout2">
            <a:avLst>
              <a:gd name="adj1" fmla="val 8889"/>
              <a:gd name="adj2" fmla="val 103009"/>
              <a:gd name="adj3" fmla="val 8889"/>
              <a:gd name="adj4" fmla="val 135148"/>
              <a:gd name="adj5" fmla="val 11852"/>
              <a:gd name="adj6" fmla="val 177630"/>
            </a:avLst>
          </a:prstGeom>
          <a:ln>
            <a:headEnd/>
            <a:tailEnd/>
          </a:ln>
        </p:spPr>
        <p:style>
          <a:lnRef idx="1">
            <a:schemeClr val="accent3"/>
          </a:lnRef>
          <a:fillRef idx="3">
            <a:schemeClr val="accent3"/>
          </a:fillRef>
          <a:effectRef idx="2">
            <a:schemeClr val="accent3"/>
          </a:effectRef>
          <a:fontRef idx="minor">
            <a:schemeClr val="lt1"/>
          </a:fontRef>
        </p:style>
        <p:txBody>
          <a:bodyPr/>
          <a:lstStyle/>
          <a:p>
            <a:r>
              <a:rPr lang="nb-NO">
                <a:latin typeface="Calibri" pitchFamily="34" charset="0"/>
                <a:cs typeface="Calibri" pitchFamily="34" charset="0"/>
              </a:rPr>
              <a:t>Lønnsomt med videre drift hvis kapitalkostnaden er mindre enn 7%</a:t>
            </a:r>
          </a:p>
        </p:txBody>
      </p:sp>
    </p:spTree>
    <p:extLst>
      <p:ext uri="{BB962C8B-B14F-4D97-AF65-F5344CB8AC3E}">
        <p14:creationId xmlns:p14="http://schemas.microsoft.com/office/powerpoint/2010/main" val="4043663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anim calcmode="lin" valueType="num">
                                      <p:cBhvr additive="base">
                                        <p:cTn id="7" dur="500" fill="hold"/>
                                        <p:tgtEl>
                                          <p:spTgt spid="427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7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27014"/>
                                        </p:tgtEl>
                                        <p:attrNameLst>
                                          <p:attrName>style.visibility</p:attrName>
                                        </p:attrNameLst>
                                      </p:cBhvr>
                                      <p:to>
                                        <p:strVal val="visible"/>
                                      </p:to>
                                    </p:set>
                                    <p:animEffect transition="in" filter="dissolve">
                                      <p:cBhvr>
                                        <p:cTn id="13" dur="500"/>
                                        <p:tgtEl>
                                          <p:spTgt spid="4270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27015"/>
                                        </p:tgtEl>
                                        <p:attrNameLst>
                                          <p:attrName>style.visibility</p:attrName>
                                        </p:attrNameLst>
                                      </p:cBhvr>
                                      <p:to>
                                        <p:strVal val="visible"/>
                                      </p:to>
                                    </p:set>
                                    <p:anim calcmode="lin" valueType="num">
                                      <p:cBhvr additive="base">
                                        <p:cTn id="18" dur="500" fill="hold"/>
                                        <p:tgtEl>
                                          <p:spTgt spid="427015"/>
                                        </p:tgtEl>
                                        <p:attrNameLst>
                                          <p:attrName>ppt_x</p:attrName>
                                        </p:attrNameLst>
                                      </p:cBhvr>
                                      <p:tavLst>
                                        <p:tav tm="0">
                                          <p:val>
                                            <p:strVal val="0-#ppt_w/2"/>
                                          </p:val>
                                        </p:tav>
                                        <p:tav tm="100000">
                                          <p:val>
                                            <p:strVal val="#ppt_x"/>
                                          </p:val>
                                        </p:tav>
                                      </p:tavLst>
                                    </p:anim>
                                    <p:anim calcmode="lin" valueType="num">
                                      <p:cBhvr additive="base">
                                        <p:cTn id="19" dur="500" fill="hold"/>
                                        <p:tgtEl>
                                          <p:spTgt spid="4270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P spid="4270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b-NO" smtClean="0"/>
              <a:t>Rasmus Rasmussen</a:t>
            </a:r>
            <a:endParaRPr lang="en-US"/>
          </a:p>
        </p:txBody>
      </p:sp>
      <p:sp>
        <p:nvSpPr>
          <p:cNvPr id="6" name="Footer Placeholder 5"/>
          <p:cNvSpPr>
            <a:spLocks noGrp="1"/>
          </p:cNvSpPr>
          <p:nvPr>
            <p:ph type="ftr" sz="quarter" idx="11"/>
          </p:nvPr>
        </p:nvSpPr>
        <p:spPr/>
        <p:txBody>
          <a:bodyPr/>
          <a:lstStyle/>
          <a:p>
            <a:r>
              <a:rPr lang="en-US" smtClean="0"/>
              <a:t>BØK311 BEDRIFTSØKONOMI 2b</a:t>
            </a:r>
            <a:endParaRPr lang="en-US"/>
          </a:p>
        </p:txBody>
      </p:sp>
      <p:sp>
        <p:nvSpPr>
          <p:cNvPr id="4" name="Slide Number Placeholder 3"/>
          <p:cNvSpPr>
            <a:spLocks noGrp="1"/>
          </p:cNvSpPr>
          <p:nvPr>
            <p:ph type="sldNum" sz="quarter" idx="12"/>
          </p:nvPr>
        </p:nvSpPr>
        <p:spPr/>
        <p:txBody>
          <a:bodyPr/>
          <a:lstStyle/>
          <a:p>
            <a:fld id="{00923937-4BFD-4B58-B7B2-83C2C3379ACA}" type="slidenum">
              <a:rPr lang="en-US"/>
              <a:pPr/>
              <a:t>52</a:t>
            </a:fld>
            <a:endParaRPr lang="en-US"/>
          </a:p>
        </p:txBody>
      </p:sp>
      <p:sp>
        <p:nvSpPr>
          <p:cNvPr id="428035" name="Rectangle 3"/>
          <p:cNvSpPr>
            <a:spLocks noGrp="1" noChangeArrowheads="1"/>
          </p:cNvSpPr>
          <p:nvPr>
            <p:ph idx="1"/>
          </p:nvPr>
        </p:nvSpPr>
        <p:spPr/>
        <p:txBody>
          <a:bodyPr>
            <a:normAutofit lnSpcReduction="10000"/>
          </a:bodyPr>
          <a:lstStyle/>
          <a:p>
            <a:pPr>
              <a:lnSpc>
                <a:spcPct val="80000"/>
              </a:lnSpc>
            </a:pPr>
            <a:r>
              <a:rPr lang="nb-NO" sz="2800" dirty="0"/>
              <a:t>Avviksanalysen foretas for å bli etterpåklok, dvs. lære av sine feil.</a:t>
            </a:r>
          </a:p>
          <a:p>
            <a:pPr>
              <a:lnSpc>
                <a:spcPct val="80000"/>
              </a:lnSpc>
            </a:pPr>
            <a:r>
              <a:rPr lang="nb-NO" sz="2800" dirty="0"/>
              <a:t>For å kunne foreta en avviksanalyse må regnskapssystemet kunne identifisere fordeler og ulemper ved en bestemt beslutning.</a:t>
            </a:r>
          </a:p>
          <a:p>
            <a:pPr>
              <a:lnSpc>
                <a:spcPct val="80000"/>
              </a:lnSpc>
            </a:pPr>
            <a:r>
              <a:rPr lang="nb-NO" sz="2800" dirty="0"/>
              <a:t>For store prosjekt som organiseres separat er dette lett. Vanskeligere blir det for små prosjekt som inngår i selskapets øvrige virksomhet. </a:t>
            </a:r>
          </a:p>
          <a:p>
            <a:pPr>
              <a:lnSpc>
                <a:spcPct val="80000"/>
              </a:lnSpc>
            </a:pPr>
            <a:r>
              <a:rPr lang="nb-NO" sz="2800" dirty="0"/>
              <a:t>Uten avviksanalyse kan ugunstige prosjekter bli manipulert til å bli lønnsomme, for å oppnå personlige fordeler.</a:t>
            </a:r>
          </a:p>
        </p:txBody>
      </p:sp>
      <p:sp>
        <p:nvSpPr>
          <p:cNvPr id="428034" name="Rectangle 2"/>
          <p:cNvSpPr>
            <a:spLocks noGrp="1" noChangeArrowheads="1"/>
          </p:cNvSpPr>
          <p:nvPr>
            <p:ph type="title"/>
          </p:nvPr>
        </p:nvSpPr>
        <p:spPr/>
        <p:txBody>
          <a:bodyPr/>
          <a:lstStyle/>
          <a:p>
            <a:r>
              <a:rPr lang="nb-NO"/>
              <a:t>Avviksanalyse</a:t>
            </a:r>
          </a:p>
        </p:txBody>
      </p:sp>
    </p:spTree>
    <p:extLst>
      <p:ext uri="{BB962C8B-B14F-4D97-AF65-F5344CB8AC3E}">
        <p14:creationId xmlns:p14="http://schemas.microsoft.com/office/powerpoint/2010/main" val="377092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 calcmode="lin" valueType="num">
                                      <p:cBhvr additive="base">
                                        <p:cTn id="7" dur="500" fill="hold"/>
                                        <p:tgtEl>
                                          <p:spTgt spid="428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8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8035">
                                            <p:txEl>
                                              <p:pRg st="1" end="1"/>
                                            </p:txEl>
                                          </p:spTgt>
                                        </p:tgtEl>
                                        <p:attrNameLst>
                                          <p:attrName>style.visibility</p:attrName>
                                        </p:attrNameLst>
                                      </p:cBhvr>
                                      <p:to>
                                        <p:strVal val="visible"/>
                                      </p:to>
                                    </p:set>
                                    <p:anim calcmode="lin" valueType="num">
                                      <p:cBhvr additive="base">
                                        <p:cTn id="13" dur="500" fill="hold"/>
                                        <p:tgtEl>
                                          <p:spTgt spid="428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8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8035">
                                            <p:txEl>
                                              <p:pRg st="2" end="2"/>
                                            </p:txEl>
                                          </p:spTgt>
                                        </p:tgtEl>
                                        <p:attrNameLst>
                                          <p:attrName>style.visibility</p:attrName>
                                        </p:attrNameLst>
                                      </p:cBhvr>
                                      <p:to>
                                        <p:strVal val="visible"/>
                                      </p:to>
                                    </p:set>
                                    <p:anim calcmode="lin" valueType="num">
                                      <p:cBhvr additive="base">
                                        <p:cTn id="19" dur="500" fill="hold"/>
                                        <p:tgtEl>
                                          <p:spTgt spid="428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8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8035">
                                            <p:txEl>
                                              <p:pRg st="3" end="3"/>
                                            </p:txEl>
                                          </p:spTgt>
                                        </p:tgtEl>
                                        <p:attrNameLst>
                                          <p:attrName>style.visibility</p:attrName>
                                        </p:attrNameLst>
                                      </p:cBhvr>
                                      <p:to>
                                        <p:strVal val="visible"/>
                                      </p:to>
                                    </p:set>
                                    <p:anim calcmode="lin" valueType="num">
                                      <p:cBhvr additive="base">
                                        <p:cTn id="25" dur="500" fill="hold"/>
                                        <p:tgtEl>
                                          <p:spTgt spid="428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80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b-NO" smtClean="0"/>
              <a:t>Rasmus Rasmussen</a:t>
            </a:r>
            <a:endParaRPr lang="nn-NO" dirty="0"/>
          </a:p>
        </p:txBody>
      </p:sp>
      <p:sp>
        <p:nvSpPr>
          <p:cNvPr id="3" name="Footer Placeholder 2"/>
          <p:cNvSpPr>
            <a:spLocks noGrp="1"/>
          </p:cNvSpPr>
          <p:nvPr>
            <p:ph type="ftr" sz="quarter" idx="11"/>
          </p:nvPr>
        </p:nvSpPr>
        <p:spPr/>
        <p:txBody>
          <a:bodyPr/>
          <a:lstStyle/>
          <a:p>
            <a:r>
              <a:rPr lang="nn-NO" smtClean="0"/>
              <a:t>BØK311 BEDRIFTSØKONOMI 2b</a:t>
            </a:r>
            <a:endParaRPr lang="nn-NO" dirty="0"/>
          </a:p>
        </p:txBody>
      </p:sp>
      <p:sp>
        <p:nvSpPr>
          <p:cNvPr id="4" name="Slide Number Placeholder 3"/>
          <p:cNvSpPr>
            <a:spLocks noGrp="1"/>
          </p:cNvSpPr>
          <p:nvPr>
            <p:ph type="sldNum" sz="quarter" idx="12"/>
          </p:nvPr>
        </p:nvSpPr>
        <p:spPr/>
        <p:txBody>
          <a:bodyPr/>
          <a:lstStyle/>
          <a:p>
            <a:fld id="{C8027F48-9CC9-D045-8B9B-52CCB28A42BB}" type="slidenum">
              <a:rPr lang="nn-NO" smtClean="0"/>
              <a:pPr/>
              <a:t>53</a:t>
            </a:fld>
            <a:endParaRPr lang="nn-NO"/>
          </a:p>
        </p:txBody>
      </p:sp>
      <p:sp>
        <p:nvSpPr>
          <p:cNvPr id="5" name="Content Placeholder 4"/>
          <p:cNvSpPr>
            <a:spLocks noGrp="1"/>
          </p:cNvSpPr>
          <p:nvPr>
            <p:ph idx="1"/>
          </p:nvPr>
        </p:nvSpPr>
        <p:spPr>
          <a:xfrm>
            <a:off x="801423" y="1650999"/>
            <a:ext cx="8301436" cy="4739220"/>
          </a:xfrm>
        </p:spPr>
        <p:txBody>
          <a:bodyPr>
            <a:noAutofit/>
          </a:bodyPr>
          <a:lstStyle/>
          <a:p>
            <a:pPr>
              <a:lnSpc>
                <a:spcPct val="120000"/>
              </a:lnSpc>
              <a:spcBef>
                <a:spcPts val="0"/>
              </a:spcBef>
              <a:spcAft>
                <a:spcPts val="600"/>
              </a:spcAft>
            </a:pPr>
            <a:r>
              <a:rPr lang="nb-NO" sz="2000" dirty="0"/>
              <a:t>Et vedtak skaper i seg selv ingen </a:t>
            </a:r>
            <a:r>
              <a:rPr lang="nb-NO" sz="2000" dirty="0" smtClean="0"/>
              <a:t>verdier.</a:t>
            </a:r>
            <a:endParaRPr lang="nb-NO" sz="2000" dirty="0"/>
          </a:p>
          <a:p>
            <a:pPr>
              <a:lnSpc>
                <a:spcPct val="120000"/>
              </a:lnSpc>
              <a:spcBef>
                <a:spcPts val="0"/>
              </a:spcBef>
              <a:spcAft>
                <a:spcPts val="600"/>
              </a:spcAft>
            </a:pPr>
            <a:r>
              <a:rPr lang="nb-NO" sz="2000" dirty="0"/>
              <a:t>Prosjektanalyse er et nyttig verktøy også i prosjektenes </a:t>
            </a:r>
            <a:r>
              <a:rPr lang="nb-NO" sz="2000" dirty="0" smtClean="0"/>
              <a:t>driftsfase.</a:t>
            </a:r>
            <a:endParaRPr lang="nb-NO" sz="2000" dirty="0"/>
          </a:p>
          <a:p>
            <a:pPr>
              <a:lnSpc>
                <a:spcPct val="120000"/>
              </a:lnSpc>
              <a:spcBef>
                <a:spcPts val="0"/>
              </a:spcBef>
              <a:spcAft>
                <a:spcPts val="600"/>
              </a:spcAft>
            </a:pPr>
            <a:r>
              <a:rPr lang="nb-NO" sz="2000" dirty="0"/>
              <a:t>Analyser om optimalt innkjøpsvolum og betalingstidspunkt  krever sammenligning av konsekvenser på ulike </a:t>
            </a:r>
            <a:r>
              <a:rPr lang="nb-NO" sz="2000" dirty="0" smtClean="0"/>
              <a:t>tidspunkter.</a:t>
            </a:r>
            <a:endParaRPr lang="nb-NO" sz="2000" dirty="0"/>
          </a:p>
          <a:p>
            <a:pPr>
              <a:lnSpc>
                <a:spcPct val="120000"/>
              </a:lnSpc>
              <a:spcBef>
                <a:spcPts val="0"/>
              </a:spcBef>
              <a:spcAft>
                <a:spcPts val="600"/>
              </a:spcAft>
            </a:pPr>
            <a:r>
              <a:rPr lang="nb-NO" sz="2000" dirty="0"/>
              <a:t>Småbeløp for mange kunder kan bli store beløp for </a:t>
            </a:r>
            <a:r>
              <a:rPr lang="nb-NO" sz="2000" dirty="0" smtClean="0"/>
              <a:t>bedriften.</a:t>
            </a:r>
            <a:endParaRPr lang="nb-NO" sz="2000" dirty="0"/>
          </a:p>
          <a:p>
            <a:pPr>
              <a:lnSpc>
                <a:spcPct val="120000"/>
              </a:lnSpc>
              <a:spcBef>
                <a:spcPts val="0"/>
              </a:spcBef>
              <a:spcAft>
                <a:spcPts val="600"/>
              </a:spcAft>
            </a:pPr>
            <a:r>
              <a:rPr lang="nb-NO" sz="2000" dirty="0"/>
              <a:t>En beslutning om å selge på kreditt krever innsikt i både økonomi og </a:t>
            </a:r>
            <a:r>
              <a:rPr lang="nb-NO" sz="2000" dirty="0" smtClean="0"/>
              <a:t>psykologi.</a:t>
            </a:r>
            <a:endParaRPr lang="nb-NO" sz="2000" dirty="0"/>
          </a:p>
          <a:p>
            <a:pPr>
              <a:lnSpc>
                <a:spcPct val="120000"/>
              </a:lnSpc>
              <a:spcBef>
                <a:spcPts val="0"/>
              </a:spcBef>
              <a:spcAft>
                <a:spcPts val="600"/>
              </a:spcAft>
            </a:pPr>
            <a:r>
              <a:rPr lang="nb-NO" sz="2000" dirty="0"/>
              <a:t>Beslutninger om desinvestering (salg eller nedleggelse) kan være minst like vanskelige som </a:t>
            </a:r>
            <a:r>
              <a:rPr lang="nb-NO" sz="2000" dirty="0" smtClean="0"/>
              <a:t>investeringsbeslutninger.</a:t>
            </a:r>
            <a:endParaRPr lang="nb-NO" sz="2000" dirty="0"/>
          </a:p>
          <a:p>
            <a:pPr>
              <a:lnSpc>
                <a:spcPct val="120000"/>
              </a:lnSpc>
              <a:spcBef>
                <a:spcPts val="0"/>
              </a:spcBef>
              <a:spcAft>
                <a:spcPts val="600"/>
              </a:spcAft>
            </a:pPr>
            <a:r>
              <a:rPr lang="nb-NO" sz="2000" dirty="0"/>
              <a:t>Etterpåklokskap og avviksanalyser er nyttige hjelpemidler til </a:t>
            </a:r>
            <a:r>
              <a:rPr lang="nb-NO" sz="2000" dirty="0" smtClean="0"/>
              <a:t>forbedringer.</a:t>
            </a:r>
            <a:endParaRPr lang="nb-NO" sz="2000" dirty="0"/>
          </a:p>
        </p:txBody>
      </p:sp>
      <p:sp>
        <p:nvSpPr>
          <p:cNvPr id="6" name="Title 5"/>
          <p:cNvSpPr>
            <a:spLocks noGrp="1"/>
          </p:cNvSpPr>
          <p:nvPr>
            <p:ph type="title"/>
          </p:nvPr>
        </p:nvSpPr>
        <p:spPr/>
        <p:txBody>
          <a:bodyPr/>
          <a:lstStyle/>
          <a:p>
            <a:r>
              <a:rPr lang="nb-NO" dirty="0"/>
              <a:t>Oppsummering</a:t>
            </a:r>
          </a:p>
        </p:txBody>
      </p:sp>
    </p:spTree>
    <p:extLst>
      <p:ext uri="{BB962C8B-B14F-4D97-AF65-F5344CB8AC3E}">
        <p14:creationId xmlns:p14="http://schemas.microsoft.com/office/powerpoint/2010/main" val="116413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b-NO" smtClean="0"/>
              <a:t>Rasmus Rasmussen</a:t>
            </a:r>
            <a:endParaRPr lang="en-US"/>
          </a:p>
        </p:txBody>
      </p:sp>
      <p:sp>
        <p:nvSpPr>
          <p:cNvPr id="6" name="Footer Placeholder 5"/>
          <p:cNvSpPr>
            <a:spLocks noGrp="1"/>
          </p:cNvSpPr>
          <p:nvPr>
            <p:ph type="ftr" sz="quarter" idx="11"/>
          </p:nvPr>
        </p:nvSpPr>
        <p:spPr/>
        <p:txBody>
          <a:bodyPr/>
          <a:lstStyle/>
          <a:p>
            <a:r>
              <a:rPr lang="en-US" smtClean="0"/>
              <a:t>BØK311 BEDRIFTSØKONOMI 2b</a:t>
            </a:r>
            <a:endParaRPr lang="en-US"/>
          </a:p>
        </p:txBody>
      </p:sp>
      <p:sp>
        <p:nvSpPr>
          <p:cNvPr id="4" name="Slide Number Placeholder 3"/>
          <p:cNvSpPr>
            <a:spLocks noGrp="1"/>
          </p:cNvSpPr>
          <p:nvPr>
            <p:ph type="sldNum" sz="quarter" idx="12"/>
          </p:nvPr>
        </p:nvSpPr>
        <p:spPr/>
        <p:txBody>
          <a:bodyPr/>
          <a:lstStyle/>
          <a:p>
            <a:fld id="{28D7C842-2078-492C-A124-EACF6C2FAADA}" type="slidenum">
              <a:rPr lang="en-US"/>
              <a:pPr/>
              <a:t>6</a:t>
            </a:fld>
            <a:endParaRPr lang="en-US"/>
          </a:p>
        </p:txBody>
      </p:sp>
      <p:sp>
        <p:nvSpPr>
          <p:cNvPr id="74755" name="Rectangle 3"/>
          <p:cNvSpPr>
            <a:spLocks noGrp="1" noChangeArrowheads="1"/>
          </p:cNvSpPr>
          <p:nvPr>
            <p:ph idx="1"/>
          </p:nvPr>
        </p:nvSpPr>
        <p:spPr/>
        <p:txBody>
          <a:bodyPr/>
          <a:lstStyle/>
          <a:p>
            <a:r>
              <a:rPr lang="nb-NO" dirty="0"/>
              <a:t>Etter at prosjektanalysen er ferdig, og et prosjekt er vedtatt, må prosjektet gjennomføres:</a:t>
            </a:r>
          </a:p>
          <a:p>
            <a:pPr lvl="1"/>
            <a:r>
              <a:rPr lang="nb-NO" sz="2800" dirty="0"/>
              <a:t>Anleggsfase – </a:t>
            </a:r>
            <a:r>
              <a:rPr lang="nb-NO" sz="2800" dirty="0" smtClean="0"/>
              <a:t>Prosjektledelse.</a:t>
            </a:r>
            <a:endParaRPr lang="nb-NO" sz="2800" dirty="0"/>
          </a:p>
          <a:p>
            <a:pPr lvl="1"/>
            <a:r>
              <a:rPr lang="nb-NO" sz="2800" dirty="0" smtClean="0"/>
              <a:t>Overlevering.</a:t>
            </a:r>
            <a:endParaRPr lang="nb-NO" sz="2800" dirty="0"/>
          </a:p>
          <a:p>
            <a:pPr lvl="1"/>
            <a:r>
              <a:rPr lang="nb-NO" sz="2800" dirty="0"/>
              <a:t>Driftsfase – Styring av </a:t>
            </a:r>
            <a:r>
              <a:rPr lang="nb-NO" sz="2800" dirty="0" smtClean="0"/>
              <a:t>arbeidskapital.</a:t>
            </a:r>
            <a:endParaRPr lang="nb-NO" sz="2800" dirty="0"/>
          </a:p>
          <a:p>
            <a:pPr lvl="1"/>
            <a:r>
              <a:rPr lang="nb-NO" sz="2800" dirty="0"/>
              <a:t>Avvikling – Optimal levetid / skatt ved </a:t>
            </a:r>
            <a:r>
              <a:rPr lang="nb-NO" sz="2800" dirty="0" smtClean="0"/>
              <a:t>avvikling.</a:t>
            </a:r>
            <a:endParaRPr lang="nb-NO" sz="2800" dirty="0"/>
          </a:p>
          <a:p>
            <a:pPr lvl="1"/>
            <a:r>
              <a:rPr lang="nb-NO" sz="2800" dirty="0" smtClean="0"/>
              <a:t>Avviksanalyse.</a:t>
            </a:r>
            <a:endParaRPr lang="nb-NO" sz="2800" dirty="0"/>
          </a:p>
        </p:txBody>
      </p:sp>
      <p:sp>
        <p:nvSpPr>
          <p:cNvPr id="74754" name="Rectangle 2"/>
          <p:cNvSpPr>
            <a:spLocks noGrp="1" noChangeArrowheads="1"/>
          </p:cNvSpPr>
          <p:nvPr>
            <p:ph type="title"/>
          </p:nvPr>
        </p:nvSpPr>
        <p:spPr/>
        <p:txBody>
          <a:bodyPr/>
          <a:lstStyle/>
          <a:p>
            <a:r>
              <a:rPr lang="nb-NO"/>
              <a:t>Fra vedtak til implementering</a:t>
            </a:r>
          </a:p>
        </p:txBody>
      </p:sp>
    </p:spTree>
    <p:extLst>
      <p:ext uri="{BB962C8B-B14F-4D97-AF65-F5344CB8AC3E}">
        <p14:creationId xmlns:p14="http://schemas.microsoft.com/office/powerpoint/2010/main" val="293902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anim calcmode="lin" valueType="num">
                                      <p:cBhvr additive="base">
                                        <p:cTn id="11"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47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anim calcmode="lin" valueType="num">
                                      <p:cBhvr additive="base">
                                        <p:cTn id="15"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47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4755">
                                            <p:txEl>
                                              <p:pRg st="3" end="3"/>
                                            </p:txEl>
                                          </p:spTgt>
                                        </p:tgtEl>
                                        <p:attrNameLst>
                                          <p:attrName>style.visibility</p:attrName>
                                        </p:attrNameLst>
                                      </p:cBhvr>
                                      <p:to>
                                        <p:strVal val="visible"/>
                                      </p:to>
                                    </p:set>
                                    <p:anim calcmode="lin" valueType="num">
                                      <p:cBhvr additive="base">
                                        <p:cTn id="19"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4755">
                                            <p:txEl>
                                              <p:pRg st="4" end="4"/>
                                            </p:txEl>
                                          </p:spTgt>
                                        </p:tgtEl>
                                        <p:attrNameLst>
                                          <p:attrName>style.visibility</p:attrName>
                                        </p:attrNameLst>
                                      </p:cBhvr>
                                      <p:to>
                                        <p:strVal val="visible"/>
                                      </p:to>
                                    </p:set>
                                    <p:anim calcmode="lin" valueType="num">
                                      <p:cBhvr additive="base">
                                        <p:cTn id="23"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475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4755">
                                            <p:txEl>
                                              <p:pRg st="5" end="5"/>
                                            </p:txEl>
                                          </p:spTgt>
                                        </p:tgtEl>
                                        <p:attrNameLst>
                                          <p:attrName>style.visibility</p:attrName>
                                        </p:attrNameLst>
                                      </p:cBhvr>
                                      <p:to>
                                        <p:strVal val="visible"/>
                                      </p:to>
                                    </p:set>
                                    <p:anim calcmode="lin" valueType="num">
                                      <p:cBhvr additive="base">
                                        <p:cTn id="27" dur="500" fill="hold"/>
                                        <p:tgtEl>
                                          <p:spTgt spid="7475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47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b-NO" smtClean="0"/>
              <a:t>Rasmus Rasmussen</a:t>
            </a:r>
            <a:endParaRPr lang="en-US"/>
          </a:p>
        </p:txBody>
      </p:sp>
      <p:sp>
        <p:nvSpPr>
          <p:cNvPr id="6" name="Footer Placeholder 5"/>
          <p:cNvSpPr>
            <a:spLocks noGrp="1"/>
          </p:cNvSpPr>
          <p:nvPr>
            <p:ph type="ftr" sz="quarter" idx="11"/>
          </p:nvPr>
        </p:nvSpPr>
        <p:spPr/>
        <p:txBody>
          <a:bodyPr/>
          <a:lstStyle/>
          <a:p>
            <a:r>
              <a:rPr lang="en-US" smtClean="0"/>
              <a:t>BØK311 BEDRIFTSØKONOMI 2b</a:t>
            </a:r>
            <a:endParaRPr lang="en-US"/>
          </a:p>
        </p:txBody>
      </p:sp>
      <p:sp>
        <p:nvSpPr>
          <p:cNvPr id="4" name="Slide Number Placeholder 3"/>
          <p:cNvSpPr>
            <a:spLocks noGrp="1"/>
          </p:cNvSpPr>
          <p:nvPr>
            <p:ph type="sldNum" sz="quarter" idx="12"/>
          </p:nvPr>
        </p:nvSpPr>
        <p:spPr/>
        <p:txBody>
          <a:bodyPr/>
          <a:lstStyle/>
          <a:p>
            <a:fld id="{7796273B-51E4-4A29-A079-224A72951CA7}" type="slidenum">
              <a:rPr lang="en-US"/>
              <a:pPr/>
              <a:t>7</a:t>
            </a:fld>
            <a:endParaRPr lang="en-US"/>
          </a:p>
        </p:txBody>
      </p:sp>
      <p:sp>
        <p:nvSpPr>
          <p:cNvPr id="379907" name="Rectangle 3"/>
          <p:cNvSpPr>
            <a:spLocks noGrp="1" noChangeArrowheads="1"/>
          </p:cNvSpPr>
          <p:nvPr>
            <p:ph idx="1"/>
          </p:nvPr>
        </p:nvSpPr>
        <p:spPr/>
        <p:txBody>
          <a:bodyPr/>
          <a:lstStyle/>
          <a:p>
            <a:r>
              <a:rPr lang="nb-NO" dirty="0"/>
              <a:t>Prosjektleder har ansvar for oppfølging og kontroll av prosjektet i anleggsfasen:</a:t>
            </a:r>
          </a:p>
          <a:p>
            <a:pPr lvl="1"/>
            <a:r>
              <a:rPr lang="nb-NO" sz="2400" dirty="0" smtClean="0"/>
              <a:t>Fremdrift </a:t>
            </a:r>
            <a:r>
              <a:rPr lang="nb-NO" sz="2400" dirty="0"/>
              <a:t>– kostnader – </a:t>
            </a:r>
            <a:r>
              <a:rPr lang="nb-NO" sz="2400" dirty="0" smtClean="0"/>
              <a:t>kvalitet.</a:t>
            </a:r>
            <a:endParaRPr lang="nb-NO" sz="2400" dirty="0"/>
          </a:p>
          <a:p>
            <a:r>
              <a:rPr lang="nb-NO" dirty="0"/>
              <a:t>Ved definerte stop/</a:t>
            </a:r>
            <a:r>
              <a:rPr lang="nb-NO" dirty="0" err="1"/>
              <a:t>go</a:t>
            </a:r>
            <a:r>
              <a:rPr lang="nb-NO" dirty="0"/>
              <a:t> -punkter må en vurdere om prosjektet skal stoppes.</a:t>
            </a:r>
          </a:p>
          <a:p>
            <a:pPr lvl="1"/>
            <a:r>
              <a:rPr lang="nb-NO" sz="2400" dirty="0"/>
              <a:t>Ikke gå i </a:t>
            </a:r>
            <a:r>
              <a:rPr lang="nb-NO" sz="2400" dirty="0" err="1"/>
              <a:t>sunk</a:t>
            </a:r>
            <a:r>
              <a:rPr lang="nb-NO" sz="2400" dirty="0"/>
              <a:t> </a:t>
            </a:r>
            <a:r>
              <a:rPr lang="nb-NO" sz="2400" dirty="0" err="1"/>
              <a:t>cost</a:t>
            </a:r>
            <a:r>
              <a:rPr lang="nb-NO" sz="2400" dirty="0"/>
              <a:t> fellen.</a:t>
            </a:r>
          </a:p>
          <a:p>
            <a:r>
              <a:rPr lang="nb-NO" dirty="0"/>
              <a:t>Til daglig må en derimot innrette seg som at prosjektet gjennomføres etter planen.</a:t>
            </a:r>
          </a:p>
        </p:txBody>
      </p:sp>
      <p:sp>
        <p:nvSpPr>
          <p:cNvPr id="379906" name="Rectangle 2"/>
          <p:cNvSpPr>
            <a:spLocks noGrp="1" noChangeArrowheads="1"/>
          </p:cNvSpPr>
          <p:nvPr>
            <p:ph type="title"/>
          </p:nvPr>
        </p:nvSpPr>
        <p:spPr/>
        <p:txBody>
          <a:bodyPr/>
          <a:lstStyle/>
          <a:p>
            <a:r>
              <a:rPr lang="nb-NO"/>
              <a:t>Prosjektledelse</a:t>
            </a:r>
          </a:p>
        </p:txBody>
      </p:sp>
    </p:spTree>
    <p:extLst>
      <p:ext uri="{BB962C8B-B14F-4D97-AF65-F5344CB8AC3E}">
        <p14:creationId xmlns:p14="http://schemas.microsoft.com/office/powerpoint/2010/main" val="25317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anim calcmode="lin" valueType="num">
                                      <p:cBhvr additive="base">
                                        <p:cTn id="7" dur="500" fill="hold"/>
                                        <p:tgtEl>
                                          <p:spTgt spid="379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99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9907">
                                            <p:txEl>
                                              <p:pRg st="1" end="1"/>
                                            </p:txEl>
                                          </p:spTgt>
                                        </p:tgtEl>
                                        <p:attrNameLst>
                                          <p:attrName>style.visibility</p:attrName>
                                        </p:attrNameLst>
                                      </p:cBhvr>
                                      <p:to>
                                        <p:strVal val="visible"/>
                                      </p:to>
                                    </p:set>
                                    <p:anim calcmode="lin" valueType="num">
                                      <p:cBhvr additive="base">
                                        <p:cTn id="11" dur="500" fill="hold"/>
                                        <p:tgtEl>
                                          <p:spTgt spid="3799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99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9907">
                                            <p:txEl>
                                              <p:pRg st="2" end="2"/>
                                            </p:txEl>
                                          </p:spTgt>
                                        </p:tgtEl>
                                        <p:attrNameLst>
                                          <p:attrName>style.visibility</p:attrName>
                                        </p:attrNameLst>
                                      </p:cBhvr>
                                      <p:to>
                                        <p:strVal val="visible"/>
                                      </p:to>
                                    </p:set>
                                    <p:anim calcmode="lin" valueType="num">
                                      <p:cBhvr additive="base">
                                        <p:cTn id="17" dur="500" fill="hold"/>
                                        <p:tgtEl>
                                          <p:spTgt spid="3799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990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79907">
                                            <p:txEl>
                                              <p:pRg st="3" end="3"/>
                                            </p:txEl>
                                          </p:spTgt>
                                        </p:tgtEl>
                                        <p:attrNameLst>
                                          <p:attrName>style.visibility</p:attrName>
                                        </p:attrNameLst>
                                      </p:cBhvr>
                                      <p:to>
                                        <p:strVal val="visible"/>
                                      </p:to>
                                    </p:set>
                                    <p:anim calcmode="lin" valueType="num">
                                      <p:cBhvr additive="base">
                                        <p:cTn id="21" dur="500" fill="hold"/>
                                        <p:tgtEl>
                                          <p:spTgt spid="37990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99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79907">
                                            <p:txEl>
                                              <p:pRg st="4" end="4"/>
                                            </p:txEl>
                                          </p:spTgt>
                                        </p:tgtEl>
                                        <p:attrNameLst>
                                          <p:attrName>style.visibility</p:attrName>
                                        </p:attrNameLst>
                                      </p:cBhvr>
                                      <p:to>
                                        <p:strVal val="visible"/>
                                      </p:to>
                                    </p:set>
                                    <p:anim calcmode="lin" valueType="num">
                                      <p:cBhvr additive="base">
                                        <p:cTn id="27" dur="500" fill="hold"/>
                                        <p:tgtEl>
                                          <p:spTgt spid="37990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799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b-NO" smtClean="0"/>
              <a:t>Rasmus Rasmussen</a:t>
            </a:r>
            <a:endParaRPr lang="nn-NO" dirty="0"/>
          </a:p>
        </p:txBody>
      </p:sp>
      <p:sp>
        <p:nvSpPr>
          <p:cNvPr id="3" name="Footer Placeholder 2"/>
          <p:cNvSpPr>
            <a:spLocks noGrp="1"/>
          </p:cNvSpPr>
          <p:nvPr>
            <p:ph type="ftr" sz="quarter" idx="11"/>
          </p:nvPr>
        </p:nvSpPr>
        <p:spPr/>
        <p:txBody>
          <a:bodyPr/>
          <a:lstStyle/>
          <a:p>
            <a:r>
              <a:rPr lang="nn-NO" smtClean="0"/>
              <a:t>BØK311 BEDRIFTSØKONOMI 2b</a:t>
            </a:r>
            <a:endParaRPr lang="nn-NO" dirty="0"/>
          </a:p>
        </p:txBody>
      </p:sp>
      <p:sp>
        <p:nvSpPr>
          <p:cNvPr id="4" name="Slide Number Placeholder 3"/>
          <p:cNvSpPr>
            <a:spLocks noGrp="1"/>
          </p:cNvSpPr>
          <p:nvPr>
            <p:ph type="sldNum" sz="quarter" idx="12"/>
          </p:nvPr>
        </p:nvSpPr>
        <p:spPr/>
        <p:txBody>
          <a:bodyPr/>
          <a:lstStyle/>
          <a:p>
            <a:fld id="{C8027F48-9CC9-D045-8B9B-52CCB28A42BB}" type="slidenum">
              <a:rPr lang="nn-NO" smtClean="0"/>
              <a:pPr/>
              <a:t>8</a:t>
            </a:fld>
            <a:endParaRPr lang="nn-NO"/>
          </a:p>
        </p:txBody>
      </p:sp>
      <p:sp>
        <p:nvSpPr>
          <p:cNvPr id="5" name="Content Placeholder 4"/>
          <p:cNvSpPr>
            <a:spLocks noGrp="1"/>
          </p:cNvSpPr>
          <p:nvPr>
            <p:ph idx="1"/>
          </p:nvPr>
        </p:nvSpPr>
        <p:spPr/>
        <p:txBody>
          <a:bodyPr/>
          <a:lstStyle/>
          <a:p>
            <a:r>
              <a:rPr lang="nb-NO" dirty="0"/>
              <a:t>Langvarig </a:t>
            </a:r>
            <a:r>
              <a:rPr lang="nb-NO" dirty="0" smtClean="0"/>
              <a:t>anleggsfase:</a:t>
            </a:r>
          </a:p>
          <a:p>
            <a:pPr lvl="1"/>
            <a:r>
              <a:rPr lang="nb-NO" sz="2400" dirty="0"/>
              <a:t>Vurder alternative oppgjørsformer i anleggsfasen basert på kontantstrømmene:</a:t>
            </a:r>
          </a:p>
          <a:p>
            <a:pPr marL="0" indent="0">
              <a:buNone/>
            </a:pPr>
            <a:endParaRPr lang="nb-NO" dirty="0"/>
          </a:p>
        </p:txBody>
      </p:sp>
      <p:sp>
        <p:nvSpPr>
          <p:cNvPr id="6" name="Title 5"/>
          <p:cNvSpPr>
            <a:spLocks noGrp="1"/>
          </p:cNvSpPr>
          <p:nvPr>
            <p:ph type="title"/>
          </p:nvPr>
        </p:nvSpPr>
        <p:spPr/>
        <p:txBody>
          <a:bodyPr/>
          <a:lstStyle/>
          <a:p>
            <a:r>
              <a:rPr lang="nb-NO" dirty="0"/>
              <a:t>Fra klubbe til saks</a:t>
            </a:r>
          </a:p>
        </p:txBody>
      </p:sp>
      <p:graphicFrame>
        <p:nvGraphicFramePr>
          <p:cNvPr id="8" name="Table 7"/>
          <p:cNvGraphicFramePr>
            <a:graphicFrameLocks noGrp="1"/>
          </p:cNvGraphicFramePr>
          <p:nvPr>
            <p:extLst>
              <p:ext uri="{D42A27DB-BD31-4B8C-83A1-F6EECF244321}">
                <p14:modId xmlns:p14="http://schemas.microsoft.com/office/powerpoint/2010/main" val="532307802"/>
              </p:ext>
            </p:extLst>
          </p:nvPr>
        </p:nvGraphicFramePr>
        <p:xfrm>
          <a:off x="1364395" y="3284415"/>
          <a:ext cx="7442200" cy="2109788"/>
        </p:xfrm>
        <a:graphic>
          <a:graphicData uri="http://schemas.openxmlformats.org/drawingml/2006/table">
            <a:tbl>
              <a:tblPr/>
              <a:tblGrid>
                <a:gridCol w="1182688"/>
                <a:gridCol w="2749550"/>
                <a:gridCol w="1146175"/>
                <a:gridCol w="1181100"/>
                <a:gridCol w="1182687"/>
              </a:tblGrid>
              <a:tr h="527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 </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År</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0</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1</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2</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A</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Betale undervegs</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0" i="0" u="none" strike="noStrike" cap="none" normalizeH="0" baseline="0" noProof="0" smtClean="0">
                          <a:ln>
                            <a:noFill/>
                          </a:ln>
                          <a:solidFill>
                            <a:schemeClr val="tx1"/>
                          </a:solidFill>
                          <a:effectLst/>
                          <a:latin typeface="Arial" charset="0"/>
                          <a:cs typeface="Arial" charset="0"/>
                        </a:rPr>
                        <a:t>-2</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0" i="0" u="none" strike="noStrike" cap="none" normalizeH="0" baseline="0" noProof="0" smtClean="0">
                          <a:ln>
                            <a:noFill/>
                          </a:ln>
                          <a:solidFill>
                            <a:schemeClr val="tx1"/>
                          </a:solidFill>
                          <a:effectLst/>
                          <a:latin typeface="Arial" charset="0"/>
                          <a:cs typeface="Arial" charset="0"/>
                        </a:rPr>
                        <a:t>-9</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0" i="0" u="none" strike="noStrike" cap="none" normalizeH="0" baseline="0" noProof="0" smtClean="0">
                          <a:ln>
                            <a:noFill/>
                          </a:ln>
                          <a:solidFill>
                            <a:schemeClr val="tx1"/>
                          </a:solidFill>
                          <a:effectLst/>
                          <a:latin typeface="Arial" charset="0"/>
                          <a:cs typeface="Arial" charset="0"/>
                        </a:rPr>
                        <a:t>-11</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270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B</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Betale ved overlevering</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0" i="0" u="none" strike="noStrike" cap="none" normalizeH="0" baseline="0" noProof="0" smtClean="0">
                          <a:ln>
                            <a:noFill/>
                          </a:ln>
                          <a:solidFill>
                            <a:schemeClr val="tx1"/>
                          </a:solidFill>
                          <a:effectLst/>
                          <a:latin typeface="Arial" charset="0"/>
                          <a:cs typeface="Arial" charset="0"/>
                        </a:rPr>
                        <a:t>0</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0" i="0" u="none" strike="noStrike" cap="none" normalizeH="0" baseline="0" noProof="0" smtClean="0">
                          <a:ln>
                            <a:noFill/>
                          </a:ln>
                          <a:solidFill>
                            <a:schemeClr val="tx1"/>
                          </a:solidFill>
                          <a:effectLst/>
                          <a:latin typeface="Arial" charset="0"/>
                          <a:cs typeface="Arial" charset="0"/>
                        </a:rPr>
                        <a:t>0</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0" i="0" u="none" strike="noStrike" cap="none" normalizeH="0" baseline="0" noProof="0" smtClean="0">
                          <a:ln>
                            <a:noFill/>
                          </a:ln>
                          <a:solidFill>
                            <a:schemeClr val="tx1"/>
                          </a:solidFill>
                          <a:effectLst/>
                          <a:latin typeface="Arial" charset="0"/>
                          <a:cs typeface="Arial" charset="0"/>
                        </a:rPr>
                        <a:t>-23</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A - B</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1" i="0" u="none" strike="noStrike" cap="none" normalizeH="0" baseline="0" noProof="0" smtClean="0">
                          <a:ln>
                            <a:noFill/>
                          </a:ln>
                          <a:solidFill>
                            <a:schemeClr val="tx1"/>
                          </a:solidFill>
                          <a:effectLst/>
                          <a:latin typeface="Arial" charset="0"/>
                          <a:cs typeface="Arial" charset="0"/>
                        </a:rPr>
                        <a:t>Differanse</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0" i="0" u="none" strike="noStrike" cap="none" normalizeH="0" baseline="0" noProof="0" smtClean="0">
                          <a:ln>
                            <a:noFill/>
                          </a:ln>
                          <a:solidFill>
                            <a:schemeClr val="tx1"/>
                          </a:solidFill>
                          <a:effectLst/>
                          <a:latin typeface="Arial" charset="0"/>
                          <a:cs typeface="Arial" charset="0"/>
                        </a:rPr>
                        <a:t>-2</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0" i="0" u="none" strike="noStrike" cap="none" normalizeH="0" baseline="0" noProof="0" smtClean="0">
                          <a:ln>
                            <a:noFill/>
                          </a:ln>
                          <a:solidFill>
                            <a:schemeClr val="tx1"/>
                          </a:solidFill>
                          <a:effectLst/>
                          <a:latin typeface="Arial" charset="0"/>
                          <a:cs typeface="Arial" charset="0"/>
                        </a:rPr>
                        <a:t>-9</a:t>
                      </a:r>
                      <a:endParaRPr kumimoji="0" lang="nb-NO" sz="1800" b="0" i="0" u="none" strike="noStrike" cap="none" normalizeH="0" baseline="0" noProof="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b-NO" sz="1800" b="0" i="0" u="none" strike="noStrike" cap="none" normalizeH="0" baseline="0" noProof="0" dirty="0" smtClean="0">
                          <a:ln>
                            <a:noFill/>
                          </a:ln>
                          <a:solidFill>
                            <a:schemeClr val="tx1"/>
                          </a:solidFill>
                          <a:effectLst/>
                          <a:latin typeface="Arial" charset="0"/>
                          <a:cs typeface="Arial" charset="0"/>
                        </a:rPr>
                        <a:t>12</a:t>
                      </a:r>
                      <a:endParaRPr kumimoji="0" lang="nb-NO" sz="1800" b="0" i="0" u="none" strike="noStrike" cap="none" normalizeH="0" baseline="0" noProof="0" dirty="0" smtClean="0">
                        <a:ln>
                          <a:noFill/>
                        </a:ln>
                        <a:solidFill>
                          <a:schemeClr val="tx1"/>
                        </a:solidFill>
                        <a:effectLst/>
                        <a:latin typeface="Arial" charset="0"/>
                      </a:endParaRPr>
                    </a:p>
                  </a:txBody>
                  <a:tcPr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4130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nb-NO" smtClean="0"/>
              <a:t>Rasmus Rasmussen</a:t>
            </a:r>
            <a:endParaRPr lang="en-US"/>
          </a:p>
        </p:txBody>
      </p:sp>
      <p:sp>
        <p:nvSpPr>
          <p:cNvPr id="7" name="Footer Placeholder 4"/>
          <p:cNvSpPr>
            <a:spLocks noGrp="1"/>
          </p:cNvSpPr>
          <p:nvPr>
            <p:ph type="ftr" sz="quarter" idx="11"/>
          </p:nvPr>
        </p:nvSpPr>
        <p:spPr/>
        <p:txBody>
          <a:bodyPr/>
          <a:lstStyle/>
          <a:p>
            <a:r>
              <a:rPr lang="en-US" smtClean="0"/>
              <a:t>BØK311 BEDRIFTSØKONOMI 2b</a:t>
            </a:r>
            <a:endParaRPr lang="en-US"/>
          </a:p>
        </p:txBody>
      </p:sp>
      <p:sp>
        <p:nvSpPr>
          <p:cNvPr id="5" name="Slide Number Placeholder 2"/>
          <p:cNvSpPr>
            <a:spLocks noGrp="1"/>
          </p:cNvSpPr>
          <p:nvPr>
            <p:ph type="sldNum" sz="quarter" idx="12"/>
          </p:nvPr>
        </p:nvSpPr>
        <p:spPr/>
        <p:txBody>
          <a:bodyPr/>
          <a:lstStyle/>
          <a:p>
            <a:fld id="{11CA40D9-C32A-4A75-AE19-F971297B7760}" type="slidenum">
              <a:rPr lang="en-US"/>
              <a:pPr/>
              <a:t>9</a:t>
            </a:fld>
            <a:endParaRPr lang="en-US"/>
          </a:p>
        </p:txBody>
      </p:sp>
      <p:sp>
        <p:nvSpPr>
          <p:cNvPr id="381956" name="Rectangle 4"/>
          <p:cNvSpPr>
            <a:spLocks noGrp="1" noChangeArrowheads="1"/>
          </p:cNvSpPr>
          <p:nvPr>
            <p:ph type="title"/>
          </p:nvPr>
        </p:nvSpPr>
        <p:spPr/>
        <p:txBody>
          <a:bodyPr/>
          <a:lstStyle/>
          <a:p>
            <a:r>
              <a:rPr lang="nb-NO"/>
              <a:t>Valg av oppgjørsform</a:t>
            </a:r>
          </a:p>
        </p:txBody>
      </p:sp>
      <p:graphicFrame>
        <p:nvGraphicFramePr>
          <p:cNvPr id="2" name="Object 5"/>
          <p:cNvGraphicFramePr>
            <a:graphicFrameLocks noChangeAspect="1"/>
          </p:cNvGraphicFramePr>
          <p:nvPr>
            <p:extLst>
              <p:ext uri="{D42A27DB-BD31-4B8C-83A1-F6EECF244321}">
                <p14:modId xmlns:p14="http://schemas.microsoft.com/office/powerpoint/2010/main" val="1366835674"/>
              </p:ext>
            </p:extLst>
          </p:nvPr>
        </p:nvGraphicFramePr>
        <p:xfrm>
          <a:off x="1444692" y="1210206"/>
          <a:ext cx="7016617" cy="5410402"/>
        </p:xfrm>
        <a:graphic>
          <a:graphicData uri="http://schemas.openxmlformats.org/drawingml/2006/chart">
            <c:chart xmlns:c="http://schemas.openxmlformats.org/drawingml/2006/chart" xmlns:r="http://schemas.openxmlformats.org/officeDocument/2006/relationships" r:id="rId2"/>
          </a:graphicData>
        </a:graphic>
      </p:graphicFrame>
      <p:sp>
        <p:nvSpPr>
          <p:cNvPr id="381958" name="AutoShape 6"/>
          <p:cNvSpPr>
            <a:spLocks/>
          </p:cNvSpPr>
          <p:nvPr/>
        </p:nvSpPr>
        <p:spPr bwMode="auto">
          <a:xfrm>
            <a:off x="4060428" y="3429000"/>
            <a:ext cx="2744788" cy="946150"/>
          </a:xfrm>
          <a:prstGeom prst="borderCallout2">
            <a:avLst>
              <a:gd name="adj1" fmla="val 12079"/>
              <a:gd name="adj2" fmla="val -3009"/>
              <a:gd name="adj3" fmla="val 12079"/>
              <a:gd name="adj4" fmla="val -8208"/>
              <a:gd name="adj5" fmla="val 199833"/>
              <a:gd name="adj6" fmla="val -1365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b-NO" dirty="0"/>
              <a:t>Velg A for kapitalkostnader under 7,6%</a:t>
            </a:r>
          </a:p>
        </p:txBody>
      </p:sp>
    </p:spTree>
    <p:extLst>
      <p:ext uri="{BB962C8B-B14F-4D97-AF65-F5344CB8AC3E}">
        <p14:creationId xmlns:p14="http://schemas.microsoft.com/office/powerpoint/2010/main" val="1968980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2" dur="500"/>
                                        <p:tgtEl>
                                          <p:spTgt spid="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7" dur="500"/>
                                        <p:tgtEl>
                                          <p:spTgt spid="2">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22" dur="500"/>
                                        <p:tgtEl>
                                          <p:spTgt spid="2">
                                            <p:graphicEl>
                                              <a:chart seriesIdx="2" categoryIdx="-4" bldStep="series"/>
                                            </p:graphic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81958"/>
                                        </p:tgtEl>
                                        <p:attrNameLst>
                                          <p:attrName>style.visibility</p:attrName>
                                        </p:attrNameLst>
                                      </p:cBhvr>
                                      <p:to>
                                        <p:strVal val="visible"/>
                                      </p:to>
                                    </p:set>
                                    <p:anim calcmode="lin" valueType="num">
                                      <p:cBhvr additive="base">
                                        <p:cTn id="27" dur="500" fill="hold"/>
                                        <p:tgtEl>
                                          <p:spTgt spid="381958"/>
                                        </p:tgtEl>
                                        <p:attrNameLst>
                                          <p:attrName>ppt_x</p:attrName>
                                        </p:attrNameLst>
                                      </p:cBhvr>
                                      <p:tavLst>
                                        <p:tav tm="0">
                                          <p:val>
                                            <p:strVal val="#ppt_x"/>
                                          </p:val>
                                        </p:tav>
                                        <p:tav tm="100000">
                                          <p:val>
                                            <p:strVal val="#ppt_x"/>
                                          </p:val>
                                        </p:tav>
                                      </p:tavLst>
                                    </p:anim>
                                    <p:anim calcmode="lin" valueType="num">
                                      <p:cBhvr additive="base">
                                        <p:cTn id="28" dur="500" fill="hold"/>
                                        <p:tgtEl>
                                          <p:spTgt spid="3819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381958" grpId="0" animBg="1"/>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im_mal_B">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him_mal_B</Template>
  <TotalTime>2176</TotalTime>
  <Words>3642</Words>
  <Application>Microsoft Office PowerPoint</Application>
  <PresentationFormat>A4 Paper (210x297 mm)</PresentationFormat>
  <Paragraphs>785</Paragraphs>
  <Slides>53</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56" baseType="lpstr">
      <vt:lpstr>him_mal_B</vt:lpstr>
      <vt:lpstr>Ripple</vt:lpstr>
      <vt:lpstr>Equation</vt:lpstr>
      <vt:lpstr>Prosjektanalyse Øyvind Bøhren og Per Ivar Gjærum</vt:lpstr>
      <vt:lpstr>Læringsmål</vt:lpstr>
      <vt:lpstr>Oversikt: Kapittel 9</vt:lpstr>
      <vt:lpstr>Fra klubbe til krok</vt:lpstr>
      <vt:lpstr>Styrebehandling (klubbe)</vt:lpstr>
      <vt:lpstr>Fra vedtak til implementering</vt:lpstr>
      <vt:lpstr>Prosjektledelse</vt:lpstr>
      <vt:lpstr>Fra klubbe til saks</vt:lpstr>
      <vt:lpstr>Valg av oppgjørsform</vt:lpstr>
      <vt:lpstr>Langvarig anleggsfase</vt:lpstr>
      <vt:lpstr>Bruk sluttverdi eller nåverdi av anleggsinvesteringene</vt:lpstr>
      <vt:lpstr>Overlevering</vt:lpstr>
      <vt:lpstr>Styring av arbeidskapital</vt:lpstr>
      <vt:lpstr>Styring av betalingsmidler </vt:lpstr>
      <vt:lpstr>Best oppgjørsform?</vt:lpstr>
      <vt:lpstr>Kvantumsrabatter</vt:lpstr>
      <vt:lpstr>Kjøpe inn stort?</vt:lpstr>
      <vt:lpstr>Kundefordringer</vt:lpstr>
      <vt:lpstr>Kredittid</vt:lpstr>
      <vt:lpstr>Kontantrabatt</vt:lpstr>
      <vt:lpstr>Effektiv rente kontantrabatt</vt:lpstr>
      <vt:lpstr>Kontantstrøm kontantrabatt</vt:lpstr>
      <vt:lpstr>Kortsiktig gjeld</vt:lpstr>
      <vt:lpstr>Kontantstrøm kassekreditt</vt:lpstr>
      <vt:lpstr>Effektiv rente kassekreditt</vt:lpstr>
      <vt:lpstr>Kassekreditt og utnyttelsesgrad</vt:lpstr>
      <vt:lpstr>Avvikling og salg</vt:lpstr>
      <vt:lpstr>Økonomisk levetid</vt:lpstr>
      <vt:lpstr>Økonomisk levetid - Eksempel</vt:lpstr>
      <vt:lpstr>Eks. Forts. (10% kapitalkostnad)</vt:lpstr>
      <vt:lpstr>Optimalt utskiftingstidspunkt</vt:lpstr>
      <vt:lpstr>Optimalt utskiftingstidspunkt</vt:lpstr>
      <vt:lpstr>Optimalt utskiftingstidspunkt</vt:lpstr>
      <vt:lpstr>Utskifting og gjenanskaffelser</vt:lpstr>
      <vt:lpstr>Gjenanskaffelser</vt:lpstr>
      <vt:lpstr>Vedvarende utskiftinger (10%)</vt:lpstr>
      <vt:lpstr>Vedvarende utskiftinger (10%)</vt:lpstr>
      <vt:lpstr>Vedvarende utskiftinger</vt:lpstr>
      <vt:lpstr>Bytte ut gammelt utstyr</vt:lpstr>
      <vt:lpstr>Optimalt salgstidspunkt Eks.  </vt:lpstr>
      <vt:lpstr>Bytte gammel med engangsinvestering</vt:lpstr>
      <vt:lpstr>Bytte gammel med vedvarende utskifting</vt:lpstr>
      <vt:lpstr>Sekvensielle beslutninger</vt:lpstr>
      <vt:lpstr>Alternativ framgangsmåte</vt:lpstr>
      <vt:lpstr>Optimalt salgsstidspunkt</vt:lpstr>
      <vt:lpstr>Optimalt salgsstidspunkt</vt:lpstr>
      <vt:lpstr>Marginalbetraktning</vt:lpstr>
      <vt:lpstr>Marginalbetraktning</vt:lpstr>
      <vt:lpstr>Marginalbetraktning</vt:lpstr>
      <vt:lpstr>Gjensidig utelukkende alternativer</vt:lpstr>
      <vt:lpstr>Salg av virksomhet</vt:lpstr>
      <vt:lpstr>Avviksanalyse</vt:lpstr>
      <vt:lpstr>Oppsummering</vt:lpstr>
    </vt:vector>
  </TitlesOfParts>
  <Company>Høgskolen i Molde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Operasjonsanalytiske emner</dc:title>
  <dc:creator>Rasmussen Rasmus</dc:creator>
  <cp:lastModifiedBy>Rasmussen Rasmus</cp:lastModifiedBy>
  <cp:revision>195</cp:revision>
  <cp:lastPrinted>2011-09-07T12:05:55Z</cp:lastPrinted>
  <dcterms:created xsi:type="dcterms:W3CDTF">2011-03-04T18:04:00Z</dcterms:created>
  <dcterms:modified xsi:type="dcterms:W3CDTF">2012-05-31T13:17:51Z</dcterms:modified>
</cp:coreProperties>
</file>