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slides/slide107.xml" ContentType="application/vnd.openxmlformats-officedocument.presentationml.slide+xml"/>
  <Override PartName="/ppt/slides/slide116.xml" ContentType="application/vnd.openxmlformats-officedocument.presentationml.slide+xml"/>
  <Override PartName="/ppt/viewProps.xml" ContentType="application/vnd.openxmlformats-officedocument.presentationml.viewProp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s/slide114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tiff" ContentType="image/tiff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1" r:id="rId2"/>
  </p:sldMasterIdLst>
  <p:notesMasterIdLst>
    <p:notesMasterId r:id="rId121"/>
  </p:notesMasterIdLst>
  <p:sldIdLst>
    <p:sldId id="257" r:id="rId3"/>
    <p:sldId id="266" r:id="rId4"/>
    <p:sldId id="267" r:id="rId5"/>
    <p:sldId id="275" r:id="rId6"/>
    <p:sldId id="278" r:id="rId7"/>
    <p:sldId id="276" r:id="rId8"/>
    <p:sldId id="277" r:id="rId9"/>
    <p:sldId id="280" r:id="rId10"/>
    <p:sldId id="281" r:id="rId11"/>
    <p:sldId id="283" r:id="rId12"/>
    <p:sldId id="284" r:id="rId13"/>
    <p:sldId id="285" r:id="rId14"/>
    <p:sldId id="287" r:id="rId15"/>
    <p:sldId id="288" r:id="rId16"/>
    <p:sldId id="290" r:id="rId17"/>
    <p:sldId id="296" r:id="rId18"/>
    <p:sldId id="295" r:id="rId19"/>
    <p:sldId id="294" r:id="rId20"/>
    <p:sldId id="293" r:id="rId21"/>
    <p:sldId id="292" r:id="rId22"/>
    <p:sldId id="291" r:id="rId23"/>
    <p:sldId id="297" r:id="rId24"/>
    <p:sldId id="312" r:id="rId25"/>
    <p:sldId id="311" r:id="rId26"/>
    <p:sldId id="310" r:id="rId27"/>
    <p:sldId id="313" r:id="rId28"/>
    <p:sldId id="314" r:id="rId29"/>
    <p:sldId id="309" r:id="rId30"/>
    <p:sldId id="308" r:id="rId31"/>
    <p:sldId id="307" r:id="rId32"/>
    <p:sldId id="306" r:id="rId33"/>
    <p:sldId id="305" r:id="rId34"/>
    <p:sldId id="304" r:id="rId35"/>
    <p:sldId id="303" r:id="rId36"/>
    <p:sldId id="302" r:id="rId37"/>
    <p:sldId id="315" r:id="rId38"/>
    <p:sldId id="301" r:id="rId39"/>
    <p:sldId id="300" r:id="rId40"/>
    <p:sldId id="331" r:id="rId41"/>
    <p:sldId id="332" r:id="rId42"/>
    <p:sldId id="333" r:id="rId43"/>
    <p:sldId id="334" r:id="rId44"/>
    <p:sldId id="299" r:id="rId45"/>
    <p:sldId id="330" r:id="rId46"/>
    <p:sldId id="329" r:id="rId47"/>
    <p:sldId id="328" r:id="rId48"/>
    <p:sldId id="327" r:id="rId49"/>
    <p:sldId id="326" r:id="rId50"/>
    <p:sldId id="325" r:id="rId51"/>
    <p:sldId id="324" r:id="rId52"/>
    <p:sldId id="323" r:id="rId53"/>
    <p:sldId id="322" r:id="rId54"/>
    <p:sldId id="321" r:id="rId55"/>
    <p:sldId id="335" r:id="rId56"/>
    <p:sldId id="320" r:id="rId57"/>
    <p:sldId id="336" r:id="rId58"/>
    <p:sldId id="319" r:id="rId59"/>
    <p:sldId id="318" r:id="rId60"/>
    <p:sldId id="317" r:id="rId61"/>
    <p:sldId id="352" r:id="rId62"/>
    <p:sldId id="351" r:id="rId63"/>
    <p:sldId id="350" r:id="rId64"/>
    <p:sldId id="349" r:id="rId65"/>
    <p:sldId id="348" r:id="rId66"/>
    <p:sldId id="347" r:id="rId67"/>
    <p:sldId id="346" r:id="rId68"/>
    <p:sldId id="345" r:id="rId69"/>
    <p:sldId id="344" r:id="rId70"/>
    <p:sldId id="353" r:id="rId71"/>
    <p:sldId id="354" r:id="rId72"/>
    <p:sldId id="355" r:id="rId73"/>
    <p:sldId id="356" r:id="rId74"/>
    <p:sldId id="357" r:id="rId75"/>
    <p:sldId id="358" r:id="rId76"/>
    <p:sldId id="359" r:id="rId77"/>
    <p:sldId id="360" r:id="rId78"/>
    <p:sldId id="343" r:id="rId79"/>
    <p:sldId id="342" r:id="rId80"/>
    <p:sldId id="341" r:id="rId81"/>
    <p:sldId id="340" r:id="rId82"/>
    <p:sldId id="339" r:id="rId83"/>
    <p:sldId id="338" r:id="rId84"/>
    <p:sldId id="337" r:id="rId85"/>
    <p:sldId id="370" r:id="rId86"/>
    <p:sldId id="371" r:id="rId87"/>
    <p:sldId id="372" r:id="rId88"/>
    <p:sldId id="316" r:id="rId89"/>
    <p:sldId id="369" r:id="rId90"/>
    <p:sldId id="368" r:id="rId91"/>
    <p:sldId id="367" r:id="rId92"/>
    <p:sldId id="373" r:id="rId93"/>
    <p:sldId id="374" r:id="rId94"/>
    <p:sldId id="375" r:id="rId95"/>
    <p:sldId id="376" r:id="rId96"/>
    <p:sldId id="366" r:id="rId97"/>
    <p:sldId id="365" r:id="rId98"/>
    <p:sldId id="364" r:id="rId99"/>
    <p:sldId id="377" r:id="rId100"/>
    <p:sldId id="363" r:id="rId101"/>
    <p:sldId id="362" r:id="rId102"/>
    <p:sldId id="378" r:id="rId103"/>
    <p:sldId id="379" r:id="rId104"/>
    <p:sldId id="385" r:id="rId105"/>
    <p:sldId id="361" r:id="rId106"/>
    <p:sldId id="380" r:id="rId107"/>
    <p:sldId id="381" r:id="rId108"/>
    <p:sldId id="384" r:id="rId109"/>
    <p:sldId id="383" r:id="rId110"/>
    <p:sldId id="395" r:id="rId111"/>
    <p:sldId id="394" r:id="rId112"/>
    <p:sldId id="396" r:id="rId113"/>
    <p:sldId id="397" r:id="rId114"/>
    <p:sldId id="398" r:id="rId115"/>
    <p:sldId id="399" r:id="rId116"/>
    <p:sldId id="393" r:id="rId117"/>
    <p:sldId id="392" r:id="rId118"/>
    <p:sldId id="391" r:id="rId119"/>
    <p:sldId id="390" r:id="rId120"/>
  </p:sldIdLst>
  <p:sldSz cx="9144000" cy="6858000" type="screen4x3"/>
  <p:notesSz cx="6858000" cy="9144000"/>
  <p:defaultTextStyle>
    <a:defPPr>
      <a:defRPr lang="nb-N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B2CC"/>
    <a:srgbClr val="166C9E"/>
    <a:srgbClr val="1F6C9E"/>
    <a:srgbClr val="00518E"/>
    <a:srgbClr val="008080"/>
    <a:srgbClr val="FF6600"/>
    <a:srgbClr val="CC0000"/>
    <a:srgbClr val="CC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00" autoAdjust="0"/>
  </p:normalViewPr>
  <p:slideViewPr>
    <p:cSldViewPr>
      <p:cViewPr varScale="1">
        <p:scale>
          <a:sx n="88" d="100"/>
          <a:sy n="88" d="100"/>
        </p:scale>
        <p:origin x="-24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16" Type="http://schemas.openxmlformats.org/officeDocument/2006/relationships/slide" Target="slides/slide114.xml"/><Relationship Id="rId124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tableStyles" Target="tableStyle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F789639-F637-4145-B788-B675F9B147DE}" type="datetimeFigureOut">
              <a:rPr lang="nb-NO"/>
              <a:pPr>
                <a:defRPr/>
              </a:pPr>
              <a:t>29.06.2009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nb-NO" noProof="0" smtClean="0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noProof="0" smtClean="0"/>
              <a:t>Klikk for å redigere tekststiler i malen</a:t>
            </a:r>
          </a:p>
          <a:p>
            <a:pPr lvl="1"/>
            <a:r>
              <a:rPr lang="nb-NO" noProof="0" smtClean="0"/>
              <a:t>Andre nivå</a:t>
            </a:r>
          </a:p>
          <a:p>
            <a:pPr lvl="2"/>
            <a:r>
              <a:rPr lang="nb-NO" noProof="0" smtClean="0"/>
              <a:t>Tredje nivå</a:t>
            </a:r>
          </a:p>
          <a:p>
            <a:pPr lvl="3"/>
            <a:r>
              <a:rPr lang="nb-NO" noProof="0" smtClean="0"/>
              <a:t>Fjerde nivå</a:t>
            </a:r>
          </a:p>
          <a:p>
            <a:pPr lvl="4"/>
            <a:r>
              <a:rPr lang="nb-NO" noProof="0" smtClean="0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A3A65C7-37B5-49B2-875D-86F4DDE242A6}" type="slidenum">
              <a:rPr lang="nb-NO"/>
              <a:pPr>
                <a:defRPr/>
              </a:pPr>
              <a:t>‹#›</a:t>
            </a:fld>
            <a:endParaRPr 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FE6F846-BDA8-4BCB-82AE-641CDFCDD0AA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44035" name="Rectangle 3074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075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baner2 copy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15088"/>
            <a:ext cx="9144000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3573463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nb-NO" dirty="0"/>
          </a:p>
        </p:txBody>
      </p:sp>
      <p:pic>
        <p:nvPicPr>
          <p:cNvPr id="6" name="Picture 5" descr="PC fagbokFARGE.ti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28600" y="228600"/>
            <a:ext cx="1219200" cy="56853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">
    <p:bg>
      <p:bgPr>
        <a:solidFill>
          <a:srgbClr val="A3B2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agbok HVITp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304800"/>
            <a:ext cx="12319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baner2 copy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415088"/>
            <a:ext cx="9144000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3573463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nb-NO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b-NO" smtClean="0"/>
              <a:t>Klikk for å redigere tittelstil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6088" y="15573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</a:p>
        </p:txBody>
      </p:sp>
      <p:pic>
        <p:nvPicPr>
          <p:cNvPr id="1028" name="Picture 5" descr="baner2 copy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415088"/>
            <a:ext cx="9144000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A3B2C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A3B2C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A3B2C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A3B2C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A3B2CC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CC3300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CC3300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CC3300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CC33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b-NO" smtClean="0"/>
              <a:t>Klikk for å redigere tittelstil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6088" y="15573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</a:p>
        </p:txBody>
      </p:sp>
      <p:pic>
        <p:nvPicPr>
          <p:cNvPr id="1028" name="Picture 5" descr="baner2 copy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415088"/>
            <a:ext cx="9144000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A3B2C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A3B2C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A3B2C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A3B2C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A3B2CC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CC3300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CC3300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CC3300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CC33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3B2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1029"/>
          <p:cNvSpPr>
            <a:spLocks noChangeShapeType="1"/>
          </p:cNvSpPr>
          <p:nvPr/>
        </p:nvSpPr>
        <p:spPr bwMode="auto">
          <a:xfrm>
            <a:off x="-38100" y="4419600"/>
            <a:ext cx="4343400" cy="0"/>
          </a:xfrm>
          <a:prstGeom prst="line">
            <a:avLst/>
          </a:prstGeom>
          <a:noFill/>
          <a:ln w="9525">
            <a:solidFill>
              <a:srgbClr val="1F7B3E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3075" name="Line 1030"/>
          <p:cNvSpPr>
            <a:spLocks noChangeShapeType="1"/>
          </p:cNvSpPr>
          <p:nvPr/>
        </p:nvSpPr>
        <p:spPr bwMode="auto">
          <a:xfrm>
            <a:off x="7543800" y="5638800"/>
            <a:ext cx="1600200" cy="0"/>
          </a:xfrm>
          <a:prstGeom prst="line">
            <a:avLst/>
          </a:prstGeom>
          <a:noFill/>
          <a:ln w="9525">
            <a:solidFill>
              <a:srgbClr val="1F7B3E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3076" name="Text Box 1028"/>
          <p:cNvSpPr txBox="1">
            <a:spLocks noChangeArrowheads="1"/>
          </p:cNvSpPr>
          <p:nvPr/>
        </p:nvSpPr>
        <p:spPr bwMode="auto">
          <a:xfrm>
            <a:off x="333375" y="2438400"/>
            <a:ext cx="4953000" cy="343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nb-NO" sz="3200" b="1" dirty="0">
                <a:solidFill>
                  <a:srgbClr val="000066"/>
                </a:solidFill>
              </a:rPr>
              <a:t>Prosjektanalyse</a:t>
            </a:r>
          </a:p>
          <a:p>
            <a:pPr eaLnBrk="0" hangingPunct="0">
              <a:spcBef>
                <a:spcPct val="50000"/>
              </a:spcBef>
            </a:pPr>
            <a:r>
              <a:rPr lang="nb-NO" sz="3200" b="1" dirty="0">
                <a:solidFill>
                  <a:srgbClr val="000066"/>
                </a:solidFill>
              </a:rPr>
              <a:t>Investering og finansiering</a:t>
            </a:r>
            <a:endParaRPr lang="nb-NO" sz="2200" b="1" dirty="0">
              <a:solidFill>
                <a:srgbClr val="000066"/>
              </a:solidFill>
            </a:endParaRPr>
          </a:p>
          <a:p>
            <a:pPr eaLnBrk="0" hangingPunct="0">
              <a:spcBef>
                <a:spcPct val="50000"/>
              </a:spcBef>
            </a:pPr>
            <a:endParaRPr lang="nb-NO" sz="1600" dirty="0">
              <a:solidFill>
                <a:srgbClr val="000066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nb-NO" dirty="0">
                <a:solidFill>
                  <a:srgbClr val="000066"/>
                </a:solidFill>
              </a:rPr>
              <a:t>Øyvind Bøhren og Per Ivar Gjærum</a:t>
            </a:r>
          </a:p>
          <a:p>
            <a:pPr eaLnBrk="0" hangingPunct="0">
              <a:spcBef>
                <a:spcPct val="50000"/>
              </a:spcBef>
            </a:pPr>
            <a:r>
              <a:rPr lang="nb-NO" dirty="0">
                <a:solidFill>
                  <a:srgbClr val="000066"/>
                </a:solidFill>
              </a:rPr>
              <a:t>Fagbokforlaget 2009</a:t>
            </a:r>
          </a:p>
          <a:p>
            <a:pPr eaLnBrk="0" hangingPunct="0">
              <a:spcBef>
                <a:spcPct val="50000"/>
              </a:spcBef>
            </a:pPr>
            <a:endParaRPr lang="nb-NO" dirty="0">
              <a:solidFill>
                <a:srgbClr val="000066"/>
              </a:solidFill>
            </a:endParaRPr>
          </a:p>
        </p:txBody>
      </p:sp>
      <p:pic>
        <p:nvPicPr>
          <p:cNvPr id="3077" name="Picture 1" descr="C:\Documents and Settings\trond\Mine dokumenter\Prosjektanalyse\Nettsider\Bilder\Bokforsid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88" y="714375"/>
            <a:ext cx="3071812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kstSylinder 5"/>
          <p:cNvSpPr txBox="1"/>
          <p:nvPr/>
        </p:nvSpPr>
        <p:spPr>
          <a:xfrm>
            <a:off x="609600" y="1600200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b="1" dirty="0" smtClean="0"/>
              <a:t>Figurmateriale til</a:t>
            </a:r>
            <a:endParaRPr lang="nb-NO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en-US" sz="1600" b="1" dirty="0" err="1" smtClean="0"/>
              <a:t>Figur</a:t>
            </a:r>
            <a:r>
              <a:rPr lang="en-US" sz="1600" b="1" dirty="0" smtClean="0"/>
              <a:t> side 49</a:t>
            </a:r>
            <a:endParaRPr lang="pl-PL" sz="1600" b="1" dirty="0" smtClean="0"/>
          </a:p>
        </p:txBody>
      </p:sp>
      <p:pic>
        <p:nvPicPr>
          <p:cNvPr id="27651" name="Picture 3" descr="010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066800"/>
            <a:ext cx="6862763" cy="454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431</a:t>
            </a:r>
            <a:endParaRPr lang="pl-PL" sz="1600" dirty="0" smtClean="0"/>
          </a:p>
        </p:txBody>
      </p:sp>
      <p:pic>
        <p:nvPicPr>
          <p:cNvPr id="19458" name="Picture 2" descr="E:\do zrobienia\PP Prosjectanalise\figurer\ok\0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981200"/>
            <a:ext cx="8539163" cy="3207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432</a:t>
            </a:r>
            <a:endParaRPr lang="pl-PL" sz="1600" dirty="0" smtClean="0"/>
          </a:p>
        </p:txBody>
      </p:sp>
      <p:pic>
        <p:nvPicPr>
          <p:cNvPr id="20482" name="Picture 2" descr="E:\do zrobienia\PP Prosjectanalise\figurer\ok\09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514600"/>
            <a:ext cx="8158163" cy="2279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432</a:t>
            </a:r>
            <a:endParaRPr lang="pl-PL" sz="1600" dirty="0" smtClean="0"/>
          </a:p>
        </p:txBody>
      </p:sp>
      <p:pic>
        <p:nvPicPr>
          <p:cNvPr id="21506" name="Picture 2" descr="E:\do zrobienia\PP Prosjectanalise\figurer\ok\09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066800"/>
            <a:ext cx="7106151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433</a:t>
            </a:r>
            <a:endParaRPr lang="pl-PL" sz="1600" dirty="0" smtClean="0"/>
          </a:p>
        </p:txBody>
      </p:sp>
      <p:pic>
        <p:nvPicPr>
          <p:cNvPr id="22530" name="Picture 2" descr="E:\do zrobienia\PP Prosjectanalise\figurer\ok\Eksempel-09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895600"/>
            <a:ext cx="8081963" cy="11802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9.3: </a:t>
            </a:r>
            <a:r>
              <a:rPr lang="nb-NO" sz="1600" dirty="0" smtClean="0"/>
              <a:t>Samlet investeringsbeløp ved alternative referansetidspunkter</a:t>
            </a:r>
            <a:endParaRPr lang="pl-PL" sz="1600" dirty="0" smtClean="0"/>
          </a:p>
        </p:txBody>
      </p:sp>
      <p:pic>
        <p:nvPicPr>
          <p:cNvPr id="23554" name="Picture 2" descr="E:\do zrobienia\PP Prosjectanalise\figurer\ok\09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143000"/>
            <a:ext cx="6266270" cy="449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9.4: </a:t>
            </a:r>
            <a:r>
              <a:rPr lang="pl-PL" sz="1600" dirty="0" smtClean="0"/>
              <a:t>Nåverdi av bundet arbeidskapital ved alternative kapitalkostnader</a:t>
            </a:r>
          </a:p>
        </p:txBody>
      </p:sp>
      <p:pic>
        <p:nvPicPr>
          <p:cNvPr id="24578" name="Picture 2" descr="E:\do zrobienia\PP Prosjectanalise\figurer\ok\09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066800"/>
            <a:ext cx="7188918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438</a:t>
            </a:r>
            <a:endParaRPr lang="pl-PL" sz="1600" dirty="0" smtClean="0"/>
          </a:p>
        </p:txBody>
      </p:sp>
      <p:pic>
        <p:nvPicPr>
          <p:cNvPr id="25602" name="Picture 2" descr="E:\do zrobienia\PP Prosjectanalise\figurer\ok\090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09800"/>
            <a:ext cx="8386763" cy="23429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9.5: </a:t>
            </a:r>
            <a:r>
              <a:rPr lang="pl-PL" sz="1600" dirty="0" smtClean="0"/>
              <a:t>Årlig internrente ved storinnkjøp som en funksjon av årlig kartongforbruk</a:t>
            </a:r>
          </a:p>
        </p:txBody>
      </p:sp>
      <p:pic>
        <p:nvPicPr>
          <p:cNvPr id="26626" name="Picture 2" descr="E:\do zrobienia\PP Prosjectanalise\figurer\ok\09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143000"/>
            <a:ext cx="7010400" cy="44584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433</a:t>
            </a:r>
            <a:endParaRPr lang="pl-PL" sz="1600" dirty="0" smtClean="0"/>
          </a:p>
        </p:txBody>
      </p:sp>
      <p:pic>
        <p:nvPicPr>
          <p:cNvPr id="27650" name="Picture 2" descr="E:\do zrobienia\PP Prosjectanalise\figurer\ok\090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362200"/>
            <a:ext cx="8046460" cy="2247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9.6: </a:t>
            </a:r>
            <a:r>
              <a:rPr lang="nb-NO" sz="1600" dirty="0" smtClean="0"/>
              <a:t>Effektiv rente ved alternative utnyttelsesgrader</a:t>
            </a:r>
            <a:endParaRPr lang="pl-PL" sz="1600" dirty="0" smtClean="0"/>
          </a:p>
        </p:txBody>
      </p:sp>
      <p:pic>
        <p:nvPicPr>
          <p:cNvPr id="28674" name="Picture 2" descr="E:\do zrobienia\PP Prosjectanalise\figurer\ok\09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143000"/>
            <a:ext cx="7086600" cy="45219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en-US" sz="1600" b="1" dirty="0" err="1" smtClean="0"/>
              <a:t>Figur</a:t>
            </a:r>
            <a:r>
              <a:rPr lang="en-US" sz="1600" b="1" dirty="0" smtClean="0"/>
              <a:t> side 50</a:t>
            </a:r>
            <a:endParaRPr lang="pl-PL" sz="1600" b="1" dirty="0" smtClean="0"/>
          </a:p>
        </p:txBody>
      </p:sp>
      <p:pic>
        <p:nvPicPr>
          <p:cNvPr id="28675" name="Picture 4" descr="011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066800"/>
            <a:ext cx="6781800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9.7: </a:t>
            </a:r>
            <a:r>
              <a:rPr lang="pl-PL" sz="1600" dirty="0" smtClean="0"/>
              <a:t>Nåverdi av Døgnflueprosjektet ved alternative utrangeringstidspunkter</a:t>
            </a:r>
          </a:p>
        </p:txBody>
      </p:sp>
      <p:pic>
        <p:nvPicPr>
          <p:cNvPr id="29698" name="Picture 2" descr="E:\do zrobienia\PP Prosjectanalise\figurer\ok\09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143000"/>
            <a:ext cx="6019800" cy="44845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</a:t>
            </a:r>
            <a:r>
              <a:rPr lang="en-US" sz="1600" b="1" dirty="0" smtClean="0"/>
              <a:t>side 454</a:t>
            </a:r>
            <a:endParaRPr lang="pl-PL" sz="1600" dirty="0" smtClean="0"/>
          </a:p>
        </p:txBody>
      </p:sp>
      <p:pic>
        <p:nvPicPr>
          <p:cNvPr id="30722" name="Picture 2" descr="E:\do zrobienia\PP Prosjectanalise\figurer\ok\090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133600"/>
            <a:ext cx="8158163" cy="29611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</a:t>
            </a:r>
            <a:r>
              <a:rPr lang="en-US" sz="1600" b="1" dirty="0" smtClean="0"/>
              <a:t>side 462</a:t>
            </a:r>
            <a:endParaRPr lang="pl-PL" sz="1600" dirty="0" smtClean="0"/>
          </a:p>
        </p:txBody>
      </p:sp>
      <p:pic>
        <p:nvPicPr>
          <p:cNvPr id="31746" name="Picture 2" descr="E:\do zrobienia\PP Prosjectanalise\figurer\ok\090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209800"/>
            <a:ext cx="8234363" cy="27883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</a:t>
            </a:r>
            <a:r>
              <a:rPr lang="en-US" sz="1600" b="1" dirty="0" smtClean="0"/>
              <a:t>side 468</a:t>
            </a:r>
            <a:endParaRPr lang="pl-PL" sz="1600" dirty="0" smtClean="0"/>
          </a:p>
        </p:txBody>
      </p:sp>
      <p:pic>
        <p:nvPicPr>
          <p:cNvPr id="32770" name="Picture 2" descr="E:\do zrobienia\PP Prosjectanalise\figurer\ok\L09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1" y="1781104"/>
            <a:ext cx="8305800" cy="37266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</a:t>
            </a:r>
            <a:r>
              <a:rPr lang="en-US" sz="1600" b="1" dirty="0" smtClean="0"/>
              <a:t>side 469</a:t>
            </a:r>
            <a:endParaRPr lang="pl-PL" sz="1600" dirty="0" smtClean="0"/>
          </a:p>
        </p:txBody>
      </p:sp>
      <p:pic>
        <p:nvPicPr>
          <p:cNvPr id="33794" name="Picture 2" descr="E:\do zrobienia\PP Prosjectanalise\figurer\ok\L0903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1" y="1524000"/>
            <a:ext cx="8153400" cy="36927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10.1: </a:t>
            </a:r>
            <a:r>
              <a:rPr lang="nb-NO" sz="1600" dirty="0" smtClean="0"/>
              <a:t>Pris- eller kapasitetsøkning</a:t>
            </a:r>
            <a:endParaRPr lang="pl-PL" sz="1600" dirty="0" smtClean="0"/>
          </a:p>
        </p:txBody>
      </p:sp>
      <p:pic>
        <p:nvPicPr>
          <p:cNvPr id="34818" name="Picture 2" descr="E:\do zrobienia\PP Prosjectanalise\figurer\ok\1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1" y="1114434"/>
            <a:ext cx="7543800" cy="44384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10.2: </a:t>
            </a:r>
            <a:r>
              <a:rPr lang="pl-PL" sz="1600" dirty="0" smtClean="0"/>
              <a:t>Grovanalyse</a:t>
            </a:r>
          </a:p>
        </p:txBody>
      </p:sp>
      <p:pic>
        <p:nvPicPr>
          <p:cNvPr id="35842" name="Picture 2" descr="E:\do zrobienia\PP Prosjectanalise\figurer\ok\figur 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590800"/>
            <a:ext cx="8234363" cy="26227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10.3: </a:t>
            </a:r>
            <a:r>
              <a:rPr lang="pl-PL" sz="1600" dirty="0" smtClean="0"/>
              <a:t>Inflasjon, skatt og finansiering i prosjektanalysen</a:t>
            </a:r>
          </a:p>
        </p:txBody>
      </p:sp>
      <p:pic>
        <p:nvPicPr>
          <p:cNvPr id="36866" name="Picture 2" descr="E:\do zrobienia\PP Prosjectanalise\figurer\ok\1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143000"/>
            <a:ext cx="6858000" cy="44558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10.4: </a:t>
            </a:r>
            <a:r>
              <a:rPr lang="pl-PL" sz="1600" dirty="0" smtClean="0"/>
              <a:t>Likevekt og ulikevekt</a:t>
            </a:r>
          </a:p>
        </p:txBody>
      </p:sp>
      <p:pic>
        <p:nvPicPr>
          <p:cNvPr id="37890" name="Picture 2" descr="E:\do zrobienia\PP Prosjectanalise\figurer\ok\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447800"/>
            <a:ext cx="7700963" cy="40175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en-US" sz="1600" b="1" dirty="0" err="1" smtClean="0"/>
              <a:t>Figur</a:t>
            </a:r>
            <a:r>
              <a:rPr lang="en-US" sz="1600" b="1" dirty="0" smtClean="0"/>
              <a:t> side 52</a:t>
            </a:r>
            <a:endParaRPr lang="pl-PL" sz="1600" b="1" dirty="0" smtClean="0"/>
          </a:p>
        </p:txBody>
      </p:sp>
      <p:pic>
        <p:nvPicPr>
          <p:cNvPr id="29699" name="Picture 2" descr="011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066800"/>
            <a:ext cx="5791200" cy="489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2.1: </a:t>
            </a:r>
            <a:r>
              <a:rPr lang="nb-NO" sz="1600" dirty="0" smtClean="0"/>
              <a:t>Kontantstrøm for frimerkeinvestering</a:t>
            </a:r>
            <a:endParaRPr lang="pl-PL" sz="1600" dirty="0" smtClean="0"/>
          </a:p>
        </p:txBody>
      </p:sp>
      <p:pic>
        <p:nvPicPr>
          <p:cNvPr id="31747" name="Picture 4" descr="02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667000"/>
            <a:ext cx="8386763" cy="163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2.2: </a:t>
            </a:r>
            <a:r>
              <a:rPr lang="pl-PL" sz="1600" dirty="0" smtClean="0"/>
              <a:t>Kontantstrøm for Orkla-investering</a:t>
            </a:r>
          </a:p>
        </p:txBody>
      </p:sp>
      <p:pic>
        <p:nvPicPr>
          <p:cNvPr id="32771" name="Picture 2" descr="020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066800"/>
            <a:ext cx="7467600" cy="455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smtClean="0"/>
              <a:t>FIGUR 2.3: </a:t>
            </a:r>
            <a:r>
              <a:rPr lang="nb-NO" sz="1600" smtClean="0"/>
              <a:t>Priser ved ulike abonnementsperioder</a:t>
            </a:r>
            <a:endParaRPr lang="pl-PL" sz="1600" smtClean="0"/>
          </a:p>
        </p:txBody>
      </p:sp>
      <p:pic>
        <p:nvPicPr>
          <p:cNvPr id="34819" name="Picture 3" descr="020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524000"/>
            <a:ext cx="7700963" cy="365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smtClean="0"/>
              <a:t>FIGUR 2.4: </a:t>
            </a:r>
            <a:r>
              <a:rPr lang="nb-NO" sz="1600" smtClean="0"/>
              <a:t>Differansekontantstrøm ved årlig kontra kvartalsvis betaling</a:t>
            </a:r>
            <a:endParaRPr lang="pl-PL" sz="1600" smtClean="0"/>
          </a:p>
        </p:txBody>
      </p:sp>
      <p:pic>
        <p:nvPicPr>
          <p:cNvPr id="35843" name="Picture 3" descr="020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057400"/>
            <a:ext cx="8386763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smtClean="0"/>
              <a:t>FIGUR 2.5: </a:t>
            </a:r>
            <a:r>
              <a:rPr lang="nb-NO" sz="1600" smtClean="0"/>
              <a:t>Anneks på egen tomt</a:t>
            </a:r>
            <a:endParaRPr lang="pl-PL" sz="1600" smtClean="0"/>
          </a:p>
        </p:txBody>
      </p:sp>
      <p:pic>
        <p:nvPicPr>
          <p:cNvPr id="36867" name="Picture 3" descr="020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362200"/>
            <a:ext cx="8386763" cy="257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smtClean="0"/>
              <a:t>FIGUR 2.6: </a:t>
            </a:r>
            <a:r>
              <a:rPr lang="nb-NO" sz="1600" smtClean="0"/>
              <a:t>Hovedtall for den planlagte utvidelsen i AS Alu</a:t>
            </a:r>
            <a:endParaRPr lang="pl-PL" sz="1600" smtClean="0"/>
          </a:p>
        </p:txBody>
      </p:sp>
      <p:pic>
        <p:nvPicPr>
          <p:cNvPr id="37891" name="Picture 3" descr="02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066800"/>
            <a:ext cx="7529513" cy="451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smtClean="0"/>
              <a:t>FIGUR 2.7: </a:t>
            </a:r>
            <a:r>
              <a:rPr lang="pl-PL" sz="1600" smtClean="0"/>
              <a:t>Arbeidskapital i AS Alus kapasitetsutvidelse</a:t>
            </a:r>
          </a:p>
        </p:txBody>
      </p:sp>
      <p:pic>
        <p:nvPicPr>
          <p:cNvPr id="3" name="Picture 2" descr="02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1524000"/>
            <a:ext cx="8005763" cy="400711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smtClean="0"/>
              <a:t>FIGUR 1.1: </a:t>
            </a:r>
            <a:r>
              <a:rPr lang="pl-PL" sz="1600" smtClean="0"/>
              <a:t>Nåverdiprofil</a:t>
            </a:r>
          </a:p>
        </p:txBody>
      </p:sp>
      <p:pic>
        <p:nvPicPr>
          <p:cNvPr id="10243" name="Picture 5" descr="01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066800"/>
            <a:ext cx="7772400" cy="457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2.8: </a:t>
            </a:r>
            <a:r>
              <a:rPr lang="pl-PL" sz="1600" dirty="0" smtClean="0"/>
              <a:t>Arbeidskapital i P. Dals sykkelfabrikk</a:t>
            </a:r>
          </a:p>
        </p:txBody>
      </p:sp>
      <p:pic>
        <p:nvPicPr>
          <p:cNvPr id="3" name="Picture 2" descr="02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1524000"/>
            <a:ext cx="8539163" cy="371385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2.9: </a:t>
            </a:r>
            <a:r>
              <a:rPr lang="pl-PL" sz="1600" dirty="0" smtClean="0"/>
              <a:t>Konsumprisindeks og årlig prisendring for perioden 1960 til 2007</a:t>
            </a:r>
          </a:p>
        </p:txBody>
      </p:sp>
      <p:pic>
        <p:nvPicPr>
          <p:cNvPr id="3" name="Picture 2" descr="02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1066800"/>
            <a:ext cx="7624763" cy="445383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2.10: </a:t>
            </a:r>
            <a:r>
              <a:rPr lang="nb-NO" sz="1600" dirty="0" smtClean="0"/>
              <a:t>Prisutvikling på utvalgte varegrupper 1979–2007</a:t>
            </a:r>
            <a:endParaRPr lang="pl-PL" sz="1600" dirty="0" smtClean="0"/>
          </a:p>
        </p:txBody>
      </p:sp>
      <p:pic>
        <p:nvPicPr>
          <p:cNvPr id="3" name="Picture 2" descr="02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1066800"/>
            <a:ext cx="7319963" cy="444619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2.11: </a:t>
            </a:r>
            <a:r>
              <a:rPr lang="pl-PL" sz="1600" dirty="0" smtClean="0"/>
              <a:t>Utvikling i bokført verdi ved alternative saldosatser</a:t>
            </a:r>
          </a:p>
        </p:txBody>
      </p:sp>
      <p:pic>
        <p:nvPicPr>
          <p:cNvPr id="3" name="Picture 2" descr="02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1066800"/>
            <a:ext cx="7010400" cy="461425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2.12: </a:t>
            </a:r>
            <a:r>
              <a:rPr lang="pl-PL" sz="1600" dirty="0" smtClean="0"/>
              <a:t>Regning på tvers og på langs av tidsaksen</a:t>
            </a:r>
          </a:p>
        </p:txBody>
      </p:sp>
      <p:pic>
        <p:nvPicPr>
          <p:cNvPr id="46082" name="Picture 2" descr="E:\do zrobienia\PP Prosjectanalise\figurer\ok\Figur 2.12 n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524000"/>
            <a:ext cx="7416928" cy="3924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114</a:t>
            </a:r>
            <a:endParaRPr lang="pl-PL" sz="1600" dirty="0" smtClean="0"/>
          </a:p>
        </p:txBody>
      </p:sp>
      <p:pic>
        <p:nvPicPr>
          <p:cNvPr id="4" name="Picture 3" descr="02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5400" y="1066800"/>
            <a:ext cx="6274697" cy="458152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115</a:t>
            </a:r>
            <a:endParaRPr lang="pl-PL" sz="1600" dirty="0" smtClean="0"/>
          </a:p>
        </p:txBody>
      </p:sp>
      <p:pic>
        <p:nvPicPr>
          <p:cNvPr id="4" name="Picture 3" descr="02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600" y="1066800"/>
            <a:ext cx="6144916" cy="446725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116</a:t>
            </a:r>
            <a:endParaRPr lang="pl-PL" sz="1600" dirty="0" smtClean="0"/>
          </a:p>
        </p:txBody>
      </p:sp>
      <p:pic>
        <p:nvPicPr>
          <p:cNvPr id="5" name="Picture 4" descr="02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600" y="1066800"/>
            <a:ext cx="6172200" cy="4500154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3.1: </a:t>
            </a:r>
            <a:r>
              <a:rPr lang="nb-NO" sz="1600" dirty="0" smtClean="0"/>
              <a:t>Sluttverdier og renter fra tabell 3.2</a:t>
            </a:r>
            <a:endParaRPr lang="pl-PL" sz="1600" dirty="0" smtClean="0"/>
          </a:p>
        </p:txBody>
      </p:sp>
      <p:pic>
        <p:nvPicPr>
          <p:cNvPr id="3" name="Picture 2" descr="03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1066800"/>
            <a:ext cx="6939577" cy="45529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3.2: </a:t>
            </a:r>
            <a:r>
              <a:rPr lang="pl-PL" sz="1600" dirty="0" smtClean="0"/>
              <a:t>Sluttverdi av 50 000 kroner ved alternative rentesatser og sparelengder</a:t>
            </a:r>
          </a:p>
        </p:txBody>
      </p:sp>
      <p:pic>
        <p:nvPicPr>
          <p:cNvPr id="3" name="Picture 2" descr="03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1066800"/>
            <a:ext cx="7396163" cy="45942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smtClean="0"/>
              <a:t>FIGUR 1.2: </a:t>
            </a:r>
            <a:r>
              <a:rPr lang="pl-PL" sz="1600" smtClean="0"/>
              <a:t>Prosjektanalyse trinn for trinn. Tallene i pilene angir kapittelnummeret</a:t>
            </a:r>
          </a:p>
        </p:txBody>
      </p:sp>
      <p:pic>
        <p:nvPicPr>
          <p:cNvPr id="11267" name="Picture 3" descr="Figur 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381000"/>
            <a:ext cx="2514600" cy="522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3.3: </a:t>
            </a:r>
            <a:r>
              <a:rPr lang="pl-PL" sz="1600" dirty="0" smtClean="0"/>
              <a:t>Sluttverdi kontra nåverdi</a:t>
            </a:r>
          </a:p>
        </p:txBody>
      </p:sp>
      <p:pic>
        <p:nvPicPr>
          <p:cNvPr id="3" name="Picture 2" descr="03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3048000"/>
            <a:ext cx="8081963" cy="2240714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3.4: </a:t>
            </a:r>
            <a:r>
              <a:rPr lang="nb-NO" sz="1600" dirty="0" smtClean="0"/>
              <a:t>Nåverdi av et fremtidig beløp på 70 000 kroner ved alternative rentesatser og </a:t>
            </a:r>
            <a:r>
              <a:rPr lang="pl-PL" sz="1600" dirty="0" smtClean="0"/>
              <a:t>sparelengder</a:t>
            </a:r>
          </a:p>
        </p:txBody>
      </p:sp>
      <p:pic>
        <p:nvPicPr>
          <p:cNvPr id="4" name="Picture 3" descr="03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1143000"/>
            <a:ext cx="7243763" cy="4514896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7630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3.5: </a:t>
            </a:r>
            <a:r>
              <a:rPr lang="nb-NO" sz="1550" dirty="0" smtClean="0"/>
              <a:t>Nåverdi av en etterskuddsannuitet på 1 krone når levetiden øker. Renten er </a:t>
            </a:r>
            <a:r>
              <a:rPr lang="pl-PL" sz="1550" dirty="0" smtClean="0"/>
              <a:t>10 % p.a.</a:t>
            </a:r>
          </a:p>
        </p:txBody>
      </p:sp>
      <p:pic>
        <p:nvPicPr>
          <p:cNvPr id="3" name="Picture 2" descr="03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1066800"/>
            <a:ext cx="7942169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3.6: </a:t>
            </a:r>
            <a:r>
              <a:rPr lang="nb-NO" sz="1600" dirty="0" smtClean="0"/>
              <a:t>Nåverdi av etterskuddsannuitet ved uendelig kontra endelig levetid</a:t>
            </a:r>
            <a:endParaRPr lang="pl-PL" sz="1600" dirty="0" smtClean="0"/>
          </a:p>
        </p:txBody>
      </p:sp>
      <p:pic>
        <p:nvPicPr>
          <p:cNvPr id="3" name="Picture 2" descr="03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1066800"/>
            <a:ext cx="7423609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3.7: </a:t>
            </a:r>
            <a:r>
              <a:rPr lang="pl-PL" sz="1600" dirty="0" smtClean="0"/>
              <a:t>Leieverdi og tap ved alternative ekspropriasjonstidspunkter</a:t>
            </a:r>
          </a:p>
        </p:txBody>
      </p:sp>
      <p:pic>
        <p:nvPicPr>
          <p:cNvPr id="3" name="Picture 2" descr="03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1066800"/>
            <a:ext cx="7243763" cy="4422911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3.8</a:t>
            </a:r>
            <a:r>
              <a:rPr lang="en-US" sz="1600" b="1" dirty="0" smtClean="0"/>
              <a:t> a</a:t>
            </a:r>
            <a:r>
              <a:rPr lang="pl-PL" sz="1600" b="1" dirty="0" smtClean="0"/>
              <a:t>: </a:t>
            </a:r>
            <a:r>
              <a:rPr lang="pl-PL" sz="1600" dirty="0" smtClean="0"/>
              <a:t>Invers annuitetsfaktor ( </a:t>
            </a:r>
            <a:r>
              <a:rPr lang="pl-PL" sz="1600" i="1" dirty="0" smtClean="0"/>
              <a:t>A</a:t>
            </a:r>
            <a:r>
              <a:rPr lang="pl-PL" sz="800" i="1" dirty="0" smtClean="0"/>
              <a:t> r</a:t>
            </a:r>
            <a:r>
              <a:rPr lang="en-US" sz="800" i="1" dirty="0" smtClean="0"/>
              <a:t>;</a:t>
            </a:r>
            <a:r>
              <a:rPr lang="pl-PL" sz="800" i="1" dirty="0" smtClean="0"/>
              <a:t> T</a:t>
            </a:r>
            <a:r>
              <a:rPr lang="pl-PL" sz="1600" i="1" dirty="0" smtClean="0"/>
              <a:t> ) </a:t>
            </a:r>
            <a:r>
              <a:rPr lang="pl-PL" sz="1600" dirty="0" smtClean="0"/>
              <a:t>lager nåverdi (</a:t>
            </a:r>
            <a:r>
              <a:rPr lang="pl-PL" sz="1600" i="1" dirty="0" smtClean="0"/>
              <a:t>NV) av en annuitet (X)</a:t>
            </a:r>
            <a:endParaRPr lang="pl-PL" sz="1600" dirty="0" smtClean="0"/>
          </a:p>
        </p:txBody>
      </p:sp>
      <p:pic>
        <p:nvPicPr>
          <p:cNvPr id="4" name="Picture 3" descr="0308a-far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2362200"/>
            <a:ext cx="8005763" cy="2414436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rot="10800000">
            <a:off x="4038600" y="5791200"/>
            <a:ext cx="152400" cy="1588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3.8</a:t>
            </a:r>
            <a:r>
              <a:rPr lang="en-US" sz="1600" b="1" dirty="0" smtClean="0"/>
              <a:t> b</a:t>
            </a:r>
            <a:r>
              <a:rPr lang="pl-PL" sz="1600" b="1" dirty="0" smtClean="0"/>
              <a:t>: </a:t>
            </a:r>
            <a:r>
              <a:rPr lang="pl-PL" sz="1600" dirty="0" smtClean="0"/>
              <a:t>En annuitetsfaktor (</a:t>
            </a:r>
            <a:r>
              <a:rPr lang="pl-PL" sz="2000" i="1" dirty="0" smtClean="0"/>
              <a:t>A</a:t>
            </a:r>
            <a:r>
              <a:rPr lang="pl-PL" sz="800" i="1" dirty="0" smtClean="0"/>
              <a:t>r </a:t>
            </a:r>
            <a:r>
              <a:rPr lang="en-US" sz="800" i="1" dirty="0" smtClean="0"/>
              <a:t>;</a:t>
            </a:r>
            <a:r>
              <a:rPr lang="pl-PL" sz="800" i="1" dirty="0" smtClean="0"/>
              <a:t>T </a:t>
            </a:r>
            <a:r>
              <a:rPr lang="pl-PL" sz="1600" dirty="0" smtClean="0"/>
              <a:t>) lager annuitet (</a:t>
            </a:r>
            <a:r>
              <a:rPr lang="pl-PL" sz="1600" i="1" dirty="0" smtClean="0"/>
              <a:t>X) av en nåverdi (NV)</a:t>
            </a:r>
            <a:endParaRPr lang="pl-PL" sz="1600" dirty="0" smtClean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3686211" y="5830008"/>
            <a:ext cx="152400" cy="1588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0308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2362201"/>
            <a:ext cx="8001000" cy="24130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3.9: </a:t>
            </a:r>
            <a:r>
              <a:rPr lang="pl-PL" sz="1600" dirty="0" smtClean="0"/>
              <a:t>Varierende kapitalkostnad over prosjektets levetid</a:t>
            </a:r>
          </a:p>
        </p:txBody>
      </p:sp>
      <p:pic>
        <p:nvPicPr>
          <p:cNvPr id="3" name="Picture 2" descr="03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2743200"/>
            <a:ext cx="8505635" cy="1125084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180</a:t>
            </a:r>
            <a:endParaRPr lang="pl-PL" sz="1600" dirty="0" smtClean="0"/>
          </a:p>
        </p:txBody>
      </p:sp>
      <p:pic>
        <p:nvPicPr>
          <p:cNvPr id="3" name="Picture 2" descr="O03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0" y="1066800"/>
            <a:ext cx="6248400" cy="4489591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182</a:t>
            </a:r>
            <a:endParaRPr lang="pl-PL" sz="1600" dirty="0" smtClean="0"/>
          </a:p>
        </p:txBody>
      </p:sp>
      <p:pic>
        <p:nvPicPr>
          <p:cNvPr id="4" name="Picture 3" descr="L03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1524000"/>
            <a:ext cx="7777163" cy="370341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smtClean="0"/>
              <a:t>FIGUR 1.3: </a:t>
            </a:r>
            <a:r>
              <a:rPr lang="nb-NO" sz="1600" smtClean="0"/>
              <a:t>Kostnader pr. produsert enhet</a:t>
            </a:r>
            <a:endParaRPr lang="pl-PL" sz="1600" smtClean="0"/>
          </a:p>
        </p:txBody>
      </p:sp>
      <p:pic>
        <p:nvPicPr>
          <p:cNvPr id="19459" name="Picture 3" descr="010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143000"/>
            <a:ext cx="7548563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183</a:t>
            </a:r>
            <a:endParaRPr lang="pl-PL" sz="1600" dirty="0" smtClean="0"/>
          </a:p>
        </p:txBody>
      </p:sp>
      <p:pic>
        <p:nvPicPr>
          <p:cNvPr id="5" name="Picture 4" descr="L03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1066800"/>
            <a:ext cx="6862763" cy="4582437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186</a:t>
            </a:r>
            <a:endParaRPr lang="pl-PL" sz="1600" dirty="0" smtClean="0"/>
          </a:p>
        </p:txBody>
      </p:sp>
      <p:pic>
        <p:nvPicPr>
          <p:cNvPr id="6" name="Picture 5" descr="L03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1066800"/>
            <a:ext cx="6938963" cy="455989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4.1: </a:t>
            </a:r>
            <a:r>
              <a:rPr lang="nb-NO" sz="1600" dirty="0" smtClean="0"/>
              <a:t>Nåverdiberegning av et flerårig prosjekt, basert på data fra eksempel 4.1. </a:t>
            </a:r>
          </a:p>
          <a:p>
            <a:pPr algn="l"/>
            <a:r>
              <a:rPr lang="pl-PL" sz="1600" dirty="0" smtClean="0"/>
              <a:t>Tall i millioner kroner</a:t>
            </a:r>
          </a:p>
        </p:txBody>
      </p:sp>
      <p:pic>
        <p:nvPicPr>
          <p:cNvPr id="4" name="Picture 3" descr="L03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1219200"/>
            <a:ext cx="7607892" cy="4291012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7630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4.2: </a:t>
            </a:r>
            <a:r>
              <a:rPr lang="nb-NO" sz="1600" dirty="0" smtClean="0"/>
              <a:t>Kontantstrømmen (–100'', 90'', 70'') og dennes nåverdi ved 6 % diskonteringsrente</a:t>
            </a:r>
            <a:endParaRPr lang="pl-PL" sz="1600" dirty="0" smtClean="0"/>
          </a:p>
        </p:txBody>
      </p:sp>
      <p:pic>
        <p:nvPicPr>
          <p:cNvPr id="3" name="Picture 2" descr="04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1295400"/>
            <a:ext cx="7162800" cy="4077868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4.3: </a:t>
            </a:r>
            <a:r>
              <a:rPr lang="nb-NO" sz="1600" dirty="0" smtClean="0"/>
              <a:t>Nåverdiprofil for kontantstrømmen (–200'', 120'', 140'')</a:t>
            </a:r>
            <a:endParaRPr lang="pl-PL" sz="1600" dirty="0" smtClean="0"/>
          </a:p>
        </p:txBody>
      </p:sp>
      <p:pic>
        <p:nvPicPr>
          <p:cNvPr id="3" name="Picture 2" descr="04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1371600"/>
            <a:ext cx="7315200" cy="3940145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4.4: </a:t>
            </a:r>
            <a:r>
              <a:rPr lang="nb-NO" sz="1600" dirty="0" smtClean="0"/>
              <a:t>Nåverdiprofil for kontantstrømmen (100’, –23’, –23’, –23’, –23’, –23’)</a:t>
            </a:r>
            <a:endParaRPr lang="pl-PL" sz="1600" dirty="0" smtClean="0"/>
          </a:p>
        </p:txBody>
      </p:sp>
      <p:pic>
        <p:nvPicPr>
          <p:cNvPr id="3" name="Picture 2" descr="04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1295400"/>
            <a:ext cx="7543800" cy="4063275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4.5: </a:t>
            </a:r>
            <a:r>
              <a:rPr lang="pl-PL" sz="1600" dirty="0" smtClean="0"/>
              <a:t>Nåverdiprofil for finansieringsprosjektet (100’, –23’, –23’, –23’, –23’, –23’) og</a:t>
            </a:r>
            <a:endParaRPr lang="en-US" sz="1600" dirty="0" smtClean="0"/>
          </a:p>
          <a:p>
            <a:pPr algn="l"/>
            <a:r>
              <a:rPr lang="pl-PL" sz="1600" dirty="0" smtClean="0"/>
              <a:t>investeringsprosjektet (–100’, 23’, 23’, 23’, 23’, 23’)</a:t>
            </a:r>
          </a:p>
        </p:txBody>
      </p:sp>
      <p:pic>
        <p:nvPicPr>
          <p:cNvPr id="3" name="Picture 2" descr="04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1066800"/>
            <a:ext cx="6934200" cy="4578774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4.6: </a:t>
            </a:r>
            <a:r>
              <a:rPr lang="nb-NO" sz="1600" dirty="0" smtClean="0"/>
              <a:t>Nåverdiprofil for kontantstrømmen (–400’, 220’, 242’)</a:t>
            </a:r>
            <a:endParaRPr lang="pl-PL" sz="1600" dirty="0" smtClean="0"/>
          </a:p>
        </p:txBody>
      </p:sp>
      <p:pic>
        <p:nvPicPr>
          <p:cNvPr id="3" name="Picture 2" descr="04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1143000"/>
            <a:ext cx="7624763" cy="4445761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4.7: </a:t>
            </a:r>
            <a:r>
              <a:rPr lang="nb-NO" sz="1600" dirty="0" smtClean="0"/>
              <a:t>Nåverdiprofil for kontantstrømmen (–620'', 1 580'', –990'')</a:t>
            </a:r>
            <a:endParaRPr lang="pl-PL" sz="1600" dirty="0" smtClean="0"/>
          </a:p>
        </p:txBody>
      </p:sp>
      <p:pic>
        <p:nvPicPr>
          <p:cNvPr id="3" name="Picture 2" descr="04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1066800"/>
            <a:ext cx="7597724" cy="4486275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4.8: </a:t>
            </a:r>
            <a:r>
              <a:rPr lang="pl-PL" sz="1600" dirty="0" smtClean="0"/>
              <a:t>Nåverdiprofiler for kontantstrøm A = (–200', 250’) og B = (–150’, 195’)</a:t>
            </a:r>
          </a:p>
        </p:txBody>
      </p:sp>
      <p:pic>
        <p:nvPicPr>
          <p:cNvPr id="3" name="Picture 2" descr="04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1143000"/>
            <a:ext cx="7391400" cy="448177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FIGUR1.4: </a:t>
            </a:r>
            <a:r>
              <a:rPr lang="pl-PL" sz="1600" dirty="0" smtClean="0"/>
              <a:t>Inntekter, kostnader og resultat</a:t>
            </a:r>
          </a:p>
        </p:txBody>
      </p:sp>
      <p:pic>
        <p:nvPicPr>
          <p:cNvPr id="20483" name="Picture 2" descr="010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073150"/>
            <a:ext cx="5943600" cy="456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4.9: </a:t>
            </a:r>
            <a:r>
              <a:rPr lang="pl-PL" sz="1600" dirty="0" smtClean="0"/>
              <a:t>Nåverdiprofil for kontantstrøm A = (–200', 250’), B = (–150, 195) og</a:t>
            </a:r>
            <a:endParaRPr lang="en-US" sz="1600" dirty="0" smtClean="0"/>
          </a:p>
          <a:p>
            <a:pPr algn="l"/>
            <a:r>
              <a:rPr lang="pl-PL" sz="1600" dirty="0" smtClean="0"/>
              <a:t>differanseprosjektet A – B = (–50, 55)</a:t>
            </a:r>
          </a:p>
        </p:txBody>
      </p:sp>
      <p:pic>
        <p:nvPicPr>
          <p:cNvPr id="3" name="Picture 2" descr="04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600" y="1143000"/>
            <a:ext cx="6634163" cy="4401714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4.10: </a:t>
            </a:r>
            <a:r>
              <a:rPr lang="pl-PL" sz="1600" dirty="0" smtClean="0"/>
              <a:t>Nåverdiprofil for D = (–800, 100, 700, 300), E = (–800, 700, 100, 300)</a:t>
            </a:r>
            <a:endParaRPr lang="en-US" sz="1600" dirty="0" smtClean="0"/>
          </a:p>
          <a:p>
            <a:pPr algn="l"/>
            <a:r>
              <a:rPr lang="pl-PL" sz="1600" dirty="0" smtClean="0"/>
              <a:t>og E – D = (0, 600, –600, 0)</a:t>
            </a:r>
          </a:p>
        </p:txBody>
      </p:sp>
      <p:pic>
        <p:nvPicPr>
          <p:cNvPr id="3" name="Picture 2" descr="04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1143000"/>
            <a:ext cx="6900236" cy="4439517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4.11: </a:t>
            </a:r>
            <a:r>
              <a:rPr lang="nb-NO" sz="1600" dirty="0" smtClean="0"/>
              <a:t>Tilbakebetalingstid med og uten diskontering for kontantstrømmen</a:t>
            </a:r>
          </a:p>
          <a:p>
            <a:pPr algn="l"/>
            <a:r>
              <a:rPr lang="pl-PL" sz="1600" dirty="0" smtClean="0"/>
              <a:t>(–500, 100, 200, 200, 150, 400). Kapitalkostnaden er 10 %</a:t>
            </a:r>
          </a:p>
        </p:txBody>
      </p:sp>
      <p:pic>
        <p:nvPicPr>
          <p:cNvPr id="3" name="Picture 2" descr="04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1143000"/>
            <a:ext cx="7025084" cy="4452937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237</a:t>
            </a:r>
            <a:endParaRPr lang="pl-PL" sz="1600" dirty="0" smtClean="0"/>
          </a:p>
        </p:txBody>
      </p:sp>
      <p:pic>
        <p:nvPicPr>
          <p:cNvPr id="3" name="Picture 2" descr="04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1219200"/>
            <a:ext cx="7461679" cy="4224337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238</a:t>
            </a:r>
            <a:endParaRPr lang="pl-PL" sz="1600" dirty="0" smtClean="0"/>
          </a:p>
        </p:txBody>
      </p:sp>
      <p:pic>
        <p:nvPicPr>
          <p:cNvPr id="47106" name="Picture 2" descr="E:\do zrobienia\PP Prosjectanalise\figurer\ok\2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19200"/>
            <a:ext cx="8162963" cy="4267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240</a:t>
            </a:r>
            <a:endParaRPr lang="pl-PL" sz="1600" dirty="0" smtClean="0"/>
          </a:p>
        </p:txBody>
      </p:sp>
      <p:pic>
        <p:nvPicPr>
          <p:cNvPr id="3" name="Picture 2" descr="L04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1143000"/>
            <a:ext cx="7113541" cy="434340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243</a:t>
            </a:r>
            <a:endParaRPr lang="pl-PL" sz="1600" dirty="0" smtClean="0"/>
          </a:p>
        </p:txBody>
      </p:sp>
      <p:pic>
        <p:nvPicPr>
          <p:cNvPr id="7" name="Picture 6" descr="2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1143000"/>
            <a:ext cx="7929563" cy="438014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5.1: </a:t>
            </a:r>
            <a:r>
              <a:rPr lang="nb-NO" sz="1600" dirty="0" smtClean="0"/>
              <a:t>Fra kontantstrøm til nåverdiprofil</a:t>
            </a:r>
            <a:endParaRPr lang="pl-PL" sz="1600" dirty="0" smtClean="0"/>
          </a:p>
        </p:txBody>
      </p:sp>
      <p:pic>
        <p:nvPicPr>
          <p:cNvPr id="3" name="Picture 2" descr="Figur 5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7400" y="1219200"/>
            <a:ext cx="4939034" cy="4329113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5.2: </a:t>
            </a:r>
            <a:r>
              <a:rPr lang="pl-PL" sz="1600" dirty="0" smtClean="0"/>
              <a:t>Nåverdiprofil for P. Dals sykkelfabrikk</a:t>
            </a:r>
          </a:p>
        </p:txBody>
      </p:sp>
      <p:pic>
        <p:nvPicPr>
          <p:cNvPr id="3" name="Picture 2" descr="05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1066800"/>
            <a:ext cx="7315200" cy="4536198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5.3: </a:t>
            </a:r>
            <a:r>
              <a:rPr lang="nb-NO" sz="1600" dirty="0" smtClean="0"/>
              <a:t>Fra prosjektforutsetninger til nåverdiprofil</a:t>
            </a:r>
            <a:endParaRPr lang="pl-PL" sz="1600" dirty="0" smtClean="0"/>
          </a:p>
        </p:txBody>
      </p:sp>
      <p:pic>
        <p:nvPicPr>
          <p:cNvPr id="48130" name="Picture 2" descr="E:\do zrobienia\PP Prosjectanalise\figurer\ok\Figur 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1066800"/>
            <a:ext cx="2915085" cy="449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smtClean="0"/>
              <a:t>FIGUR 1.5: </a:t>
            </a:r>
            <a:r>
              <a:rPr lang="pl-PL" sz="1600" smtClean="0"/>
              <a:t>Investering i utdanning</a:t>
            </a:r>
          </a:p>
        </p:txBody>
      </p:sp>
      <p:pic>
        <p:nvPicPr>
          <p:cNvPr id="21507" name="Picture 2" descr="010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733800"/>
            <a:ext cx="8081963" cy="157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5.4: </a:t>
            </a:r>
            <a:r>
              <a:rPr lang="pl-PL" sz="1600" dirty="0" smtClean="0"/>
              <a:t>Verdi av Orkla-investeringen ved start- og sluttidspunkt med 10 % kapitalkostnad</a:t>
            </a:r>
          </a:p>
        </p:txBody>
      </p:sp>
      <p:pic>
        <p:nvPicPr>
          <p:cNvPr id="3" name="Picture 2" descr="05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1295400"/>
            <a:ext cx="8153400" cy="4244944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5.5: </a:t>
            </a:r>
            <a:r>
              <a:rPr lang="pl-PL" sz="1600" dirty="0" smtClean="0"/>
              <a:t>Kontantstrøm for investering i trimrom</a:t>
            </a:r>
          </a:p>
        </p:txBody>
      </p:sp>
      <p:pic>
        <p:nvPicPr>
          <p:cNvPr id="49154" name="Picture 2" descr="E:\do zrobienia\PP Prosjectanalise\figurer\ok\05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200400"/>
            <a:ext cx="7405679" cy="1274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5.6: </a:t>
            </a:r>
            <a:r>
              <a:rPr lang="nb-NO" sz="1600" dirty="0" smtClean="0"/>
              <a:t>Beregning av årlig kapitalforbruk</a:t>
            </a:r>
            <a:endParaRPr lang="pl-PL" sz="1600" dirty="0" smtClean="0"/>
          </a:p>
        </p:txBody>
      </p:sp>
      <p:pic>
        <p:nvPicPr>
          <p:cNvPr id="50178" name="Picture 2" descr="E:\do zrobienia\PP Prosjectanalise\figurer\ok\05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6337" y="1357312"/>
            <a:ext cx="6791325" cy="4143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5.7: </a:t>
            </a:r>
            <a:r>
              <a:rPr lang="nb-NO" sz="1600" dirty="0" smtClean="0"/>
              <a:t>Rangering av boliglån basert på effektiv rente før skatt</a:t>
            </a:r>
            <a:endParaRPr lang="pl-PL" sz="1600" dirty="0" smtClean="0"/>
          </a:p>
        </p:txBody>
      </p:sp>
      <p:pic>
        <p:nvPicPr>
          <p:cNvPr id="51202" name="Picture 2" descr="E:\do zrobienia\PP Prosjectanalise\figurer\ok\5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066800"/>
            <a:ext cx="6636774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5.8: </a:t>
            </a:r>
            <a:r>
              <a:rPr lang="nb-NO" sz="1600" dirty="0" smtClean="0"/>
              <a:t>Nåverdiprofil for Korea-lånets kontantstrøm etter skatt</a:t>
            </a:r>
            <a:endParaRPr lang="pl-PL" sz="1600" dirty="0" smtClean="0"/>
          </a:p>
        </p:txBody>
      </p:sp>
      <p:pic>
        <p:nvPicPr>
          <p:cNvPr id="3" name="Picture 2" descr="05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1219200"/>
            <a:ext cx="7729035" cy="4195762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5.9: </a:t>
            </a:r>
            <a:r>
              <a:rPr lang="pl-PL" sz="1600" dirty="0" smtClean="0"/>
              <a:t>Restgjeld (lånesaldo) for Boligbanklånet som hhv. serielån og annuitetslån</a:t>
            </a:r>
          </a:p>
        </p:txBody>
      </p:sp>
      <p:pic>
        <p:nvPicPr>
          <p:cNvPr id="3" name="Picture 2" descr="05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0" y="1066800"/>
            <a:ext cx="6783471" cy="4601275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5.10: </a:t>
            </a:r>
            <a:r>
              <a:rPr lang="nb-NO" sz="1600" dirty="0" smtClean="0"/>
              <a:t>Nåverdiprofiler for to lån med identiske betingelser bortsett fra avdragsform</a:t>
            </a:r>
            <a:endParaRPr lang="pl-PL" sz="1600" dirty="0" smtClean="0"/>
          </a:p>
        </p:txBody>
      </p:sp>
      <p:pic>
        <p:nvPicPr>
          <p:cNvPr id="3" name="Picture 2" descr="05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1066800"/>
            <a:ext cx="6858000" cy="4550229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5.11: </a:t>
            </a:r>
            <a:r>
              <a:rPr lang="nb-NO" sz="1600" dirty="0" smtClean="0"/>
              <a:t>Nåverdiprofil for differansekontantstrømmen leie – kjøp = (300’, –100’, </a:t>
            </a:r>
          </a:p>
          <a:p>
            <a:pPr algn="l"/>
            <a:r>
              <a:rPr lang="pl-PL" sz="1600" dirty="0" smtClean="0"/>
              <a:t>–95’, –218’)</a:t>
            </a:r>
          </a:p>
        </p:txBody>
      </p:sp>
      <p:pic>
        <p:nvPicPr>
          <p:cNvPr id="3" name="Picture 2" descr="05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1295400"/>
            <a:ext cx="7777163" cy="4114901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291</a:t>
            </a:r>
            <a:endParaRPr lang="pl-PL" sz="1600" dirty="0" smtClean="0"/>
          </a:p>
        </p:txBody>
      </p:sp>
      <p:pic>
        <p:nvPicPr>
          <p:cNvPr id="3" name="Picture 2" descr="O05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1143000"/>
            <a:ext cx="6862763" cy="4444456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294</a:t>
            </a:r>
            <a:endParaRPr lang="pl-PL" sz="1600" dirty="0" smtClean="0"/>
          </a:p>
        </p:txBody>
      </p:sp>
      <p:pic>
        <p:nvPicPr>
          <p:cNvPr id="4" name="Picture 3" descr="L05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1143000"/>
            <a:ext cx="7290432" cy="43434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smtClean="0"/>
              <a:t>FIGUR 1.6: </a:t>
            </a:r>
            <a:r>
              <a:rPr lang="pl-PL" sz="1600" smtClean="0"/>
              <a:t>Beslutningshierarki</a:t>
            </a:r>
          </a:p>
        </p:txBody>
      </p:sp>
      <p:pic>
        <p:nvPicPr>
          <p:cNvPr id="22531" name="Picture 2" descr="01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00200"/>
            <a:ext cx="8153400" cy="374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300</a:t>
            </a:r>
            <a:endParaRPr lang="pl-PL" sz="1600" dirty="0" smtClean="0"/>
          </a:p>
        </p:txBody>
      </p:sp>
      <p:pic>
        <p:nvPicPr>
          <p:cNvPr id="5" name="Picture 4" descr="L05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1143000"/>
            <a:ext cx="6786563" cy="4344837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301</a:t>
            </a:r>
            <a:endParaRPr lang="pl-PL" sz="1600" dirty="0" smtClean="0"/>
          </a:p>
        </p:txBody>
      </p:sp>
      <p:pic>
        <p:nvPicPr>
          <p:cNvPr id="4" name="Picture 3" descr="L0506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1219199"/>
            <a:ext cx="7162800" cy="4320419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302</a:t>
            </a:r>
            <a:endParaRPr lang="pl-PL" sz="1600" dirty="0" smtClean="0"/>
          </a:p>
        </p:txBody>
      </p:sp>
      <p:pic>
        <p:nvPicPr>
          <p:cNvPr id="6" name="Picture 5" descr="L05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600" y="1114132"/>
            <a:ext cx="6400800" cy="4497493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304</a:t>
            </a:r>
            <a:endParaRPr lang="pl-PL" sz="1600" dirty="0" smtClean="0"/>
          </a:p>
        </p:txBody>
      </p:sp>
      <p:pic>
        <p:nvPicPr>
          <p:cNvPr id="52226" name="Picture 2" descr="E:\do zrobienia\PP Prosjectanalise\figurer\ok\L0507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143000"/>
            <a:ext cx="6466953" cy="44719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304</a:t>
            </a:r>
            <a:endParaRPr lang="pl-PL" sz="1600" dirty="0" smtClean="0"/>
          </a:p>
        </p:txBody>
      </p:sp>
      <p:pic>
        <p:nvPicPr>
          <p:cNvPr id="53250" name="Picture 2" descr="E:\do zrobienia\PP Prosjectanalise\figurer\ok\L0507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143000"/>
            <a:ext cx="6400800" cy="44504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306</a:t>
            </a:r>
            <a:endParaRPr lang="pl-PL" sz="1600" dirty="0" smtClean="0"/>
          </a:p>
        </p:txBody>
      </p:sp>
      <p:pic>
        <p:nvPicPr>
          <p:cNvPr id="54274" name="Picture 2" descr="E:\do zrobienia\PP Prosjectanalise\figurer\ok\L05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219200"/>
            <a:ext cx="7315200" cy="42420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307</a:t>
            </a:r>
            <a:endParaRPr lang="pl-PL" sz="1600" dirty="0" smtClean="0"/>
          </a:p>
        </p:txBody>
      </p:sp>
      <p:pic>
        <p:nvPicPr>
          <p:cNvPr id="55298" name="Picture 2" descr="E:\do zrobienia\PP Prosjectanalise\figurer\ok\2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219200"/>
            <a:ext cx="7853363" cy="43380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6.1: </a:t>
            </a:r>
            <a:r>
              <a:rPr lang="pl-PL" sz="1600" dirty="0" smtClean="0"/>
              <a:t>Sammenheng mellom produktpris og nåverdi ved risikofri kapitalkostnad i</a:t>
            </a:r>
            <a:endParaRPr lang="nb-NO" sz="1600" dirty="0" smtClean="0"/>
          </a:p>
          <a:p>
            <a:pPr algn="l"/>
            <a:r>
              <a:rPr lang="pl-PL" sz="1600" dirty="0" smtClean="0"/>
              <a:t>Janus-prosjektet</a:t>
            </a:r>
          </a:p>
        </p:txBody>
      </p:sp>
      <p:pic>
        <p:nvPicPr>
          <p:cNvPr id="3" name="Picture 2" descr="06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1066800"/>
            <a:ext cx="8310562" cy="4388329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6.2: </a:t>
            </a:r>
            <a:r>
              <a:rPr lang="nb-NO" sz="1600" dirty="0" smtClean="0"/>
              <a:t>Sammenhengen mellom relativ prisendring og nåverdi ved risikofritt </a:t>
            </a:r>
            <a:r>
              <a:rPr lang="pl-PL" sz="1600" dirty="0" smtClean="0"/>
              <a:t>avkastningskrav for Janus-prosjektet</a:t>
            </a:r>
          </a:p>
        </p:txBody>
      </p:sp>
      <p:pic>
        <p:nvPicPr>
          <p:cNvPr id="3" name="Picture 2" descr="06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1138237"/>
            <a:ext cx="8229600" cy="4188823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6.3: </a:t>
            </a:r>
            <a:r>
              <a:rPr lang="pl-PL" sz="1600" dirty="0" smtClean="0"/>
              <a:t>Stjernediagram for Janus-prosjektet</a:t>
            </a:r>
          </a:p>
        </p:txBody>
      </p:sp>
      <p:pic>
        <p:nvPicPr>
          <p:cNvPr id="56322" name="Picture 2" descr="E:\do zrobienia\PP Prosjectanalise\figurer\ok\06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143000"/>
            <a:ext cx="4985330" cy="449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en-US" sz="1600" b="1" dirty="0" err="1" smtClean="0"/>
              <a:t>Figur</a:t>
            </a:r>
            <a:r>
              <a:rPr lang="en-US" sz="1600" b="1" dirty="0" smtClean="0"/>
              <a:t> side 47</a:t>
            </a:r>
            <a:endParaRPr lang="pl-PL" sz="1600" b="1" dirty="0" smtClean="0"/>
          </a:p>
        </p:txBody>
      </p:sp>
      <p:pic>
        <p:nvPicPr>
          <p:cNvPr id="24579" name="Picture 4" descr="010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066800"/>
            <a:ext cx="7015163" cy="457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6.4: </a:t>
            </a:r>
            <a:r>
              <a:rPr lang="nb-NO" sz="1600" dirty="0" smtClean="0"/>
              <a:t>Kritiske kombinasjoner for loftsinnredning. X = investeringsbeløp, </a:t>
            </a:r>
            <a:endParaRPr lang="pl-PL" sz="1600" dirty="0" smtClean="0"/>
          </a:p>
          <a:p>
            <a:pPr algn="l"/>
            <a:r>
              <a:rPr lang="nb-NO" sz="1600" dirty="0" smtClean="0"/>
              <a:t>Y = leieinnbetalinger,</a:t>
            </a:r>
            <a:r>
              <a:rPr lang="pl-PL" sz="1600" dirty="0" smtClean="0"/>
              <a:t> T = planperiode</a:t>
            </a:r>
          </a:p>
        </p:txBody>
      </p:sp>
      <p:pic>
        <p:nvPicPr>
          <p:cNvPr id="3" name="Picture 2" descr="06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0" y="1066800"/>
            <a:ext cx="6298145" cy="4538663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6.5: </a:t>
            </a:r>
            <a:r>
              <a:rPr lang="pl-PL" sz="1600" dirty="0" smtClean="0"/>
              <a:t>Simulert nåverdifordeling for Janus-prosjektet ved risikofri kapitalkostnad</a:t>
            </a:r>
          </a:p>
        </p:txBody>
      </p:sp>
      <p:pic>
        <p:nvPicPr>
          <p:cNvPr id="57346" name="Picture 2" descr="E:\do zrobienia\PP Prosjectanalise\figurer\ok\06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143000"/>
            <a:ext cx="6924675" cy="43477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6.6: </a:t>
            </a:r>
            <a:r>
              <a:rPr lang="nb-NO" sz="1600" dirty="0" smtClean="0"/>
              <a:t>Beslutningstre for valg mellom de to alternative produksjonsvolumene </a:t>
            </a:r>
            <a:r>
              <a:rPr lang="pl-PL" sz="1600" dirty="0" smtClean="0"/>
              <a:t>maks. og min. i AS Supra</a:t>
            </a:r>
          </a:p>
        </p:txBody>
      </p:sp>
      <p:pic>
        <p:nvPicPr>
          <p:cNvPr id="1026" name="Picture 2" descr="E:\do zrobienia\PP Prosjectanalise\figurer\ok\06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143000"/>
            <a:ext cx="5604449" cy="44598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338</a:t>
            </a:r>
            <a:endParaRPr lang="pl-PL" sz="1600" dirty="0" smtClean="0"/>
          </a:p>
        </p:txBody>
      </p:sp>
      <p:pic>
        <p:nvPicPr>
          <p:cNvPr id="2050" name="Picture 2" descr="E:\do zrobienia\PP Prosjectanalise\figurer\ok\L06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066800"/>
            <a:ext cx="5302823" cy="45396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341</a:t>
            </a:r>
            <a:endParaRPr lang="pl-PL" sz="1600" dirty="0" smtClean="0"/>
          </a:p>
        </p:txBody>
      </p:sp>
      <p:pic>
        <p:nvPicPr>
          <p:cNvPr id="3074" name="Picture 2" descr="E:\do zrobienia\PP Prosjectanalise\figurer\ok\L06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143000"/>
            <a:ext cx="6710363" cy="44025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343</a:t>
            </a:r>
            <a:endParaRPr lang="pl-PL" sz="1600" dirty="0" smtClean="0"/>
          </a:p>
        </p:txBody>
      </p:sp>
      <p:pic>
        <p:nvPicPr>
          <p:cNvPr id="4098" name="Picture 2" descr="E:\do zrobienia\PP Prosjectanalise\figurer\ok\L06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066800"/>
            <a:ext cx="7396163" cy="44924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344</a:t>
            </a:r>
            <a:endParaRPr lang="pl-PL" sz="1600" dirty="0" smtClean="0"/>
          </a:p>
        </p:txBody>
      </p:sp>
      <p:pic>
        <p:nvPicPr>
          <p:cNvPr id="5122" name="Picture 2" descr="E:\do zrobienia\PP Prosjectanalise\figurer\ok\L0605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399" y="1066800"/>
            <a:ext cx="7401621" cy="449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7.1: </a:t>
            </a:r>
            <a:r>
              <a:rPr lang="pl-PL" sz="1600" dirty="0" smtClean="0"/>
              <a:t>Nåverdien av Snøskuffeprosjektet som funksjon av tidskostnaden (I),</a:t>
            </a:r>
            <a:r>
              <a:rPr lang="en-US" sz="1600" dirty="0" smtClean="0"/>
              <a:t> </a:t>
            </a:r>
            <a:r>
              <a:rPr lang="pl-PL" sz="1600" dirty="0" smtClean="0"/>
              <a:t>inflasjonskostnaden (II) og risikokostnaden (III)</a:t>
            </a:r>
          </a:p>
        </p:txBody>
      </p:sp>
      <p:pic>
        <p:nvPicPr>
          <p:cNvPr id="6147" name="Picture 3" descr="E:\do zrobienia\PP Prosjectanalise\figurer\ok\07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066800"/>
            <a:ext cx="6943725" cy="45630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pl-PL" sz="1600" b="1" dirty="0" smtClean="0"/>
              <a:t>FIGUR 7.2: </a:t>
            </a:r>
            <a:r>
              <a:rPr lang="pl-PL" sz="1600" dirty="0" smtClean="0"/>
              <a:t>Grafisk fremstilling av kapitalverdimodellen</a:t>
            </a:r>
          </a:p>
        </p:txBody>
      </p:sp>
      <p:pic>
        <p:nvPicPr>
          <p:cNvPr id="7170" name="Picture 2" descr="E:\do zrobienia\PP Prosjectanalise\figurer\ok\07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066800"/>
            <a:ext cx="7243763" cy="44842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7.3: </a:t>
            </a:r>
            <a:r>
              <a:rPr lang="nb-NO" sz="1600" dirty="0" smtClean="0"/>
              <a:t>Nominell egenkapitalkostnad etter skatt for utvalgte norske bedrifter i juli </a:t>
            </a:r>
            <a:r>
              <a:rPr lang="pl-PL" sz="1600" dirty="0" smtClean="0"/>
              <a:t>2008.</a:t>
            </a:r>
          </a:p>
        </p:txBody>
      </p:sp>
      <p:pic>
        <p:nvPicPr>
          <p:cNvPr id="8194" name="Picture 2" descr="E:\do zrobienia\PP Prosjectanalise\figurer\ok\07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143000"/>
            <a:ext cx="7091363" cy="43898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en-US" sz="1600" b="1" dirty="0" err="1" smtClean="0"/>
              <a:t>Figur</a:t>
            </a:r>
            <a:r>
              <a:rPr lang="en-US" sz="1600" b="1" dirty="0" smtClean="0"/>
              <a:t> side 48</a:t>
            </a:r>
            <a:endParaRPr lang="pl-PL" sz="1600" b="1" dirty="0" smtClean="0"/>
          </a:p>
        </p:txBody>
      </p:sp>
      <p:pic>
        <p:nvPicPr>
          <p:cNvPr id="25603" name="Picture 3" descr="0108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219200"/>
            <a:ext cx="7134225" cy="436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378</a:t>
            </a:r>
            <a:endParaRPr lang="pl-PL" sz="1600" dirty="0" smtClean="0"/>
          </a:p>
        </p:txBody>
      </p:sp>
      <p:pic>
        <p:nvPicPr>
          <p:cNvPr id="9218" name="Picture 2" descr="E:\do zrobienia\PP Prosjectanalise\figurer\ok\O07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066800"/>
            <a:ext cx="6786790" cy="449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381</a:t>
            </a:r>
            <a:endParaRPr lang="pl-PL" sz="1600" dirty="0" smtClean="0"/>
          </a:p>
        </p:txBody>
      </p:sp>
      <p:pic>
        <p:nvPicPr>
          <p:cNvPr id="10242" name="Picture 2" descr="E:\do zrobienia\PP Prosjectanalise\figurer\ok\O07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066800"/>
            <a:ext cx="6781800" cy="44924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384</a:t>
            </a:r>
            <a:endParaRPr lang="pl-PL" sz="1600" dirty="0" smtClean="0"/>
          </a:p>
        </p:txBody>
      </p:sp>
      <p:pic>
        <p:nvPicPr>
          <p:cNvPr id="11266" name="Picture 2" descr="E:\do zrobienia\PP Prosjectanalise\figurer\ok\L07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066800"/>
            <a:ext cx="5876253" cy="449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385</a:t>
            </a:r>
            <a:endParaRPr lang="pl-PL" sz="1600" dirty="0" smtClean="0"/>
          </a:p>
        </p:txBody>
      </p:sp>
      <p:pic>
        <p:nvPicPr>
          <p:cNvPr id="12290" name="Picture 2" descr="E:\do zrobienia\PP Prosjectanalise\figurer\ok\L0704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143000"/>
            <a:ext cx="6734541" cy="44469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386</a:t>
            </a:r>
            <a:endParaRPr lang="pl-PL" sz="1600" dirty="0" smtClean="0"/>
          </a:p>
        </p:txBody>
      </p:sp>
      <p:pic>
        <p:nvPicPr>
          <p:cNvPr id="13314" name="Picture 2" descr="E:\do zrobienia\PP Prosjectanalise\figurer\ok\L07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143000"/>
            <a:ext cx="6052931" cy="441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8.1: </a:t>
            </a:r>
            <a:r>
              <a:rPr lang="nb-NO" sz="1600" dirty="0" smtClean="0"/>
              <a:t>Egenkapitalinntjening pr. investert egenkapitalkrone ved lav og høy gjeld i AS </a:t>
            </a:r>
            <a:r>
              <a:rPr lang="pl-PL" sz="1600" dirty="0" smtClean="0"/>
              <a:t>Nobile.</a:t>
            </a:r>
          </a:p>
        </p:txBody>
      </p:sp>
      <p:pic>
        <p:nvPicPr>
          <p:cNvPr id="14338" name="Picture 2" descr="E:\do zrobienia\PP Prosjectanalise\figurer\ok\08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142597"/>
            <a:ext cx="7239000" cy="44200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9154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8.2: </a:t>
            </a:r>
            <a:r>
              <a:rPr lang="nb-NO" sz="1580" dirty="0" smtClean="0"/>
              <a:t>Nåverdiprofiler for samme prosjekt med totalkapitalmetoden og egenkapitalmetoden</a:t>
            </a:r>
            <a:endParaRPr lang="pl-PL" sz="1580" dirty="0" smtClean="0"/>
          </a:p>
        </p:txBody>
      </p:sp>
      <p:pic>
        <p:nvPicPr>
          <p:cNvPr id="15362" name="Picture 2" descr="E:\do zrobienia\PP Prosjectanalise\figurer\ok\08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066800"/>
            <a:ext cx="6858000" cy="45284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421</a:t>
            </a:r>
            <a:endParaRPr lang="pl-PL" sz="1600" dirty="0" smtClean="0"/>
          </a:p>
        </p:txBody>
      </p:sp>
      <p:pic>
        <p:nvPicPr>
          <p:cNvPr id="16386" name="Picture 2" descr="E:\do zrobienia\PP Prosjectanalise\figurer\ok\L08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123073"/>
            <a:ext cx="6646982" cy="45157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side 426</a:t>
            </a:r>
            <a:endParaRPr lang="pl-PL" sz="1600" dirty="0" smtClean="0"/>
          </a:p>
        </p:txBody>
      </p:sp>
      <p:pic>
        <p:nvPicPr>
          <p:cNvPr id="17410" name="Picture 2" descr="E:\do zrobienia\PP Prosjectanalise\figurer\ok\L08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219200"/>
            <a:ext cx="7167563" cy="43232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4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610600" cy="373063"/>
          </a:xfrm>
        </p:spPr>
        <p:txBody>
          <a:bodyPr/>
          <a:lstStyle/>
          <a:p>
            <a:pPr algn="l"/>
            <a:r>
              <a:rPr lang="nb-NO" sz="1600" b="1" dirty="0" smtClean="0"/>
              <a:t>FIGUR 9.1: </a:t>
            </a:r>
            <a:r>
              <a:rPr lang="nb-NO" sz="1600" dirty="0" smtClean="0"/>
              <a:t>Fra klubbe til krok</a:t>
            </a:r>
            <a:endParaRPr lang="pl-PL" sz="1600" dirty="0" smtClean="0"/>
          </a:p>
        </p:txBody>
      </p:sp>
      <p:pic>
        <p:nvPicPr>
          <p:cNvPr id="18435" name="Picture 3" descr="E:\do zrobienia\PP Prosjectanalise\figurer\ok\Figur 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066800"/>
            <a:ext cx="5580093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LMRmal">
  <a:themeElements>
    <a:clrScheme name="PP_mal_Regnskapsteori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P_mal_Regnskapsteor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P_mal_Regnskapsteori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_mal_Regnskapsteori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_mal_Regnskapsteori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_mal_Regnskapsteori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_mal_Regnskapsteori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_mal_Regnskapsteori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_mal_Regnskapsteori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_mal_Regnskapsteori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_mal_Regnskapsteori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_mal_Regnskapsteori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_mal_Regnskapsteori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_mal_Regnskapsteori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LMRmal">
  <a:themeElements>
    <a:clrScheme name="PP_mal_Regnskapsteori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P_mal_Regnskapsteor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P_mal_Regnskapsteori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_mal_Regnskapsteori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_mal_Regnskapsteori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_mal_Regnskapsteori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_mal_Regnskapsteori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_mal_Regnskapsteori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_mal_Regnskapsteori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_mal_Regnskapsteori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_mal_Regnskapsteori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_mal_Regnskapsteori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_mal_Regnskapsteori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_mal_Regnskapsteori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760</TotalTime>
  <Words>1057</Words>
  <Application>Microsoft Office PowerPoint</Application>
  <PresentationFormat>Skjermfremvisning (4:3)</PresentationFormat>
  <Paragraphs>132</Paragraphs>
  <Slides>118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Lysbildetitler</vt:lpstr>
      </vt:variant>
      <vt:variant>
        <vt:i4>118</vt:i4>
      </vt:variant>
    </vt:vector>
  </HeadingPairs>
  <TitlesOfParts>
    <vt:vector size="120" baseType="lpstr">
      <vt:lpstr>LMRmal</vt:lpstr>
      <vt:lpstr>1_LMRmal</vt:lpstr>
      <vt:lpstr>Lysbilde 1</vt:lpstr>
      <vt:lpstr>Lysbilde 2</vt:lpstr>
      <vt:lpstr>Lysbilde 3</vt:lpstr>
      <vt:lpstr>Lysbilde 4</vt:lpstr>
      <vt:lpstr>Lysbilde 5</vt:lpstr>
      <vt:lpstr>Lysbilde 6</vt:lpstr>
      <vt:lpstr>Lysbilde 7</vt:lpstr>
      <vt:lpstr>Lysbilde 8</vt:lpstr>
      <vt:lpstr>Lysbilde 9</vt:lpstr>
      <vt:lpstr>Lysbilde 10</vt:lpstr>
      <vt:lpstr>Lysbilde 11</vt:lpstr>
      <vt:lpstr>Lysbilde 12</vt:lpstr>
      <vt:lpstr>Lysbilde 13</vt:lpstr>
      <vt:lpstr>Lysbilde 14</vt:lpstr>
      <vt:lpstr>Lysbilde 15</vt:lpstr>
      <vt:lpstr>Lysbilde 16</vt:lpstr>
      <vt:lpstr>Lysbilde 17</vt:lpstr>
      <vt:lpstr>Lysbilde 18</vt:lpstr>
      <vt:lpstr>Lysbilde 19</vt:lpstr>
      <vt:lpstr>Lysbilde 20</vt:lpstr>
      <vt:lpstr>Lysbilde 21</vt:lpstr>
      <vt:lpstr>Lysbilde 22</vt:lpstr>
      <vt:lpstr>Lysbilde 23</vt:lpstr>
      <vt:lpstr>Lysbilde 24</vt:lpstr>
      <vt:lpstr>Lysbilde 25</vt:lpstr>
      <vt:lpstr>Lysbilde 26</vt:lpstr>
      <vt:lpstr>Lysbilde 27</vt:lpstr>
      <vt:lpstr>Lysbilde 28</vt:lpstr>
      <vt:lpstr>Lysbilde 29</vt:lpstr>
      <vt:lpstr>Lysbilde 30</vt:lpstr>
      <vt:lpstr>Lysbilde 31</vt:lpstr>
      <vt:lpstr>Lysbilde 32</vt:lpstr>
      <vt:lpstr>Lysbilde 33</vt:lpstr>
      <vt:lpstr>Lysbilde 34</vt:lpstr>
      <vt:lpstr>Lysbilde 35</vt:lpstr>
      <vt:lpstr>Lysbilde 36</vt:lpstr>
      <vt:lpstr>Lysbilde 37</vt:lpstr>
      <vt:lpstr>Lysbilde 38</vt:lpstr>
      <vt:lpstr>Lysbilde 39</vt:lpstr>
      <vt:lpstr>Lysbilde 40</vt:lpstr>
      <vt:lpstr>Lysbilde 41</vt:lpstr>
      <vt:lpstr>Lysbilde 42</vt:lpstr>
      <vt:lpstr>Lysbilde 43</vt:lpstr>
      <vt:lpstr>Lysbilde 44</vt:lpstr>
      <vt:lpstr>Lysbilde 45</vt:lpstr>
      <vt:lpstr>Lysbilde 46</vt:lpstr>
      <vt:lpstr>Lysbilde 47</vt:lpstr>
      <vt:lpstr>Lysbilde 48</vt:lpstr>
      <vt:lpstr>Lysbilde 49</vt:lpstr>
      <vt:lpstr>Lysbilde 50</vt:lpstr>
      <vt:lpstr>Lysbilde 51</vt:lpstr>
      <vt:lpstr>Lysbilde 52</vt:lpstr>
      <vt:lpstr>Lysbilde 53</vt:lpstr>
      <vt:lpstr>Lysbilde 54</vt:lpstr>
      <vt:lpstr>Lysbilde 55</vt:lpstr>
      <vt:lpstr>Lysbilde 56</vt:lpstr>
      <vt:lpstr>Lysbilde 57</vt:lpstr>
      <vt:lpstr>Lysbilde 58</vt:lpstr>
      <vt:lpstr>Lysbilde 59</vt:lpstr>
      <vt:lpstr>Lysbilde 60</vt:lpstr>
      <vt:lpstr>Lysbilde 61</vt:lpstr>
      <vt:lpstr>Lysbilde 62</vt:lpstr>
      <vt:lpstr>Lysbilde 63</vt:lpstr>
      <vt:lpstr>Lysbilde 64</vt:lpstr>
      <vt:lpstr>Lysbilde 65</vt:lpstr>
      <vt:lpstr>Lysbilde 66</vt:lpstr>
      <vt:lpstr>Lysbilde 67</vt:lpstr>
      <vt:lpstr>Lysbilde 68</vt:lpstr>
      <vt:lpstr>Lysbilde 69</vt:lpstr>
      <vt:lpstr>Lysbilde 70</vt:lpstr>
      <vt:lpstr>Lysbilde 71</vt:lpstr>
      <vt:lpstr>Lysbilde 72</vt:lpstr>
      <vt:lpstr>Lysbilde 73</vt:lpstr>
      <vt:lpstr>Lysbilde 74</vt:lpstr>
      <vt:lpstr>Lysbilde 75</vt:lpstr>
      <vt:lpstr>Lysbilde 76</vt:lpstr>
      <vt:lpstr>Lysbilde 77</vt:lpstr>
      <vt:lpstr>Lysbilde 78</vt:lpstr>
      <vt:lpstr>Lysbilde 79</vt:lpstr>
      <vt:lpstr>Lysbilde 80</vt:lpstr>
      <vt:lpstr>Lysbilde 81</vt:lpstr>
      <vt:lpstr>Lysbilde 82</vt:lpstr>
      <vt:lpstr>Lysbilde 83</vt:lpstr>
      <vt:lpstr>Lysbilde 84</vt:lpstr>
      <vt:lpstr>Lysbilde 85</vt:lpstr>
      <vt:lpstr>Lysbilde 86</vt:lpstr>
      <vt:lpstr>Lysbilde 87</vt:lpstr>
      <vt:lpstr>Lysbilde 88</vt:lpstr>
      <vt:lpstr>Lysbilde 89</vt:lpstr>
      <vt:lpstr>Lysbilde 90</vt:lpstr>
      <vt:lpstr>Lysbilde 91</vt:lpstr>
      <vt:lpstr>Lysbilde 92</vt:lpstr>
      <vt:lpstr>Lysbilde 93</vt:lpstr>
      <vt:lpstr>Lysbilde 94</vt:lpstr>
      <vt:lpstr>Lysbilde 95</vt:lpstr>
      <vt:lpstr>Lysbilde 96</vt:lpstr>
      <vt:lpstr>Lysbilde 97</vt:lpstr>
      <vt:lpstr>Lysbilde 98</vt:lpstr>
      <vt:lpstr>Lysbilde 99</vt:lpstr>
      <vt:lpstr>Lysbilde 100</vt:lpstr>
      <vt:lpstr>Lysbilde 101</vt:lpstr>
      <vt:lpstr>Lysbilde 102</vt:lpstr>
      <vt:lpstr>Lysbilde 103</vt:lpstr>
      <vt:lpstr>Lysbilde 104</vt:lpstr>
      <vt:lpstr>Lysbilde 105</vt:lpstr>
      <vt:lpstr>Lysbilde 106</vt:lpstr>
      <vt:lpstr>Lysbilde 107</vt:lpstr>
      <vt:lpstr>Lysbilde 108</vt:lpstr>
      <vt:lpstr>Lysbilde 109</vt:lpstr>
      <vt:lpstr>Lysbilde 110</vt:lpstr>
      <vt:lpstr>Lysbilde 111</vt:lpstr>
      <vt:lpstr>Lysbilde 112</vt:lpstr>
      <vt:lpstr>Lysbilde 113</vt:lpstr>
      <vt:lpstr>Lysbilde 114</vt:lpstr>
      <vt:lpstr>Lysbilde 115</vt:lpstr>
      <vt:lpstr>Lysbilde 116</vt:lpstr>
      <vt:lpstr>Lysbilde 117</vt:lpstr>
      <vt:lpstr>Lysbilde 118</vt:lpstr>
    </vt:vector>
  </TitlesOfParts>
  <Company>Fagbokforlaget Vigmostad &amp; Bjørke AS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mateusz</dc:creator>
  <cp:lastModifiedBy>Administrator</cp:lastModifiedBy>
  <cp:revision>361</cp:revision>
  <dcterms:created xsi:type="dcterms:W3CDTF">2009-03-30T12:33:10Z</dcterms:created>
  <dcterms:modified xsi:type="dcterms:W3CDTF">2009-06-29T11:59:52Z</dcterms:modified>
</cp:coreProperties>
</file>