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  <p:sldMasterId id="2147483771" r:id="rId2"/>
  </p:sldMasterIdLst>
  <p:notesMasterIdLst>
    <p:notesMasterId r:id="rId48"/>
  </p:notesMasterIdLst>
  <p:handoutMasterIdLst>
    <p:handoutMasterId r:id="rId49"/>
  </p:handoutMasterIdLst>
  <p:sldIdLst>
    <p:sldId id="311" r:id="rId3"/>
    <p:sldId id="312" r:id="rId4"/>
    <p:sldId id="313" r:id="rId5"/>
    <p:sldId id="314" r:id="rId6"/>
    <p:sldId id="317" r:id="rId7"/>
    <p:sldId id="316" r:id="rId8"/>
    <p:sldId id="318" r:id="rId9"/>
    <p:sldId id="320" r:id="rId10"/>
    <p:sldId id="319" r:id="rId11"/>
    <p:sldId id="315" r:id="rId12"/>
    <p:sldId id="325" r:id="rId13"/>
    <p:sldId id="322" r:id="rId14"/>
    <p:sldId id="321" r:id="rId15"/>
    <p:sldId id="323" r:id="rId16"/>
    <p:sldId id="324" r:id="rId17"/>
    <p:sldId id="326" r:id="rId18"/>
    <p:sldId id="327" r:id="rId19"/>
    <p:sldId id="328" r:id="rId20"/>
    <p:sldId id="330" r:id="rId21"/>
    <p:sldId id="329" r:id="rId22"/>
    <p:sldId id="331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3" r:id="rId31"/>
    <p:sldId id="340" r:id="rId32"/>
    <p:sldId id="341" r:id="rId33"/>
    <p:sldId id="342" r:id="rId34"/>
    <p:sldId id="344" r:id="rId35"/>
    <p:sldId id="345" r:id="rId36"/>
    <p:sldId id="350" r:id="rId37"/>
    <p:sldId id="351" r:id="rId38"/>
    <p:sldId id="352" r:id="rId39"/>
    <p:sldId id="349" r:id="rId40"/>
    <p:sldId id="346" r:id="rId41"/>
    <p:sldId id="347" r:id="rId42"/>
    <p:sldId id="348" r:id="rId43"/>
    <p:sldId id="353" r:id="rId44"/>
    <p:sldId id="354" r:id="rId45"/>
    <p:sldId id="355" r:id="rId46"/>
    <p:sldId id="356" r:id="rId47"/>
  </p:sldIdLst>
  <p:sldSz cx="9906000" cy="6858000" type="A4"/>
  <p:notesSz cx="6797675" cy="987425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8FB"/>
    <a:srgbClr val="BBD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7" autoAdjust="0"/>
    <p:restoredTop sz="94634" autoAdjust="0"/>
  </p:normalViewPr>
  <p:slideViewPr>
    <p:cSldViewPr snapToGrid="0" snapToObjects="1">
      <p:cViewPr varScale="1">
        <p:scale>
          <a:sx n="104" d="100"/>
          <a:sy n="104" d="100"/>
        </p:scale>
        <p:origin x="-84" y="-5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56" y="0"/>
    </p:cViewPr>
  </p:sorterViewPr>
  <p:notesViewPr>
    <p:cSldViewPr snapToGrid="0" snapToObjects="1">
      <p:cViewPr varScale="1">
        <p:scale>
          <a:sx n="86" d="100"/>
          <a:sy n="86" d="100"/>
        </p:scale>
        <p:origin x="-3030" y="-96"/>
      </p:cViewPr>
      <p:guideLst>
        <p:guide orient="horz" pos="3110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A7F21-93AB-F141-B5DF-C5DEC9ADD7FC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AFC79-0860-C841-8EDA-23442A983571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564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7896-0BD5-F942-9C6E-A9ABC30FBEB1}" type="datetimeFigureOut">
              <a:rPr lang="nn-NO" smtClean="0"/>
              <a:pPr/>
              <a:t>31.05.2012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57-EB36-7542-8ED8-5F1079D825E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814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598E7-6F08-48F3-ABFF-8307A6894F48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0E12E-0B0B-4B6E-8D3B-C147BE5C42F7}" type="slidenum">
              <a:rPr lang="en-US"/>
              <a:pPr/>
              <a:t>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236695"/>
            <a:ext cx="69342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1816100" y="3609696"/>
            <a:ext cx="56134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7107384" y="6390219"/>
            <a:ext cx="18545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3" y="6390219"/>
            <a:ext cx="6305960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2859" y="6390219"/>
            <a:ext cx="577850" cy="365125"/>
          </a:xfrm>
        </p:spPr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21" name="Bilde 20" descr="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3488267" cy="1040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74650" y="1735667"/>
            <a:ext cx="4442800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06824" y="1735667"/>
            <a:ext cx="3802157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087224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64972" y="3059967"/>
            <a:ext cx="3226560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39004" y="1811867"/>
            <a:ext cx="1250635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1422" y="1260474"/>
            <a:ext cx="1769450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06824" y="1667933"/>
            <a:ext cx="3802157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6824" y="3162429"/>
            <a:ext cx="3802157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CB61D-5665-4110-96F1-DEE42E7587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67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14DB20-9034-4EB9-8E62-D7415B2E1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44CB3-0E09-49DC-84AE-60D450AE22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B37E5-37E9-4A76-99BC-22B23F41A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5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28" y="274638"/>
            <a:ext cx="951732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1728" y="1600200"/>
            <a:ext cx="4676114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941" y="1600200"/>
            <a:ext cx="4676113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99300" y="6243638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D65CEEB9-6E3B-4CAE-AC15-0BBA4BB66B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286405" y="6237288"/>
            <a:ext cx="241802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017434" y="6243638"/>
            <a:ext cx="202763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BØK311 BEDRIFTSØKONOMI 2b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63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692276"/>
            <a:ext cx="84201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63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2A32-6910-492F-AA07-9C34A9062B8A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CA19-A702-4818-9194-C79B793A58B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6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A9F5-C3CD-44C7-B6E1-E817D6D0822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305961" cy="365125"/>
          </a:xfrm>
        </p:spPr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8C1FB-951F-4BC3-A8EE-AABB65B61E45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70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690-D50F-4C33-8951-3F3311952E61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00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7EB7-11B3-4902-B518-48F34CD2415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2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2950-4FB6-403F-840F-E86403993939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0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DD00-C8FA-441E-BB32-5D167BA5858E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5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C504-38EF-423C-A6E7-56C74765F51F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7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FF8E-910C-4258-96D8-69196F139292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7813"/>
            <a:ext cx="222885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52145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B11B-4113-42CE-A3BA-C747CB3102BC}" type="slidenum">
              <a:rPr lang="nb-NO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982" y="1837267"/>
            <a:ext cx="4081272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7543" y="1791942"/>
            <a:ext cx="4081272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7543" y="2553942"/>
            <a:ext cx="4081272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684867"/>
            <a:ext cx="8294555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25500" y="3860568"/>
            <a:ext cx="8294555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342" y="2063314"/>
            <a:ext cx="408127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022342" y="3775909"/>
            <a:ext cx="4081272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02386" y="2063313"/>
            <a:ext cx="4081272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8265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98265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77346" y="1744133"/>
            <a:ext cx="4081272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77346" y="3843867"/>
            <a:ext cx="4081272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386" y="643468"/>
            <a:ext cx="8608314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7" y="1727200"/>
            <a:ext cx="4590620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0" y="1727200"/>
            <a:ext cx="39624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847" y="3087224"/>
            <a:ext cx="4590620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" y="6356351"/>
            <a:ext cx="9906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23" y="1701800"/>
            <a:ext cx="8301436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384" y="6390219"/>
            <a:ext cx="1854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23" y="6390219"/>
            <a:ext cx="6305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2859" y="6390219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C8027F48-9CC9-D045-8B9B-52CCB28A42BB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7" name="Bilde 16" descr="Him_topp_stor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906000" cy="1889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20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21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eeform 2"/>
          <p:cNvSpPr>
            <a:spLocks/>
          </p:cNvSpPr>
          <p:nvPr/>
        </p:nvSpPr>
        <p:spPr bwMode="hidden">
          <a:xfrm>
            <a:off x="7180131" y="6429375"/>
            <a:ext cx="309563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440" y="4267200"/>
            <a:ext cx="9902560" cy="2590800"/>
            <a:chOff x="2" y="2688"/>
            <a:chExt cx="5758" cy="1632"/>
          </a:xfrm>
        </p:grpSpPr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nb-NO" smtClean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52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52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52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952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nb-NO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4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8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0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1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b-NO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5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4"/>
            <a:ext cx="891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953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953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mtClean="0">
                <a:solidFill>
                  <a:srgbClr val="FFFFFF"/>
                </a:solidFill>
              </a:rPr>
              <a:t>BØK311 BEDRIFTSØKONOMI 2b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953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8E2FC5-670A-4E85-BC13-EAA478844FB7}" type="slidenum">
              <a:rPr lang="nb-NO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FFFFFF"/>
              </a:solidFill>
            </a:endParaRPr>
          </a:p>
        </p:txBody>
      </p:sp>
      <p:sp>
        <p:nvSpPr>
          <p:cNvPr id="953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2513" y="6245225"/>
            <a:ext cx="210674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Rasmus Rasmussen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33" name="Picture 94" descr="HsM_side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4"/>
          <a:stretch>
            <a:fillRect/>
          </a:stretch>
        </p:blipFill>
        <p:spPr bwMode="auto">
          <a:xfrm>
            <a:off x="309562" y="6200776"/>
            <a:ext cx="286345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73"/>
          <p:cNvSpPr>
            <a:spLocks noChangeAspect="1" noChangeArrowheads="1"/>
          </p:cNvSpPr>
          <p:nvPr/>
        </p:nvSpPr>
        <p:spPr bwMode="auto">
          <a:xfrm>
            <a:off x="350838" y="6237289"/>
            <a:ext cx="263644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b-NO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51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emf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5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1323278" y="5096526"/>
            <a:ext cx="6106223" cy="91834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Tidskostnad - Inflasjonskostnad - Risikokostnad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22931" y="6390219"/>
            <a:ext cx="1339036" cy="365125"/>
          </a:xfrm>
        </p:spPr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801422" y="6390219"/>
            <a:ext cx="6724793" cy="365125"/>
          </a:xfrm>
        </p:spPr>
        <p:txBody>
          <a:bodyPr/>
          <a:lstStyle/>
          <a:p>
            <a:r>
              <a:rPr lang="nn-NO" dirty="0" smtClean="0"/>
              <a:t>BØK311 BEDRIFTSØKONOMI 2b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7" name="Plassholder for tekst 12"/>
          <p:cNvSpPr txBox="1">
            <a:spLocks/>
          </p:cNvSpPr>
          <p:nvPr/>
        </p:nvSpPr>
        <p:spPr>
          <a:xfrm>
            <a:off x="1816099" y="3481682"/>
            <a:ext cx="5613401" cy="15562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r" defTabSz="914400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00000"/>
              <a:buFontTx/>
              <a:buNone/>
              <a:defRPr sz="1800" kern="120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SzPct val="7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3200" dirty="0" smtClean="0"/>
              <a:t>Kapittel 7</a:t>
            </a:r>
          </a:p>
          <a:p>
            <a:r>
              <a:rPr lang="nb-N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Kapitalkostnad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Prosjektanalyse</a:t>
            </a:r>
            <a:br>
              <a:rPr lang="nb-NO" dirty="0"/>
            </a:br>
            <a:r>
              <a:rPr lang="nb-NO" sz="3600" dirty="0"/>
              <a:t>Øyvind Bøhren og Per Ivar Gjærum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8036-3A8D-4308-AFB3-CC7A5F0CE57D}" type="slidenum">
              <a:rPr lang="en-US"/>
              <a:pPr/>
              <a:t>10</a:t>
            </a:fld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Et framtidig prosjekt er væravhengig.</a:t>
            </a:r>
          </a:p>
          <a:p>
            <a:r>
              <a:rPr lang="nb-NO" dirty="0"/>
              <a:t>3 mulige tilstander: lite, middels eller mye snø.</a:t>
            </a:r>
          </a:p>
          <a:p>
            <a:r>
              <a:rPr lang="nb-NO" dirty="0"/>
              <a:t>Tilstandene er like sannsynlige: </a:t>
            </a:r>
            <a:r>
              <a:rPr lang="nb-NO" dirty="0">
                <a:cs typeface="Arial" charset="0"/>
              </a:rPr>
              <a:t>⅓ for hver.</a:t>
            </a:r>
          </a:p>
          <a:p>
            <a:r>
              <a:rPr lang="nb-NO" dirty="0">
                <a:cs typeface="Arial" charset="0"/>
              </a:rPr>
              <a:t>Kontantstrømmen er hhv. 6, 6 og 12 i de 3 tilstandene.</a:t>
            </a:r>
          </a:p>
          <a:p>
            <a:r>
              <a:rPr lang="nb-NO" dirty="0">
                <a:cs typeface="Arial" charset="0"/>
              </a:rPr>
              <a:t>Prosjektet vil vare i 4 år, og værutsiktene er de samme i hvert år.</a:t>
            </a:r>
          </a:p>
          <a:p>
            <a:r>
              <a:rPr lang="nb-NO" dirty="0">
                <a:cs typeface="Arial" charset="0"/>
              </a:rPr>
              <a:t>Investeringsbeløpet er 22 (alle beløp i mill. kr.)</a:t>
            </a: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Usikker kontantstrøm</a:t>
            </a:r>
          </a:p>
        </p:txBody>
      </p:sp>
    </p:spTree>
    <p:extLst>
      <p:ext uri="{BB962C8B-B14F-4D97-AF65-F5344CB8AC3E}">
        <p14:creationId xmlns:p14="http://schemas.microsoft.com/office/powerpoint/2010/main" val="24407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11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Forventning og standardavvik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156657"/>
              </p:ext>
            </p:extLst>
          </p:nvPr>
        </p:nvGraphicFramePr>
        <p:xfrm>
          <a:off x="1651000" y="1792662"/>
          <a:ext cx="712129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818"/>
                <a:gridCol w="1744726"/>
                <a:gridCol w="1829181"/>
                <a:gridCol w="195956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Tilstand </a:t>
                      </a:r>
                      <a:r>
                        <a:rPr lang="nb-NO" b="1" i="1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Sannsynlighet </a:t>
                      </a:r>
                      <a:r>
                        <a:rPr lang="nb-NO" b="1" i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nb-NO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b="1" i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Kontantstrøm </a:t>
                      </a:r>
                      <a:r>
                        <a:rPr lang="nb-NO" b="1" i="1" dirty="0" err="1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nb-NO" b="1" i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t,i</a:t>
                      </a:r>
                      <a:endParaRPr lang="en-US" b="1" i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i="1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r>
                        <a:rPr lang="nb-NO" b="1" i="1" baseline="30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nb-NO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t,i</a:t>
                      </a:r>
                      <a:endParaRPr lang="en-US" b="1" i="1" baseline="-25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1. Lite</a:t>
                      </a:r>
                      <a:r>
                        <a:rPr lang="nb-NO" baseline="0" dirty="0" smtClean="0">
                          <a:latin typeface="Calibri" pitchFamily="34" charset="0"/>
                          <a:cs typeface="Calibri" pitchFamily="34" charset="0"/>
                        </a:rPr>
                        <a:t> snø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1/3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2. Middels snø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1/3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3. Mye snø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1/3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144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Veid sum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72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50992"/>
              </p:ext>
            </p:extLst>
          </p:nvPr>
        </p:nvGraphicFramePr>
        <p:xfrm>
          <a:off x="1439491" y="3789554"/>
          <a:ext cx="375246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3" imgW="2501640" imgH="431640" progId="Equation.DSMT4">
                  <p:embed/>
                </p:oleObj>
              </mc:Choice>
              <mc:Fallback>
                <p:oleObj name="Equation" r:id="rId3" imgW="250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491" y="3789554"/>
                        <a:ext cx="3752460" cy="64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51786"/>
              </p:ext>
            </p:extLst>
          </p:nvPr>
        </p:nvGraphicFramePr>
        <p:xfrm>
          <a:off x="1439491" y="4648096"/>
          <a:ext cx="67437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Equation" r:id="rId5" imgW="4495680" imgH="457200" progId="Equation.DSMT4">
                  <p:embed/>
                </p:oleObj>
              </mc:Choice>
              <mc:Fallback>
                <p:oleObj name="Equation" r:id="rId5" imgW="4495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491" y="4648096"/>
                        <a:ext cx="6743701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398952"/>
              </p:ext>
            </p:extLst>
          </p:nvPr>
        </p:nvGraphicFramePr>
        <p:xfrm>
          <a:off x="1439491" y="5544978"/>
          <a:ext cx="6743701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7" imgW="4495680" imgH="431640" progId="Equation.DSMT4">
                  <p:embed/>
                </p:oleObj>
              </mc:Choice>
              <mc:Fallback>
                <p:oleObj name="Equation" r:id="rId7" imgW="4495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491" y="5544978"/>
                        <a:ext cx="6743701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/>
          <p:nvPr/>
        </p:nvCxnSpPr>
        <p:spPr>
          <a:xfrm flipV="1">
            <a:off x="5389758" y="3789554"/>
            <a:ext cx="1263805" cy="299226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 flipH="1" flipV="1">
            <a:off x="7317533" y="4590167"/>
            <a:ext cx="2134565" cy="373511"/>
          </a:xfrm>
          <a:prstGeom prst="bentConnector3">
            <a:avLst>
              <a:gd name="adj1" fmla="val 545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77D5-7F3A-472A-981D-E84B5A3CA48E}" type="slidenum">
              <a:rPr lang="en-US"/>
              <a:pPr/>
              <a:t>12</a:t>
            </a:fld>
            <a:endParaRPr 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Forskjellen mellom total risiko med prosjektet og uten prosjektet er prosjektets risikobidrag.</a:t>
            </a:r>
          </a:p>
          <a:p>
            <a:r>
              <a:rPr lang="nb-NO" dirty="0"/>
              <a:t>Et prosjekt som isolert sett er svært risikabelt behøver ikke være det når det sees i sammenheng med resten av porteføljen.</a:t>
            </a:r>
          </a:p>
          <a:p>
            <a:r>
              <a:rPr lang="nb-NO" dirty="0"/>
              <a:t>Hvis eierne har plassert hele sin formue i bedriften, vil porteføljen kun bestå av bedriften og det nye prosjektet.</a:t>
            </a:r>
            <a:endParaRPr lang="en-US" dirty="0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Risikobidrag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13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Portefølje </a:t>
            </a:r>
            <a:r>
              <a:rPr lang="nb-NO" dirty="0"/>
              <a:t>og </a:t>
            </a:r>
            <a:r>
              <a:rPr lang="nb-NO" dirty="0" smtClean="0"/>
              <a:t>risikobidrag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23339"/>
              </p:ext>
            </p:extLst>
          </p:nvPr>
        </p:nvGraphicFramePr>
        <p:xfrm>
          <a:off x="808891" y="1775078"/>
          <a:ext cx="8278836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818"/>
                <a:gridCol w="1744726"/>
                <a:gridCol w="1236573"/>
                <a:gridCol w="1236573"/>
                <a:gridCol w="1236573"/>
                <a:gridCol w="1236573"/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Tilstand </a:t>
                      </a:r>
                      <a:r>
                        <a:rPr lang="nb-NO" b="1" i="1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b="1" i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Sannsynlighet </a:t>
                      </a:r>
                      <a:r>
                        <a:rPr lang="nb-NO" b="1" i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r>
                        <a:rPr lang="nb-NO" b="1" i="1" baseline="-2500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n-US" b="1" i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Kjetting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err="1" smtClean="0">
                          <a:latin typeface="Calibri" pitchFamily="34" charset="0"/>
                          <a:cs typeface="Calibri" pitchFamily="34" charset="0"/>
                        </a:rPr>
                        <a:t>Snøskuffe</a:t>
                      </a:r>
                      <a:endParaRPr lang="en-US" b="1" i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 i="0" dirty="0" smtClean="0">
                          <a:latin typeface="Calibri" pitchFamily="34" charset="0"/>
                          <a:cs typeface="Calibri" pitchFamily="34" charset="0"/>
                        </a:rPr>
                        <a:t>Totalt</a:t>
                      </a:r>
                      <a:endParaRPr lang="en-US" b="1" i="0" baseline="-25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baseline="0" dirty="0" err="1" smtClean="0">
                          <a:latin typeface="Calibri" pitchFamily="34" charset="0"/>
                          <a:cs typeface="Calibri" pitchFamily="34" charset="0"/>
                        </a:rPr>
                        <a:t>Endring</a:t>
                      </a:r>
                      <a:endParaRPr lang="en-US" b="1" i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1. Lite</a:t>
                      </a:r>
                      <a:r>
                        <a:rPr lang="nb-NO" baseline="0" dirty="0" smtClean="0">
                          <a:latin typeface="Calibri" pitchFamily="34" charset="0"/>
                          <a:cs typeface="Calibri" pitchFamily="34" charset="0"/>
                        </a:rPr>
                        <a:t> snø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1/3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2. Middels snø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1/3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3. Mye snø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1/3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37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49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Forventning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Standardavvik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13,736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2,828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15,769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2,033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AutoShape 5"/>
          <p:cNvSpPr>
            <a:spLocks/>
          </p:cNvSpPr>
          <p:nvPr/>
        </p:nvSpPr>
        <p:spPr bwMode="auto">
          <a:xfrm>
            <a:off x="1276839" y="4290708"/>
            <a:ext cx="5942013" cy="744538"/>
          </a:xfrm>
          <a:prstGeom prst="borderCallout2">
            <a:avLst>
              <a:gd name="adj1" fmla="val 15352"/>
              <a:gd name="adj2" fmla="val 101282"/>
              <a:gd name="adj3" fmla="val 16533"/>
              <a:gd name="adj4" fmla="val 109289"/>
              <a:gd name="adj5" fmla="val -114795"/>
              <a:gd name="adj6" fmla="val 126138"/>
            </a:avLst>
          </a:prstGeom>
          <a:solidFill>
            <a:schemeClr val="bg2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nb-NO" dirty="0">
                <a:latin typeface="Calibri" pitchFamily="34" charset="0"/>
                <a:cs typeface="Calibri" pitchFamily="34" charset="0"/>
              </a:rPr>
              <a:t>Forventet verdi er additiv:</a:t>
            </a:r>
          </a:p>
          <a:p>
            <a:r>
              <a:rPr lang="nb-NO" dirty="0">
                <a:latin typeface="Calibri" pitchFamily="34" charset="0"/>
                <a:cs typeface="Calibri" pitchFamily="34" charset="0"/>
              </a:rPr>
              <a:t>Total forventning er lik summen av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forventningene.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1276840" y="5322869"/>
            <a:ext cx="7181360" cy="743824"/>
          </a:xfrm>
          <a:prstGeom prst="borderCallout2">
            <a:avLst>
              <a:gd name="adj1" fmla="val 12738"/>
              <a:gd name="adj2" fmla="val 101056"/>
              <a:gd name="adj3" fmla="val 12738"/>
              <a:gd name="adj4" fmla="val 104763"/>
              <a:gd name="adj5" fmla="val -164482"/>
              <a:gd name="adj6" fmla="val 104968"/>
            </a:avLst>
          </a:prstGeom>
          <a:solidFill>
            <a:schemeClr val="bg2"/>
          </a:solidFill>
          <a:ln w="190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nb-NO" dirty="0">
                <a:latin typeface="Calibri" pitchFamily="34" charset="0"/>
                <a:cs typeface="Calibri" pitchFamily="34" charset="0"/>
              </a:rPr>
              <a:t>Standardavviket er </a:t>
            </a:r>
            <a:r>
              <a:rPr lang="nb-NO" b="1" u="sng" dirty="0">
                <a:latin typeface="Calibri" pitchFamily="34" charset="0"/>
                <a:cs typeface="Calibri" pitchFamily="34" charset="0"/>
              </a:rPr>
              <a:t>ikke</a:t>
            </a:r>
            <a:r>
              <a:rPr lang="nb-NO" dirty="0">
                <a:latin typeface="Calibri" pitchFamily="34" charset="0"/>
                <a:cs typeface="Calibri" pitchFamily="34" charset="0"/>
              </a:rPr>
              <a:t> additivt:</a:t>
            </a:r>
          </a:p>
          <a:p>
            <a:r>
              <a:rPr lang="nb-NO" dirty="0">
                <a:latin typeface="Calibri" pitchFamily="34" charset="0"/>
                <a:cs typeface="Calibri" pitchFamily="34" charset="0"/>
              </a:rPr>
              <a:t>Standardavviket til totalen er her lavere enn summen av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standardavvikene.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B9204-E8E0-494B-8417-5B5F828A9EE8}" type="slidenum">
              <a:rPr lang="en-US"/>
              <a:pPr/>
              <a:t>14</a:t>
            </a:fld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 prosjekts risikobidrag til en portefølje avhenger av graden av samvariasjon mellom porteføljens og prosjektets kontantstrøm.</a:t>
            </a:r>
          </a:p>
          <a:p>
            <a:r>
              <a:rPr lang="nb-NO" dirty="0"/>
              <a:t>Hvis det ikke er perfekt samvariasjon vil en del av prosjektets risiko forsvinne:</a:t>
            </a:r>
          </a:p>
          <a:p>
            <a:r>
              <a:rPr lang="nb-NO" dirty="0"/>
              <a:t>Total risiko </a:t>
            </a:r>
            <a:br>
              <a:rPr lang="nb-NO" dirty="0"/>
            </a:br>
            <a:r>
              <a:rPr lang="nb-NO" dirty="0"/>
              <a:t>= systematisk risiko + usystematisk risiko</a:t>
            </a:r>
            <a:br>
              <a:rPr lang="nb-NO" dirty="0"/>
            </a:br>
            <a:r>
              <a:rPr lang="nb-NO" dirty="0"/>
              <a:t>2,83 = 2,03 + 0,8 (risikoen som forsvinner)</a:t>
            </a:r>
            <a:endParaRPr lang="en-US" dirty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Risikobidrag og samvariasjon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F6EF-E333-405E-A9B0-6E25E2CFDF9C}" type="slidenum">
              <a:rPr lang="en-US"/>
              <a:pPr/>
              <a:t>15</a:t>
            </a:fld>
            <a:endParaRPr 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Å fordele investeringene på forskjellige prosjekter </a:t>
            </a:r>
            <a:r>
              <a:rPr lang="nb-NO" b="1" i="1" dirty="0"/>
              <a:t>sprer risikoen</a:t>
            </a:r>
            <a:r>
              <a:rPr lang="nb-NO" dirty="0"/>
              <a:t>, og total risiko minker (ikke alle eggene i samme kurv).</a:t>
            </a:r>
          </a:p>
          <a:p>
            <a:r>
              <a:rPr lang="nb-NO" dirty="0"/>
              <a:t>Den usystematiske risikoen som forsvinner ved </a:t>
            </a:r>
            <a:r>
              <a:rPr lang="nb-NO" dirty="0" err="1"/>
              <a:t>diversifisering</a:t>
            </a:r>
            <a:r>
              <a:rPr lang="nb-NO" dirty="0"/>
              <a:t> kalles </a:t>
            </a:r>
            <a:r>
              <a:rPr lang="nb-NO" dirty="0" err="1"/>
              <a:t>diversifiseringsgevinst</a:t>
            </a:r>
            <a:r>
              <a:rPr lang="nb-NO" dirty="0"/>
              <a:t>.</a:t>
            </a:r>
          </a:p>
          <a:p>
            <a:r>
              <a:rPr lang="nb-NO" dirty="0"/>
              <a:t>En portefølje med stor </a:t>
            </a:r>
            <a:r>
              <a:rPr lang="nb-NO" dirty="0" err="1"/>
              <a:t>diversifiseringsgevinst</a:t>
            </a:r>
            <a:r>
              <a:rPr lang="nb-NO" dirty="0"/>
              <a:t> kalles </a:t>
            </a:r>
            <a:r>
              <a:rPr lang="nb-NO" dirty="0" err="1"/>
              <a:t>veldiversifisert</a:t>
            </a:r>
            <a:r>
              <a:rPr lang="nb-NO" dirty="0"/>
              <a:t>.</a:t>
            </a:r>
            <a:endParaRPr lang="en-US" dirty="0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Diversifisering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363225"/>
          </a:xfrm>
        </p:spPr>
        <p:txBody>
          <a:bodyPr/>
          <a:lstStyle/>
          <a:p>
            <a:r>
              <a:rPr lang="en-US" dirty="0" err="1"/>
              <a:t>Nåverdi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usikker</a:t>
            </a:r>
            <a:r>
              <a:rPr lang="en-US" dirty="0"/>
              <a:t> </a:t>
            </a:r>
            <a:r>
              <a:rPr lang="en-US" dirty="0" err="1"/>
              <a:t>kontantstrøm</a:t>
            </a:r>
            <a:r>
              <a:rPr lang="en-US" sz="2400" dirty="0" smtClean="0"/>
              <a:t>:</a:t>
            </a:r>
          </a:p>
          <a:p>
            <a:endParaRPr lang="nb-NO" sz="2400" dirty="0"/>
          </a:p>
          <a:p>
            <a:endParaRPr lang="nb-NO" sz="2400" dirty="0" smtClean="0"/>
          </a:p>
          <a:p>
            <a:endParaRPr lang="nb-NO" sz="2400" dirty="0" smtClean="0"/>
          </a:p>
          <a:p>
            <a:r>
              <a:rPr lang="nb-NO" u="sng" dirty="0" smtClean="0"/>
              <a:t>Forventet</a:t>
            </a:r>
            <a:r>
              <a:rPr lang="nb-NO" dirty="0" smtClean="0"/>
              <a:t> kontantstrøm neddiskonteres med </a:t>
            </a:r>
            <a:r>
              <a:rPr lang="nb-NO" u="sng" dirty="0" smtClean="0"/>
              <a:t>risikojustert</a:t>
            </a:r>
            <a:r>
              <a:rPr lang="nb-NO" dirty="0" smtClean="0"/>
              <a:t> rente.</a:t>
            </a:r>
            <a:endParaRPr lang="en-US" dirty="0" smtClean="0"/>
          </a:p>
          <a:p>
            <a:r>
              <a:rPr lang="en-US" dirty="0" err="1" smtClean="0"/>
              <a:t>Hvordan</a:t>
            </a:r>
            <a:r>
              <a:rPr lang="en-US" dirty="0" smtClean="0"/>
              <a:t> </a:t>
            </a:r>
            <a:r>
              <a:rPr lang="en-US" dirty="0" err="1"/>
              <a:t>fastesette</a:t>
            </a:r>
            <a:r>
              <a:rPr lang="en-US" dirty="0"/>
              <a:t> </a:t>
            </a:r>
            <a:r>
              <a:rPr lang="en-US" dirty="0" err="1"/>
              <a:t>risikojustert</a:t>
            </a:r>
            <a:r>
              <a:rPr lang="en-US" dirty="0"/>
              <a:t> </a:t>
            </a:r>
            <a:r>
              <a:rPr lang="en-US" dirty="0" err="1"/>
              <a:t>rente</a:t>
            </a:r>
            <a:r>
              <a:rPr lang="en-US" dirty="0"/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/>
              <a:t>?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99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187612"/>
              </p:ext>
            </p:extLst>
          </p:nvPr>
        </p:nvGraphicFramePr>
        <p:xfrm>
          <a:off x="1447800" y="2422910"/>
          <a:ext cx="517683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3" imgW="2831760" imgH="888840" progId="Equation.DSMT4">
                  <p:embed/>
                </p:oleObj>
              </mc:Choice>
              <mc:Fallback>
                <p:oleObj name="Equation" r:id="rId3" imgW="28317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22910"/>
                        <a:ext cx="517683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Risikokostnad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 smtClean="0"/>
              <a:t>prosjektverdi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654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45175" y="4358268"/>
            <a:ext cx="2562298" cy="108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Kun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komponent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III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varierer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fra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prosjekt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til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prosjekt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3960" y="1828801"/>
            <a:ext cx="6273800" cy="447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Risikojustert</a:t>
            </a:r>
            <a:r>
              <a:rPr lang="en-US" dirty="0"/>
              <a:t> </a:t>
            </a:r>
            <a:r>
              <a:rPr lang="en-US" dirty="0" err="1"/>
              <a:t>rente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295977"/>
              </p:ext>
            </p:extLst>
          </p:nvPr>
        </p:nvGraphicFramePr>
        <p:xfrm>
          <a:off x="262518" y="2143125"/>
          <a:ext cx="3109913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" imgW="1688760" imgH="914400" progId="Equation.DSMT4">
                  <p:embed/>
                </p:oleObj>
              </mc:Choice>
              <mc:Fallback>
                <p:oleObj name="Equation" r:id="rId4" imgW="16887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18" y="2143125"/>
                        <a:ext cx="3109913" cy="155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413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B14C1-1E9D-43FF-9360-9348AF8CB46D}" type="slidenum">
              <a:rPr lang="en-US"/>
              <a:pPr/>
              <a:t>18</a:t>
            </a:fld>
            <a:endParaRPr 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Markedsporteføljen er en teoretisk portefølje bestående av aksjer fra alle selskaper, og er den mest diversifiserte investering som kan oppnås i aksjemarkedet.</a:t>
            </a:r>
          </a:p>
          <a:p>
            <a:pPr>
              <a:lnSpc>
                <a:spcPct val="90000"/>
              </a:lnSpc>
            </a:pPr>
            <a:r>
              <a:rPr lang="nb-NO" dirty="0"/>
              <a:t>Men en portefølje av </a:t>
            </a:r>
            <a:r>
              <a:rPr lang="nb-NO" dirty="0" err="1"/>
              <a:t>ca</a:t>
            </a:r>
            <a:r>
              <a:rPr lang="nb-NO" dirty="0"/>
              <a:t> 15 aksjer har redusert den usystematiske risikoen til nesten 0.</a:t>
            </a:r>
          </a:p>
          <a:p>
            <a:pPr>
              <a:lnSpc>
                <a:spcPct val="90000"/>
              </a:lnSpc>
            </a:pPr>
            <a:r>
              <a:rPr lang="nb-NO" dirty="0"/>
              <a:t>Den systematiske risikoen kan en ikke redusere ved </a:t>
            </a:r>
            <a:r>
              <a:rPr lang="nb-NO" dirty="0" err="1"/>
              <a:t>diversifisering</a:t>
            </a:r>
            <a:r>
              <a:rPr lang="nb-NO" dirty="0"/>
              <a:t>, dette er risikoen i markedsporteføljen.</a:t>
            </a:r>
            <a:endParaRPr lang="en-US" dirty="0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Aksjemarkedet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452" y="1432856"/>
            <a:ext cx="8524048" cy="41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981200" y="2147888"/>
            <a:ext cx="726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 err="1"/>
              <a:t>Usystematisk</a:t>
            </a:r>
            <a:r>
              <a:rPr lang="en-US" sz="2000" b="1" dirty="0"/>
              <a:t> </a:t>
            </a:r>
            <a:r>
              <a:rPr lang="en-US" sz="2000" b="1" dirty="0" err="1"/>
              <a:t>risiko</a:t>
            </a:r>
            <a:r>
              <a:rPr lang="en-US" sz="2000" b="1" dirty="0"/>
              <a:t> –</a:t>
            </a:r>
            <a:r>
              <a:rPr lang="en-US" sz="2000" dirty="0"/>
              <a:t> </a:t>
            </a:r>
            <a:r>
              <a:rPr lang="en-US" sz="2000" dirty="0" err="1" smtClean="0"/>
              <a:t>Forsvinner</a:t>
            </a:r>
            <a:r>
              <a:rPr lang="en-US" sz="2000" dirty="0" smtClean="0"/>
              <a:t> </a:t>
            </a:r>
            <a:r>
              <a:rPr lang="en-US" sz="2000" dirty="0" err="1" smtClean="0"/>
              <a:t>ved</a:t>
            </a:r>
            <a:r>
              <a:rPr lang="en-US" sz="2000" dirty="0" smtClean="0"/>
              <a:t> </a:t>
            </a:r>
            <a:r>
              <a:rPr lang="en-US" sz="2000" dirty="0" err="1" smtClean="0"/>
              <a:t>diversifisering</a:t>
            </a:r>
            <a:endParaRPr lang="en-US" sz="2000" dirty="0"/>
          </a:p>
        </p:txBody>
      </p:sp>
      <p:sp>
        <p:nvSpPr>
          <p:cNvPr id="139272" name="AutoShape 8"/>
          <p:cNvSpPr>
            <a:spLocks noChangeArrowheads="1"/>
          </p:cNvSpPr>
          <p:nvPr/>
        </p:nvSpPr>
        <p:spPr bwMode="auto">
          <a:xfrm rot="10800000">
            <a:off x="1568450" y="1981201"/>
            <a:ext cx="330200" cy="1890713"/>
          </a:xfrm>
          <a:prstGeom prst="curvedLeftArrow">
            <a:avLst>
              <a:gd name="adj1" fmla="val 124063"/>
              <a:gd name="adj2" fmla="val 248125"/>
              <a:gd name="adj3" fmla="val 33333"/>
            </a:avLst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641600" y="5943600"/>
            <a:ext cx="726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smtClean="0"/>
              <a:t>Systematisk </a:t>
            </a:r>
            <a:r>
              <a:rPr lang="en-US" sz="2000" b="1"/>
              <a:t>risiko –</a:t>
            </a:r>
            <a:r>
              <a:rPr lang="en-US" sz="2000"/>
              <a:t> </a:t>
            </a:r>
            <a:r>
              <a:rPr lang="en-US" sz="2000" smtClean="0"/>
              <a:t>Forsvinner ikke ved diversifisering</a:t>
            </a:r>
            <a:endParaRPr lang="en-US" sz="200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36900" y="2819400"/>
            <a:ext cx="5530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 smtClean="0"/>
              <a:t>Total </a:t>
            </a:r>
            <a:r>
              <a:rPr lang="en-US" sz="2000" b="1" dirty="0" err="1"/>
              <a:t>risiko</a:t>
            </a:r>
            <a:r>
              <a:rPr lang="en-US" sz="2000" b="1" dirty="0"/>
              <a:t> –</a:t>
            </a:r>
            <a:r>
              <a:rPr lang="en-US" sz="2000" dirty="0"/>
              <a:t> </a:t>
            </a:r>
            <a:r>
              <a:rPr lang="en-US" sz="2000" dirty="0" err="1" smtClean="0"/>
              <a:t>usystematisk</a:t>
            </a:r>
            <a:r>
              <a:rPr lang="en-US" sz="2000" dirty="0" smtClean="0"/>
              <a:t> + </a:t>
            </a:r>
            <a:r>
              <a:rPr lang="en-US" sz="2000" dirty="0" err="1" smtClean="0"/>
              <a:t>systematisk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393950" y="3200400"/>
            <a:ext cx="908050" cy="38100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248025" y="4575175"/>
            <a:ext cx="1676400" cy="908050"/>
          </a:xfrm>
          <a:prstGeom prst="straightConnector1">
            <a:avLst/>
          </a:prstGeom>
          <a:ln w="22225" cmpd="sng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risikotypene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Oslo </a:t>
            </a:r>
            <a:r>
              <a:rPr lang="en-US" dirty="0" err="1"/>
              <a:t>Børs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19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17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  <p:bldP spid="139272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BØK311 BEDRIFTSØKONOMI 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349B-86F0-4104-9B43-AB58508A664F}" type="slidenum">
              <a:rPr lang="en-US"/>
              <a:pPr/>
              <a:t>2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nb-NO" sz="3200" b="1" kern="0" dirty="0"/>
              <a:t>Etter å ha jobbet med lærebok og hjemmeside til kapittel 7 skal du kunne: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smtClean="0"/>
              <a:t>Beregne </a:t>
            </a:r>
            <a:r>
              <a:rPr lang="nb-NO" dirty="0"/>
              <a:t>forventet verdi, varians, standardavvik og </a:t>
            </a:r>
            <a:r>
              <a:rPr lang="nb-NO" dirty="0" smtClean="0"/>
              <a:t>kovarians.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Finne nåverdien av et usikkert prosjekt ved å diskontere forventet kontantstrøm med risikojustert </a:t>
            </a:r>
            <a:r>
              <a:rPr lang="nb-NO" dirty="0" smtClean="0"/>
              <a:t>kapitalkostnad.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Forstå hvorfor </a:t>
            </a:r>
            <a:r>
              <a:rPr lang="nb-NO" dirty="0" err="1"/>
              <a:t>diversifisering</a:t>
            </a:r>
            <a:r>
              <a:rPr lang="nb-NO" dirty="0"/>
              <a:t> reduserer risiko og forklare forskjellen mellom total, systematisk og usystematisk </a:t>
            </a:r>
            <a:r>
              <a:rPr lang="nb-NO" dirty="0" smtClean="0"/>
              <a:t>risiko.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Beregne risikojustert kapitalkostnad for egenkapital, gjeld og totalkapital ved hjelp av </a:t>
            </a:r>
            <a:r>
              <a:rPr lang="nb-NO" dirty="0" smtClean="0"/>
              <a:t>kapitalverdimodellen.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Angi typisk nivå for risikofri realrente og markedets </a:t>
            </a:r>
            <a:r>
              <a:rPr lang="nb-NO" dirty="0" smtClean="0"/>
              <a:t>risikopremie.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Redegjøre for i hvilke situasjoner kapitalverdimodellen er egnet kontra </a:t>
            </a:r>
            <a:r>
              <a:rPr lang="nb-NO" dirty="0" smtClean="0"/>
              <a:t>uegnet.</a:t>
            </a:r>
            <a:endParaRPr lang="nb-NO" dirty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nb-NO" sz="3200" kern="0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Læringsmål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5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20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dirty="0" smtClean="0"/>
              <a:t>Total risiko = Systematisk risiko + Usystematisk risiko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/>
              <a:t>Diversifisering</a:t>
            </a:r>
            <a:r>
              <a:rPr lang="en-US" sz="2400" dirty="0"/>
              <a:t>: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err="1"/>
              <a:t>Verktøy</a:t>
            </a:r>
            <a:r>
              <a:rPr lang="en-US" sz="2400" dirty="0"/>
              <a:t> for å </a:t>
            </a:r>
            <a:r>
              <a:rPr lang="en-US" sz="2400" dirty="0" err="1"/>
              <a:t>fjerne</a:t>
            </a:r>
            <a:r>
              <a:rPr lang="en-US" sz="2400" dirty="0"/>
              <a:t> </a:t>
            </a:r>
            <a:r>
              <a:rPr lang="en-US" sz="2400" dirty="0" err="1"/>
              <a:t>usystematisk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endParaRPr lang="en-US" sz="2400" dirty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400" dirty="0"/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/>
              <a:t>Veldiversifisert</a:t>
            </a:r>
            <a:r>
              <a:rPr lang="en-US" sz="2400" dirty="0"/>
              <a:t> </a:t>
            </a:r>
            <a:r>
              <a:rPr lang="en-US" sz="2400" dirty="0" err="1"/>
              <a:t>portefølje</a:t>
            </a:r>
            <a:r>
              <a:rPr lang="en-US" sz="2400" dirty="0"/>
              <a:t>: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 err="1"/>
              <a:t>Mesteparten</a:t>
            </a:r>
            <a:r>
              <a:rPr lang="en-US" sz="2400" dirty="0"/>
              <a:t> </a:t>
            </a:r>
            <a:r>
              <a:rPr lang="en-US" sz="2400" dirty="0" err="1"/>
              <a:t>av</a:t>
            </a:r>
            <a:r>
              <a:rPr lang="en-US" sz="2400" dirty="0"/>
              <a:t> </a:t>
            </a:r>
            <a:r>
              <a:rPr lang="en-US" sz="2400" dirty="0" err="1"/>
              <a:t>risikoen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systematisk</a:t>
            </a:r>
            <a:endParaRPr lang="en-US" sz="2400" dirty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en-US" sz="2400" dirty="0"/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/>
              <a:t>Markedsporteføljen</a:t>
            </a:r>
            <a:r>
              <a:rPr lang="en-US" sz="2400" dirty="0"/>
              <a:t>: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/>
              <a:t>All </a:t>
            </a:r>
            <a:r>
              <a:rPr lang="en-US" sz="2400" dirty="0" err="1"/>
              <a:t>risikoen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r>
              <a:rPr lang="en-US" sz="2400" dirty="0"/>
              <a:t> </a:t>
            </a:r>
            <a:r>
              <a:rPr lang="en-US" sz="2400" dirty="0" err="1"/>
              <a:t>systematisk</a:t>
            </a:r>
            <a:endParaRPr lang="en-US" sz="2400" dirty="0"/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/>
              <a:t>All </a:t>
            </a:r>
            <a:r>
              <a:rPr lang="en-US" sz="2400" dirty="0" err="1"/>
              <a:t>usystematisk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fjernet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Risikokostnad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11FA-061B-452F-B741-88C65AA2E30C}" type="slidenum">
              <a:rPr lang="en-US"/>
              <a:pPr/>
              <a:t>21</a:t>
            </a:fld>
            <a:endParaRPr lang="en-US"/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>
            <a:normAutofit fontScale="92500" lnSpcReduction="20000"/>
          </a:bodyPr>
          <a:lstStyle/>
          <a:p>
            <a:r>
              <a:rPr lang="nb-NO" sz="2800" dirty="0"/>
              <a:t>Et prosjekts risikobidrag skal ikke måles mot den øvrige virksomheten i bedriften, men i forhold til en </a:t>
            </a:r>
            <a:r>
              <a:rPr lang="nb-NO" sz="2800" dirty="0" err="1"/>
              <a:t>veldiversifisert</a:t>
            </a:r>
            <a:r>
              <a:rPr lang="nb-NO" sz="2800" dirty="0"/>
              <a:t> portefølje.</a:t>
            </a:r>
          </a:p>
          <a:p>
            <a:r>
              <a:rPr lang="nb-NO" sz="2800" dirty="0"/>
              <a:t>Relevant risiko er derfor prosjektets samvariasjon med markedsporteføljen.</a:t>
            </a:r>
          </a:p>
          <a:p>
            <a:r>
              <a:rPr lang="nb-NO" sz="2800" dirty="0"/>
              <a:t>Betaverdien til et prosjekt er et mål på relevant risiko, og måler samvariasjonen som kovarians. Kovarians i forhold til systematisk risiko blir da relevant mengdemål for risikoen</a:t>
            </a:r>
            <a:r>
              <a:rPr lang="nb-NO" sz="2800" dirty="0" smtClean="0"/>
              <a:t>.</a:t>
            </a:r>
          </a:p>
          <a:p>
            <a:r>
              <a:rPr lang="nb-NO" dirty="0" smtClean="0"/>
              <a:t>Svært mange norske eiere er ikke </a:t>
            </a:r>
            <a:r>
              <a:rPr lang="nb-NO" dirty="0" err="1" smtClean="0"/>
              <a:t>veldiversifiserte</a:t>
            </a:r>
            <a:r>
              <a:rPr lang="nb-NO" dirty="0" smtClean="0"/>
              <a:t>. </a:t>
            </a:r>
            <a:br>
              <a:rPr lang="nb-NO" dirty="0" smtClean="0"/>
            </a:br>
            <a:r>
              <a:rPr lang="nb-NO" dirty="0" smtClean="0"/>
              <a:t>For disse er derfor total risiko relevant, og KVM setter kun en nedre grense for kapitalkostnaden.</a:t>
            </a:r>
            <a:endParaRPr lang="en-US" sz="2800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Relevant risiko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22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hangingPunct="0">
              <a:spcBef>
                <a:spcPts val="0"/>
              </a:spcBef>
              <a:buFont typeface="Wingdings" pitchFamily="2" charset="2"/>
              <a:buNone/>
            </a:pPr>
            <a:r>
              <a:rPr lang="en-US" sz="3200" b="1" dirty="0" err="1"/>
              <a:t>Systematisk</a:t>
            </a:r>
            <a:r>
              <a:rPr lang="en-US" sz="3200" b="1" dirty="0"/>
              <a:t> </a:t>
            </a:r>
            <a:r>
              <a:rPr lang="en-US" sz="3200" b="1" dirty="0" err="1"/>
              <a:t>risiko</a:t>
            </a:r>
            <a:endParaRPr lang="en-US" sz="3200" b="1" dirty="0"/>
          </a:p>
          <a:p>
            <a:pPr marL="457200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forsvinner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diversifisering</a:t>
            </a:r>
            <a:endParaRPr lang="en-US" dirty="0"/>
          </a:p>
          <a:p>
            <a:pPr marL="457200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/>
              <a:t>Måles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i="1" dirty="0"/>
              <a:t>beta </a:t>
            </a:r>
            <a:r>
              <a:rPr lang="en-US" dirty="0"/>
              <a:t>(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en-US" dirty="0"/>
              <a:t>)</a:t>
            </a:r>
            <a:r>
              <a:rPr lang="en-US" b="1" dirty="0"/>
              <a:t> </a:t>
            </a:r>
          </a:p>
          <a:p>
            <a:pPr marL="457200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err="1"/>
              <a:t>Uttrykker</a:t>
            </a:r>
            <a:r>
              <a:rPr lang="en-US" dirty="0"/>
              <a:t> </a:t>
            </a:r>
            <a:r>
              <a:rPr lang="en-US" dirty="0" err="1"/>
              <a:t>samvariasjonen</a:t>
            </a:r>
            <a:r>
              <a:rPr lang="en-US" dirty="0"/>
              <a:t> med </a:t>
            </a:r>
            <a:r>
              <a:rPr lang="en-US" dirty="0" err="1"/>
              <a:t>markedsporteføljen</a:t>
            </a:r>
            <a:r>
              <a:rPr lang="en-US" dirty="0" smtClean="0"/>
              <a:t>.</a:t>
            </a:r>
          </a:p>
          <a:p>
            <a:pPr marL="892175" indent="-892175">
              <a:spcBef>
                <a:spcPts val="2400"/>
              </a:spcBef>
              <a:buFont typeface="Wingdings" pitchFamily="2" charset="2"/>
              <a:buNone/>
              <a:tabLst>
                <a:tab pos="539750" algn="l"/>
              </a:tabLst>
            </a:pPr>
            <a:r>
              <a:rPr lang="nb-NO" sz="2400" i="1" dirty="0" err="1"/>
              <a:t>r</a:t>
            </a:r>
            <a:r>
              <a:rPr lang="nb-NO" sz="2400" i="1" baseline="-25000" dirty="0" err="1"/>
              <a:t>p</a:t>
            </a:r>
            <a:r>
              <a:rPr lang="nb-NO" sz="2400" i="1" dirty="0"/>
              <a:t>	= prosentvis avkastning for prosjekt p </a:t>
            </a:r>
          </a:p>
          <a:p>
            <a:pPr marL="892175" indent="-892175">
              <a:spcBef>
                <a:spcPts val="1200"/>
              </a:spcBef>
              <a:buFont typeface="Wingdings" pitchFamily="2" charset="2"/>
              <a:buNone/>
              <a:tabLst>
                <a:tab pos="539750" algn="l"/>
              </a:tabLst>
            </a:pPr>
            <a:r>
              <a:rPr lang="nb-NO" sz="2400" i="1" dirty="0" err="1"/>
              <a:t>r</a:t>
            </a:r>
            <a:r>
              <a:rPr lang="nb-NO" sz="2400" i="1" baseline="-25000" dirty="0" err="1"/>
              <a:t>m</a:t>
            </a:r>
            <a:r>
              <a:rPr lang="nb-NO" sz="2400" i="1" dirty="0"/>
              <a:t>	= prosentvis avkastning for </a:t>
            </a:r>
            <a:r>
              <a:rPr lang="nb-NO" sz="2400" i="1" dirty="0" smtClean="0"/>
              <a:t>markedsporteføljen</a:t>
            </a:r>
            <a:endParaRPr lang="en-US" sz="2400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Systematisk risiko - Beta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19865990"/>
              </p:ext>
            </p:extLst>
          </p:nvPr>
        </p:nvGraphicFramePr>
        <p:xfrm>
          <a:off x="739197" y="4786238"/>
          <a:ext cx="2158560" cy="101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3" imgW="1079280" imgH="507960" progId="Equation.DSMT4">
                  <p:embed/>
                </p:oleObj>
              </mc:Choice>
              <mc:Fallback>
                <p:oleObj name="Equation" r:id="rId3" imgW="1079280" imgH="50796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39197" y="4786238"/>
                        <a:ext cx="2158560" cy="101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7760"/>
              </p:ext>
            </p:extLst>
          </p:nvPr>
        </p:nvGraphicFramePr>
        <p:xfrm>
          <a:off x="3670860" y="4862558"/>
          <a:ext cx="57398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5" imgW="2869920" imgH="431640" progId="Equation.DSMT4">
                  <p:embed/>
                </p:oleObj>
              </mc:Choice>
              <mc:Fallback>
                <p:oleObj name="Equation" r:id="rId5" imgW="286992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670860" y="4862558"/>
                        <a:ext cx="5739840" cy="863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64483"/>
              </p:ext>
            </p:extLst>
          </p:nvPr>
        </p:nvGraphicFramePr>
        <p:xfrm>
          <a:off x="1876425" y="5713413"/>
          <a:ext cx="7639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7" imgW="5092560" imgH="431640" progId="Equation.DSMT4">
                  <p:embed/>
                </p:oleObj>
              </mc:Choice>
              <mc:Fallback>
                <p:oleObj name="Equation" r:id="rId7" imgW="50925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5713413"/>
                        <a:ext cx="76390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3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23</a:t>
            </a:fld>
            <a:endParaRPr lang="nn-NO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238737"/>
              </p:ext>
            </p:extLst>
          </p:nvPr>
        </p:nvGraphicFramePr>
        <p:xfrm>
          <a:off x="801688" y="1651000"/>
          <a:ext cx="402221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954"/>
                <a:gridCol w="804735"/>
                <a:gridCol w="803593"/>
                <a:gridCol w="755968"/>
                <a:gridCol w="755968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År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nb-NO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Snøgrep</a:t>
                      </a:r>
                      <a:endParaRPr lang="nb-NO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nb-NO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Marked</a:t>
                      </a:r>
                      <a:endParaRPr lang="nb-NO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nb-NO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r>
                        <a:rPr lang="nb-NO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</a:t>
                      </a:r>
                      <a:r>
                        <a:rPr lang="nb-NO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nb-NO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endParaRPr lang="nb-NO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nb-NO" baseline="-25000" dirty="0" smtClean="0">
                          <a:latin typeface="Calibri" pitchFamily="34" charset="0"/>
                          <a:cs typeface="Calibri" pitchFamily="34" charset="0"/>
                        </a:rPr>
                        <a:t>M</a:t>
                      </a:r>
                      <a:r>
                        <a:rPr lang="nb-NO" baseline="30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nb-NO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2005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-40%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8%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-320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64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36%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11%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396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121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25%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32%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800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1024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2008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9%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33%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297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1089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-3%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 dirty="0" smtClean="0">
                          <a:latin typeface="Calibri" pitchFamily="34" charset="0"/>
                          <a:cs typeface="Calibri" pitchFamily="34" charset="0"/>
                        </a:rPr>
                        <a:t>-27%</a:t>
                      </a:r>
                      <a:endParaRPr lang="nb-NO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81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729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Sum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27%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57%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1254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3027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latin typeface="Calibri" pitchFamily="34" charset="0"/>
                          <a:cs typeface="Calibri" pitchFamily="34" charset="0"/>
                        </a:rPr>
                        <a:t>Gj.snitt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5,4%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11,4%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250,8</a:t>
                      </a:r>
                      <a:endParaRPr lang="nb-NO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>
                          <a:latin typeface="Calibri" pitchFamily="34" charset="0"/>
                          <a:cs typeface="Calibri" pitchFamily="34" charset="0"/>
                        </a:rPr>
                        <a:t>605,4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Beregning av Beta</a:t>
            </a:r>
            <a:endParaRPr lang="nb-NO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18441"/>
              </p:ext>
            </p:extLst>
          </p:nvPr>
        </p:nvGraphicFramePr>
        <p:xfrm>
          <a:off x="802386" y="4791075"/>
          <a:ext cx="6724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3" imgW="4483080" imgH="279360" progId="Equation.DSMT4">
                  <p:embed/>
                </p:oleObj>
              </mc:Choice>
              <mc:Fallback>
                <p:oleObj name="Equation" r:id="rId3" imgW="448308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86" y="4791075"/>
                        <a:ext cx="67246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69422"/>
              </p:ext>
            </p:extLst>
          </p:nvPr>
        </p:nvGraphicFramePr>
        <p:xfrm>
          <a:off x="801422" y="5359644"/>
          <a:ext cx="502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5" imgW="3352680" imgH="304560" progId="Equation.DSMT4">
                  <p:embed/>
                </p:oleObj>
              </mc:Choice>
              <mc:Fallback>
                <p:oleObj name="Equation" r:id="rId5" imgW="3352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22" y="5359644"/>
                        <a:ext cx="5029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19190634"/>
              </p:ext>
            </p:extLst>
          </p:nvPr>
        </p:nvGraphicFramePr>
        <p:xfrm>
          <a:off x="6344040" y="5289298"/>
          <a:ext cx="3066660" cy="76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7" imgW="2044440" imgH="507960" progId="Equation.DSMT4">
                  <p:embed/>
                </p:oleObj>
              </mc:Choice>
              <mc:Fallback>
                <p:oleObj name="Equation" r:id="rId7" imgW="2044440" imgH="507960" progId="Equation.DSMT4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344040" y="5289298"/>
                        <a:ext cx="3066660" cy="76194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187460" y="2008004"/>
            <a:ext cx="4455007" cy="240237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nb-NO" sz="2800" dirty="0">
                <a:latin typeface="Calibri" pitchFamily="34" charset="0"/>
                <a:cs typeface="Calibri" pitchFamily="34" charset="0"/>
              </a:rPr>
              <a:t>Vi har her beregnet betaverdien for egenkapitalen i </a:t>
            </a:r>
            <a:r>
              <a:rPr lang="nb-NO" sz="2800" dirty="0" err="1">
                <a:latin typeface="Calibri" pitchFamily="34" charset="0"/>
                <a:cs typeface="Calibri" pitchFamily="34" charset="0"/>
              </a:rPr>
              <a:t>Snøgrepselskapet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 </a:t>
            </a:r>
            <a:endParaRPr lang="nb-NO" sz="2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nb-NO" sz="28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nb-NO" sz="2800" b="1" i="1" u="sng" dirty="0">
                <a:latin typeface="Calibri" pitchFamily="34" charset="0"/>
                <a:cs typeface="Calibri" pitchFamily="34" charset="0"/>
              </a:rPr>
              <a:t>ikke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 til det nye prosjektet!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1018-2C64-4336-B377-63C646CBAD0F}" type="slidenum">
              <a:rPr lang="en-US"/>
              <a:pPr/>
              <a:t>24</a:t>
            </a:fld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sz="2800" dirty="0"/>
              <a:t>Telleren beregner kovariansen, og måler i hvilken grad prosjektet og markedets avkastning beveger seg i samme retning.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Nevneren beregner risikoen i markedsporteføljen. Dette er den systematiske risikoen som en ikke kan diversifisere bort.</a:t>
            </a:r>
          </a:p>
          <a:p>
            <a:pPr>
              <a:lnSpc>
                <a:spcPct val="90000"/>
              </a:lnSpc>
            </a:pPr>
            <a:r>
              <a:rPr lang="nb-NO" sz="2800" dirty="0"/>
              <a:t>Markedsporteføljen har </a:t>
            </a:r>
            <a:r>
              <a:rPr lang="el-GR" sz="2800" i="1" dirty="0" smtClean="0">
                <a:cs typeface="Arial" charset="0"/>
                <a:sym typeface="Symbol"/>
              </a:rPr>
              <a:t></a:t>
            </a:r>
            <a:r>
              <a:rPr lang="nb-NO" sz="2800" dirty="0" smtClean="0">
                <a:cs typeface="Arial" charset="0"/>
              </a:rPr>
              <a:t> </a:t>
            </a:r>
            <a:r>
              <a:rPr lang="nb-NO" sz="2800" dirty="0">
                <a:cs typeface="Arial" charset="0"/>
              </a:rPr>
              <a:t>= 1.</a:t>
            </a:r>
          </a:p>
          <a:p>
            <a:pPr>
              <a:lnSpc>
                <a:spcPct val="90000"/>
              </a:lnSpc>
            </a:pPr>
            <a:r>
              <a:rPr lang="nb-NO" sz="2800" dirty="0">
                <a:cs typeface="Arial" charset="0"/>
              </a:rPr>
              <a:t>Prosjekter med </a:t>
            </a:r>
            <a:r>
              <a:rPr lang="el-GR" i="1" dirty="0">
                <a:cs typeface="Arial" charset="0"/>
                <a:sym typeface="Symbol"/>
              </a:rPr>
              <a:t></a:t>
            </a:r>
            <a:r>
              <a:rPr lang="nb-NO" sz="2800" dirty="0" smtClean="0">
                <a:cs typeface="Arial" charset="0"/>
              </a:rPr>
              <a:t> </a:t>
            </a:r>
            <a:r>
              <a:rPr lang="nb-NO" sz="2800" dirty="0">
                <a:cs typeface="Arial" charset="0"/>
              </a:rPr>
              <a:t>&lt; 1 er mindre risikabelt enn gjennomsnittet, mens </a:t>
            </a:r>
            <a:r>
              <a:rPr lang="el-GR" i="1" dirty="0">
                <a:cs typeface="Arial" charset="0"/>
                <a:sym typeface="Symbol"/>
              </a:rPr>
              <a:t></a:t>
            </a:r>
            <a:r>
              <a:rPr lang="nb-NO" sz="2800" dirty="0" smtClean="0">
                <a:cs typeface="Arial" charset="0"/>
              </a:rPr>
              <a:t> </a:t>
            </a:r>
            <a:r>
              <a:rPr lang="nb-NO" sz="2800" dirty="0">
                <a:cs typeface="Arial" charset="0"/>
              </a:rPr>
              <a:t>&gt; 1 betyr at prosjektet er mer risikabelt enn gjennomsnittet.</a:t>
            </a:r>
            <a:endParaRPr lang="el-GR" sz="2800" dirty="0">
              <a:cs typeface="Arial" charset="0"/>
            </a:endParaRP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Tolking av beta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7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25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err="1" smtClean="0"/>
              <a:t>Kovarians</a:t>
            </a:r>
            <a:r>
              <a:rPr lang="en-US" dirty="0" smtClean="0"/>
              <a:t> </a:t>
            </a:r>
            <a:r>
              <a:rPr lang="en-US" dirty="0" err="1"/>
              <a:t>måler</a:t>
            </a:r>
            <a:r>
              <a:rPr lang="en-US" dirty="0"/>
              <a:t> </a:t>
            </a:r>
            <a:r>
              <a:rPr lang="en-US" dirty="0" err="1"/>
              <a:t>samvariasjon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 </a:t>
            </a:r>
            <a:r>
              <a:rPr lang="en-US" dirty="0" err="1"/>
              <a:t>prosjektet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 smtClean="0"/>
              <a:t>markedet</a:t>
            </a:r>
            <a:r>
              <a:rPr lang="en-US" dirty="0" smtClean="0"/>
              <a:t>.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Jo </a:t>
            </a:r>
            <a:r>
              <a:rPr lang="en-US" dirty="0" err="1"/>
              <a:t>høyere</a:t>
            </a:r>
            <a:r>
              <a:rPr lang="en-US" dirty="0"/>
              <a:t> </a:t>
            </a:r>
            <a:r>
              <a:rPr lang="en-US" dirty="0" err="1"/>
              <a:t>kovarians</a:t>
            </a:r>
            <a:r>
              <a:rPr lang="en-US" dirty="0"/>
              <a:t>, </a:t>
            </a:r>
            <a:r>
              <a:rPr lang="en-US" dirty="0" err="1"/>
              <a:t>desto</a:t>
            </a:r>
            <a:r>
              <a:rPr lang="en-US" dirty="0"/>
              <a:t> </a:t>
            </a:r>
            <a:r>
              <a:rPr lang="en-US" dirty="0" err="1"/>
              <a:t>høyere</a:t>
            </a:r>
            <a:r>
              <a:rPr lang="en-US" dirty="0"/>
              <a:t> beta, </a:t>
            </a:r>
            <a:r>
              <a:rPr lang="en-US" dirty="0" err="1"/>
              <a:t>dvs</a:t>
            </a:r>
            <a:r>
              <a:rPr lang="en-US" dirty="0"/>
              <a:t>. </a:t>
            </a: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.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err="1"/>
              <a:t>Markedsporteføljen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kun </a:t>
            </a:r>
            <a:r>
              <a:rPr lang="en-US" dirty="0" err="1"/>
              <a:t>systematisk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beta </a:t>
            </a:r>
            <a:r>
              <a:rPr lang="en-US" dirty="0" err="1"/>
              <a:t>lik</a:t>
            </a:r>
            <a:r>
              <a:rPr lang="en-US" dirty="0"/>
              <a:t> </a:t>
            </a:r>
            <a:r>
              <a:rPr lang="en-US" dirty="0" smtClean="0"/>
              <a:t>1.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err="1"/>
              <a:t>Usystematisk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prosjektet</a:t>
            </a:r>
            <a:r>
              <a:rPr lang="en-US" dirty="0"/>
              <a:t> </a:t>
            </a:r>
            <a:r>
              <a:rPr lang="en-US" dirty="0" err="1"/>
              <a:t>forsvinner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inn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markedsporteføljen</a:t>
            </a:r>
            <a:r>
              <a:rPr lang="en-US" dirty="0" smtClean="0"/>
              <a:t>.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Et </a:t>
            </a:r>
            <a:r>
              <a:rPr lang="en-US" dirty="0" err="1"/>
              <a:t>prosjekt</a:t>
            </a:r>
            <a:r>
              <a:rPr lang="en-US" dirty="0"/>
              <a:t> med beta under (over) 1,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(</a:t>
            </a:r>
            <a:r>
              <a:rPr lang="en-US" dirty="0" err="1"/>
              <a:t>mer</a:t>
            </a:r>
            <a:r>
              <a:rPr lang="en-US" dirty="0"/>
              <a:t>) </a:t>
            </a:r>
            <a:r>
              <a:rPr lang="en-US" dirty="0" err="1"/>
              <a:t>risikabelt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</a:t>
            </a:r>
            <a:r>
              <a:rPr lang="en-US" dirty="0" err="1" smtClean="0"/>
              <a:t>gjennomsnittet</a:t>
            </a:r>
            <a:r>
              <a:rPr lang="en-US" dirty="0" smtClean="0"/>
              <a:t>.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err="1"/>
              <a:t>Risikofritt</a:t>
            </a:r>
            <a:r>
              <a:rPr lang="en-US" dirty="0"/>
              <a:t> </a:t>
            </a:r>
            <a:r>
              <a:rPr lang="en-US" dirty="0" err="1"/>
              <a:t>prosjekt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beta </a:t>
            </a:r>
            <a:r>
              <a:rPr lang="en-US" dirty="0" err="1"/>
              <a:t>lik</a:t>
            </a:r>
            <a:r>
              <a:rPr lang="en-US" dirty="0"/>
              <a:t> </a:t>
            </a:r>
            <a:r>
              <a:rPr lang="en-US" dirty="0" smtClean="0"/>
              <a:t>0.</a:t>
            </a:r>
            <a:endParaRPr lang="en-US" sz="3300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nb-NO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Samvariasjon og beta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3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26</a:t>
            </a:fld>
            <a:endParaRPr lang="nn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Betaverdier</a:t>
            </a:r>
            <a:endParaRPr lang="nb-NO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0433" y="2157586"/>
            <a:ext cx="8150687" cy="34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F6D24-3582-4572-91F8-34E9400C8CE8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34918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434462"/>
              </p:ext>
            </p:extLst>
          </p:nvPr>
        </p:nvGraphicFramePr>
        <p:xfrm>
          <a:off x="2524125" y="2938463"/>
          <a:ext cx="4953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2463480" imgH="279360" progId="Equation.DSMT4">
                  <p:embed/>
                </p:oleObj>
              </mc:Choice>
              <mc:Fallback>
                <p:oleObj name="Equation" r:id="rId3" imgW="2463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2524125" y="2938463"/>
                        <a:ext cx="4953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Kapitalverdimodellen (KVM)</a:t>
            </a:r>
            <a:endParaRPr lang="en-US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7675" y="1600200"/>
            <a:ext cx="9458325" cy="1377950"/>
          </a:xfrm>
        </p:spPr>
        <p:txBody>
          <a:bodyPr/>
          <a:lstStyle/>
          <a:p>
            <a:r>
              <a:rPr lang="nb-NO" sz="2800"/>
              <a:t>Dersom investorer diversifiserer for å unngå usystematisk risiko, vil kapitalmarkedet i likevekt prissette risiko tilsvarende følgende:</a:t>
            </a:r>
            <a:endParaRPr lang="en-US" sz="2800"/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271727" y="3789364"/>
            <a:ext cx="9458854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1077913" algn="l"/>
              </a:tabLst>
            </a:pPr>
            <a:r>
              <a:rPr lang="nb-NO" sz="2800" i="1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nb-NO" sz="2800" i="1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nb-NO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nb-NO" sz="2800" dirty="0" smtClean="0">
                <a:latin typeface="Calibri" pitchFamily="34" charset="0"/>
                <a:cs typeface="Calibri" pitchFamily="34" charset="0"/>
              </a:rPr>
              <a:t>	= 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kapitalkostnaden til prosjekt p</a:t>
            </a: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1077913" algn="l"/>
              </a:tabLst>
            </a:pPr>
            <a:r>
              <a:rPr lang="nb-NO" sz="2800" i="1" dirty="0" err="1">
                <a:latin typeface="Calibri" pitchFamily="34" charset="0"/>
                <a:cs typeface="Calibri" pitchFamily="34" charset="0"/>
              </a:rPr>
              <a:t>r</a:t>
            </a:r>
            <a:r>
              <a:rPr lang="nb-NO" sz="2800" i="1" baseline="-25000" dirty="0" err="1">
                <a:latin typeface="Calibri" pitchFamily="34" charset="0"/>
                <a:cs typeface="Calibri" pitchFamily="34" charset="0"/>
              </a:rPr>
              <a:t>f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·(1-s)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	= 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risikofri rente etter </a:t>
            </a:r>
            <a:r>
              <a:rPr lang="nb-NO" sz="2800" dirty="0" smtClean="0">
                <a:latin typeface="Calibri" pitchFamily="34" charset="0"/>
                <a:cs typeface="Calibri" pitchFamily="34" charset="0"/>
              </a:rPr>
              <a:t>skatt</a:t>
            </a:r>
            <a:endParaRPr lang="nb-NO" sz="2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tabLst>
                <a:tab pos="1077913" algn="l"/>
              </a:tabLst>
            </a:pPr>
            <a:r>
              <a:rPr lang="el-GR" sz="2800" i="1" dirty="0" smtClean="0">
                <a:latin typeface="Calibri" pitchFamily="34" charset="0"/>
                <a:cs typeface="Calibri" pitchFamily="34" charset="0"/>
                <a:sym typeface="Symbol"/>
              </a:rPr>
              <a:t></a:t>
            </a:r>
            <a:r>
              <a:rPr lang="nb-NO" sz="2800" i="1" baseline="-25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		= betaverdien til prosjekt p </a:t>
            </a:r>
            <a:r>
              <a:rPr lang="nb-NO" sz="2400" dirty="0" smtClean="0">
                <a:latin typeface="Calibri" pitchFamily="34" charset="0"/>
                <a:cs typeface="Calibri" pitchFamily="34" charset="0"/>
              </a:rPr>
              <a:t>(Prosjektets </a:t>
            </a:r>
            <a:r>
              <a:rPr lang="nb-NO" sz="2400" dirty="0">
                <a:latin typeface="Calibri" pitchFamily="34" charset="0"/>
                <a:cs typeface="Calibri" pitchFamily="34" charset="0"/>
              </a:rPr>
              <a:t>systematiske </a:t>
            </a:r>
            <a:r>
              <a:rPr lang="nb-NO" sz="2400" dirty="0" smtClean="0">
                <a:latin typeface="Calibri" pitchFamily="34" charset="0"/>
                <a:cs typeface="Calibri" pitchFamily="34" charset="0"/>
              </a:rPr>
              <a:t>risiko)</a:t>
            </a:r>
            <a:endParaRPr lang="nb-NO" sz="2800" dirty="0" smtClean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1077913" algn="l"/>
              </a:tabLst>
            </a:pPr>
            <a:r>
              <a:rPr lang="nb-NO" sz="2800" i="1" dirty="0" smtClean="0">
                <a:latin typeface="Calibri" pitchFamily="34" charset="0"/>
                <a:cs typeface="Calibri" pitchFamily="34" charset="0"/>
              </a:rPr>
              <a:t>E(</a:t>
            </a:r>
            <a:r>
              <a:rPr lang="nb-NO" sz="2800" i="1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nb-NO" sz="2800" i="1" baseline="-25000" dirty="0" err="1" smtClean="0">
                <a:latin typeface="Calibri" pitchFamily="34" charset="0"/>
                <a:cs typeface="Calibri" pitchFamily="34" charset="0"/>
              </a:rPr>
              <a:t>m</a:t>
            </a:r>
            <a:r>
              <a:rPr lang="nb-NO" sz="2800" i="1" dirty="0">
                <a:latin typeface="Calibri" pitchFamily="34" charset="0"/>
                <a:cs typeface="Calibri" pitchFamily="34" charset="0"/>
              </a:rPr>
              <a:t>)	</a:t>
            </a:r>
            <a:r>
              <a:rPr lang="nb-NO" sz="2800" i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nb-NO" sz="28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nb-NO" sz="2800" dirty="0">
                <a:latin typeface="Calibri" pitchFamily="34" charset="0"/>
                <a:cs typeface="Calibri" pitchFamily="34" charset="0"/>
              </a:rPr>
              <a:t>forventet avkastning på markedsporteføljen m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3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/>
      <p:bldP spid="3491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265" name="Group 33"/>
          <p:cNvGrpSpPr>
            <a:grpSpLocks/>
          </p:cNvGrpSpPr>
          <p:nvPr/>
        </p:nvGrpSpPr>
        <p:grpSpPr bwMode="auto">
          <a:xfrm>
            <a:off x="175419" y="1828214"/>
            <a:ext cx="9555163" cy="4387850"/>
            <a:chOff x="102" y="969"/>
            <a:chExt cx="5556" cy="2764"/>
          </a:xfrm>
        </p:grpSpPr>
        <p:sp>
          <p:nvSpPr>
            <p:cNvPr id="351236" name="Line 4"/>
            <p:cNvSpPr>
              <a:spLocks noChangeShapeType="1"/>
            </p:cNvSpPr>
            <p:nvPr/>
          </p:nvSpPr>
          <p:spPr bwMode="blackGray">
            <a:xfrm>
              <a:off x="1066" y="969"/>
              <a:ext cx="0" cy="20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37" name="Line 5"/>
            <p:cNvSpPr>
              <a:spLocks noChangeShapeType="1"/>
            </p:cNvSpPr>
            <p:nvPr/>
          </p:nvSpPr>
          <p:spPr bwMode="blackGray">
            <a:xfrm>
              <a:off x="669" y="3067"/>
              <a:ext cx="49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38" name="Line 6"/>
            <p:cNvSpPr>
              <a:spLocks noChangeShapeType="1"/>
            </p:cNvSpPr>
            <p:nvPr/>
          </p:nvSpPr>
          <p:spPr bwMode="blackGray">
            <a:xfrm flipH="1">
              <a:off x="1973" y="3011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39" name="Line 7"/>
            <p:cNvSpPr>
              <a:spLocks noChangeShapeType="1"/>
            </p:cNvSpPr>
            <p:nvPr/>
          </p:nvSpPr>
          <p:spPr bwMode="blackGray">
            <a:xfrm flipH="1">
              <a:off x="2880" y="3011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40" name="Line 8"/>
            <p:cNvSpPr>
              <a:spLocks noChangeShapeType="1"/>
            </p:cNvSpPr>
            <p:nvPr/>
          </p:nvSpPr>
          <p:spPr bwMode="blackGray">
            <a:xfrm flipH="1">
              <a:off x="3787" y="3011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41" name="Line 9"/>
            <p:cNvSpPr>
              <a:spLocks noChangeShapeType="1"/>
            </p:cNvSpPr>
            <p:nvPr/>
          </p:nvSpPr>
          <p:spPr bwMode="blackGray">
            <a:xfrm flipH="1">
              <a:off x="4694" y="3011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42" name="Text Box 10"/>
            <p:cNvSpPr txBox="1">
              <a:spLocks noChangeArrowheads="1"/>
            </p:cNvSpPr>
            <p:nvPr/>
          </p:nvSpPr>
          <p:spPr bwMode="blackGray">
            <a:xfrm>
              <a:off x="1803" y="3181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/>
                <a:t>0,5</a:t>
              </a:r>
              <a:endParaRPr lang="en-US" sz="1400"/>
            </a:p>
          </p:txBody>
        </p:sp>
        <p:sp>
          <p:nvSpPr>
            <p:cNvPr id="351243" name="Text Box 11"/>
            <p:cNvSpPr txBox="1">
              <a:spLocks noChangeArrowheads="1"/>
            </p:cNvSpPr>
            <p:nvPr/>
          </p:nvSpPr>
          <p:spPr bwMode="blackGray">
            <a:xfrm>
              <a:off x="2710" y="3181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/>
                <a:t>1,0</a:t>
              </a:r>
              <a:endParaRPr lang="en-US" sz="1400"/>
            </a:p>
          </p:txBody>
        </p:sp>
        <p:sp>
          <p:nvSpPr>
            <p:cNvPr id="351244" name="Text Box 12"/>
            <p:cNvSpPr txBox="1">
              <a:spLocks noChangeArrowheads="1"/>
            </p:cNvSpPr>
            <p:nvPr/>
          </p:nvSpPr>
          <p:spPr bwMode="blackGray">
            <a:xfrm>
              <a:off x="3617" y="3181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/>
                <a:t>1,5</a:t>
              </a:r>
              <a:endParaRPr lang="en-US" sz="1400"/>
            </a:p>
          </p:txBody>
        </p:sp>
        <p:sp>
          <p:nvSpPr>
            <p:cNvPr id="351245" name="Text Box 13"/>
            <p:cNvSpPr txBox="1">
              <a:spLocks noChangeArrowheads="1"/>
            </p:cNvSpPr>
            <p:nvPr/>
          </p:nvSpPr>
          <p:spPr bwMode="blackGray">
            <a:xfrm>
              <a:off x="4524" y="3181"/>
              <a:ext cx="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/>
                <a:t>2,0</a:t>
              </a:r>
              <a:endParaRPr lang="en-US" sz="1400"/>
            </a:p>
          </p:txBody>
        </p:sp>
        <p:sp>
          <p:nvSpPr>
            <p:cNvPr id="351246" name="Text Box 14"/>
            <p:cNvSpPr txBox="1">
              <a:spLocks noChangeArrowheads="1"/>
            </p:cNvSpPr>
            <p:nvPr/>
          </p:nvSpPr>
          <p:spPr bwMode="blackGray">
            <a:xfrm>
              <a:off x="5318" y="3181"/>
              <a:ext cx="3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 i="1">
                  <a:cs typeface="Arial" charset="0"/>
                </a:rPr>
                <a:t>β</a:t>
              </a:r>
            </a:p>
          </p:txBody>
        </p:sp>
        <p:sp>
          <p:nvSpPr>
            <p:cNvPr id="351247" name="Text Box 15"/>
            <p:cNvSpPr txBox="1">
              <a:spLocks noChangeArrowheads="1"/>
            </p:cNvSpPr>
            <p:nvPr/>
          </p:nvSpPr>
          <p:spPr bwMode="blackGray">
            <a:xfrm>
              <a:off x="592" y="2485"/>
              <a:ext cx="4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b-NO" sz="1600" i="1" dirty="0" err="1"/>
                <a:t>r</a:t>
              </a:r>
              <a:r>
                <a:rPr lang="nb-NO" sz="1600" i="1" baseline="-25000" dirty="0" err="1"/>
                <a:t>f</a:t>
              </a:r>
              <a:r>
                <a:rPr lang="en-US" sz="1600" i="1" dirty="0" smtClean="0">
                  <a:cs typeface="Arial" charset="0"/>
                </a:rPr>
                <a:t>·(1-s)</a:t>
              </a:r>
              <a:endParaRPr lang="en-US" sz="1600" i="1" dirty="0">
                <a:cs typeface="Arial" charset="0"/>
              </a:endParaRPr>
            </a:p>
          </p:txBody>
        </p:sp>
        <p:sp>
          <p:nvSpPr>
            <p:cNvPr id="351248" name="Line 16"/>
            <p:cNvSpPr>
              <a:spLocks noChangeShapeType="1"/>
            </p:cNvSpPr>
            <p:nvPr/>
          </p:nvSpPr>
          <p:spPr bwMode="blackGray">
            <a:xfrm flipV="1">
              <a:off x="725" y="1196"/>
              <a:ext cx="4423" cy="15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49" name="Line 17"/>
            <p:cNvSpPr>
              <a:spLocks noChangeShapeType="1"/>
            </p:cNvSpPr>
            <p:nvPr/>
          </p:nvSpPr>
          <p:spPr bwMode="blackGray">
            <a:xfrm>
              <a:off x="2880" y="1990"/>
              <a:ext cx="0" cy="107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50" name="Line 18"/>
            <p:cNvSpPr>
              <a:spLocks noChangeShapeType="1"/>
            </p:cNvSpPr>
            <p:nvPr/>
          </p:nvSpPr>
          <p:spPr bwMode="blackGray">
            <a:xfrm>
              <a:off x="1066" y="1990"/>
              <a:ext cx="181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51" name="Text Box 19"/>
            <p:cNvSpPr txBox="1">
              <a:spLocks noChangeArrowheads="1"/>
            </p:cNvSpPr>
            <p:nvPr/>
          </p:nvSpPr>
          <p:spPr bwMode="blackGray">
            <a:xfrm>
              <a:off x="442" y="1876"/>
              <a:ext cx="5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b-NO" sz="1600" i="1"/>
                <a:t>E(r</a:t>
              </a:r>
              <a:r>
                <a:rPr lang="nb-NO" sz="1600" i="1" baseline="-25000"/>
                <a:t>m</a:t>
              </a:r>
              <a:r>
                <a:rPr lang="nb-NO" sz="1600" i="1"/>
                <a:t>)</a:t>
              </a:r>
              <a:endParaRPr lang="en-US" sz="1600" i="1">
                <a:cs typeface="Arial" charset="0"/>
              </a:endParaRPr>
            </a:p>
          </p:txBody>
        </p:sp>
        <p:graphicFrame>
          <p:nvGraphicFramePr>
            <p:cNvPr id="35125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9399383"/>
                </p:ext>
              </p:extLst>
            </p:nvPr>
          </p:nvGraphicFramePr>
          <p:xfrm>
            <a:off x="2532" y="1026"/>
            <a:ext cx="2341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name="Equation" r:id="rId3" imgW="2463480" imgH="279360" progId="Equation.DSMT4">
                    <p:embed/>
                  </p:oleObj>
                </mc:Choice>
                <mc:Fallback>
                  <p:oleObj name="Equation" r:id="rId3" imgW="24634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blackGray">
                        <a:xfrm>
                          <a:off x="2532" y="1026"/>
                          <a:ext cx="2341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1254" name="Text Box 22"/>
            <p:cNvSpPr txBox="1">
              <a:spLocks noChangeArrowheads="1"/>
            </p:cNvSpPr>
            <p:nvPr/>
          </p:nvSpPr>
          <p:spPr bwMode="blackGray">
            <a:xfrm>
              <a:off x="102" y="1026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b-NO" sz="1600"/>
                <a:t>Kapitalkostnad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351255" name="Text Box 23"/>
            <p:cNvSpPr txBox="1">
              <a:spLocks noChangeArrowheads="1"/>
            </p:cNvSpPr>
            <p:nvPr/>
          </p:nvSpPr>
          <p:spPr bwMode="blackGray">
            <a:xfrm>
              <a:off x="3107" y="3521"/>
              <a:ext cx="1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nb-NO" sz="1600"/>
                <a:t>Systematisk risiko</a:t>
              </a:r>
              <a:endParaRPr lang="en-US" sz="1600">
                <a:cs typeface="Arial" charset="0"/>
              </a:endParaRPr>
            </a:p>
          </p:txBody>
        </p:sp>
        <p:sp>
          <p:nvSpPr>
            <p:cNvPr id="351258" name="Line 26"/>
            <p:cNvSpPr>
              <a:spLocks noChangeShapeType="1"/>
            </p:cNvSpPr>
            <p:nvPr/>
          </p:nvSpPr>
          <p:spPr bwMode="blackGray">
            <a:xfrm>
              <a:off x="1066" y="2614"/>
              <a:ext cx="187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259" name="Text Box 27"/>
            <p:cNvSpPr txBox="1">
              <a:spLocks noChangeArrowheads="1"/>
            </p:cNvSpPr>
            <p:nvPr/>
          </p:nvSpPr>
          <p:spPr bwMode="blackGray">
            <a:xfrm>
              <a:off x="2880" y="2217"/>
              <a:ext cx="6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600" i="1" dirty="0"/>
                <a:t>E(</a:t>
              </a:r>
              <a:r>
                <a:rPr lang="nb-NO" sz="1600" i="1" dirty="0" err="1"/>
                <a:t>r</a:t>
              </a:r>
              <a:r>
                <a:rPr lang="nb-NO" sz="1600" i="1" baseline="-25000" dirty="0" err="1"/>
                <a:t>m</a:t>
              </a:r>
              <a:r>
                <a:rPr lang="nb-NO" sz="1600" i="1" dirty="0"/>
                <a:t>)-</a:t>
              </a:r>
              <a:r>
                <a:rPr lang="nb-NO" sz="1600" i="1" dirty="0" err="1"/>
                <a:t>r</a:t>
              </a:r>
              <a:r>
                <a:rPr lang="nb-NO" sz="1600" i="1" baseline="-25000" dirty="0" err="1"/>
                <a:t>f</a:t>
              </a:r>
              <a:r>
                <a:rPr lang="en-US" sz="1600" i="1" dirty="0" smtClean="0">
                  <a:cs typeface="Arial" charset="0"/>
                </a:rPr>
                <a:t>·(1-s)</a:t>
              </a:r>
              <a:endParaRPr lang="en-US" sz="1600" i="1" dirty="0">
                <a:cs typeface="Arial" charset="0"/>
              </a:endParaRPr>
            </a:p>
          </p:txBody>
        </p:sp>
      </p:grpSp>
      <p:sp>
        <p:nvSpPr>
          <p:cNvPr id="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150E-7ADB-4875-8B89-33EAF4343DA4}" type="slidenum">
              <a:rPr lang="en-US"/>
              <a:pPr/>
              <a:t>28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Kapitalverdimodellen</a:t>
            </a:r>
            <a:endParaRPr lang="en-US" dirty="0"/>
          </a:p>
        </p:txBody>
      </p:sp>
      <p:sp>
        <p:nvSpPr>
          <p:cNvPr id="351261" name="AutoShape 29"/>
          <p:cNvSpPr>
            <a:spLocks/>
          </p:cNvSpPr>
          <p:nvPr/>
        </p:nvSpPr>
        <p:spPr bwMode="auto">
          <a:xfrm>
            <a:off x="6595402" y="3207095"/>
            <a:ext cx="2648479" cy="384175"/>
          </a:xfrm>
          <a:prstGeom prst="borderCallout2">
            <a:avLst>
              <a:gd name="adj1" fmla="val 29750"/>
              <a:gd name="adj2" fmla="val -3116"/>
              <a:gd name="adj3" fmla="val 29750"/>
              <a:gd name="adj4" fmla="val -31231"/>
              <a:gd name="adj5" fmla="val 170662"/>
              <a:gd name="adj6" fmla="val -6064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/>
              <a:t>Pris på risiko</a:t>
            </a:r>
            <a:endParaRPr lang="en-US"/>
          </a:p>
        </p:txBody>
      </p:sp>
      <p:sp>
        <p:nvSpPr>
          <p:cNvPr id="351262" name="AutoShape 30"/>
          <p:cNvSpPr>
            <a:spLocks/>
          </p:cNvSpPr>
          <p:nvPr/>
        </p:nvSpPr>
        <p:spPr bwMode="auto">
          <a:xfrm>
            <a:off x="6610879" y="4042120"/>
            <a:ext cx="2648479" cy="384175"/>
          </a:xfrm>
          <a:prstGeom prst="borderCallout2">
            <a:avLst>
              <a:gd name="adj1" fmla="val 29750"/>
              <a:gd name="adj2" fmla="val -3116"/>
              <a:gd name="adj3" fmla="val 29750"/>
              <a:gd name="adj4" fmla="val -22468"/>
              <a:gd name="adj5" fmla="val 276444"/>
              <a:gd name="adj6" fmla="val -4266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/>
              <a:t>Mengde risiko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61" grpId="0" animBg="1"/>
      <p:bldP spid="3512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CF66-18DA-43A6-882A-8B8D29677F41}" type="slidenum">
              <a:rPr lang="en-US"/>
              <a:pPr/>
              <a:t>29</a:t>
            </a:fld>
            <a:endParaRPr lang="en-US"/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nb-NO" sz="2800" dirty="0"/>
              <a:t>Kapitalkostnaden er lik skattejustert risikofri rente + en risikokostnad.</a:t>
            </a:r>
          </a:p>
          <a:p>
            <a:pPr>
              <a:lnSpc>
                <a:spcPct val="80000"/>
              </a:lnSpc>
            </a:pPr>
            <a:r>
              <a:rPr lang="nb-NO" sz="2800" dirty="0"/>
              <a:t>Risikokostnaden er produktet av antall risikoenheter </a:t>
            </a:r>
            <a:r>
              <a:rPr lang="el-GR" sz="2800" i="1" dirty="0" smtClean="0">
                <a:cs typeface="Arial" charset="0"/>
                <a:sym typeface="Symbol"/>
              </a:rPr>
              <a:t></a:t>
            </a:r>
            <a:r>
              <a:rPr lang="nb-NO" sz="2800" i="1" baseline="-25000" dirty="0" smtClean="0">
                <a:cs typeface="Arial" charset="0"/>
              </a:rPr>
              <a:t>p</a:t>
            </a:r>
            <a:r>
              <a:rPr lang="nb-NO" sz="2800" dirty="0" smtClean="0">
                <a:cs typeface="Arial" charset="0"/>
              </a:rPr>
              <a:t> </a:t>
            </a:r>
            <a:r>
              <a:rPr lang="nb-NO" sz="2800" dirty="0">
                <a:cs typeface="Arial" charset="0"/>
              </a:rPr>
              <a:t>og kostnaden pr risikoenhet </a:t>
            </a:r>
            <a:r>
              <a:rPr lang="nb-NO" sz="2800" i="1" dirty="0"/>
              <a:t>E(</a:t>
            </a:r>
            <a:r>
              <a:rPr lang="nb-NO" sz="2800" i="1" dirty="0" err="1"/>
              <a:t>r</a:t>
            </a:r>
            <a:r>
              <a:rPr lang="nb-NO" sz="2800" i="1" baseline="-25000" dirty="0" err="1"/>
              <a:t>m</a:t>
            </a:r>
            <a:r>
              <a:rPr lang="nb-NO" sz="2800" i="1" dirty="0"/>
              <a:t>) – </a:t>
            </a:r>
            <a:r>
              <a:rPr lang="nb-NO" sz="2800" i="1" dirty="0" err="1"/>
              <a:t>r</a:t>
            </a:r>
            <a:r>
              <a:rPr lang="nb-NO" sz="2800" i="1" baseline="-25000" dirty="0" err="1"/>
              <a:t>f</a:t>
            </a:r>
            <a:r>
              <a:rPr lang="en-US" sz="2800" i="1" dirty="0" smtClean="0"/>
              <a:t>·(1-s).</a:t>
            </a:r>
            <a:endParaRPr lang="en-US" sz="2800" i="1" dirty="0"/>
          </a:p>
          <a:p>
            <a:pPr>
              <a:lnSpc>
                <a:spcPct val="80000"/>
              </a:lnSpc>
            </a:pPr>
            <a:r>
              <a:rPr lang="nb-NO" sz="2800" dirty="0"/>
              <a:t>Kostnaden pr risikoenhet kalles markedets risikopremie, og viser hva markedsporteføljen forventes å gi ut over skattejustert risikofri rente.</a:t>
            </a:r>
          </a:p>
          <a:p>
            <a:r>
              <a:rPr lang="nb-NO" sz="2800" dirty="0"/>
              <a:t>Prosjekter uten systematisk risiko, </a:t>
            </a:r>
            <a:r>
              <a:rPr lang="el-GR" i="1" dirty="0">
                <a:cs typeface="Arial" charset="0"/>
                <a:sym typeface="Symbol"/>
              </a:rPr>
              <a:t> </a:t>
            </a:r>
            <a:r>
              <a:rPr lang="nb-NO" sz="2800" i="1" baseline="-25000" dirty="0" smtClean="0">
                <a:cs typeface="Arial" charset="0"/>
              </a:rPr>
              <a:t>p</a:t>
            </a:r>
            <a:r>
              <a:rPr lang="nb-NO" sz="2800" i="1" dirty="0" smtClean="0">
                <a:cs typeface="Arial" charset="0"/>
              </a:rPr>
              <a:t> </a:t>
            </a:r>
            <a:r>
              <a:rPr lang="nb-NO" sz="2800" dirty="0">
                <a:cs typeface="Arial" charset="0"/>
              </a:rPr>
              <a:t>= 0,</a:t>
            </a:r>
            <a:r>
              <a:rPr lang="nb-NO" sz="2800" dirty="0"/>
              <a:t> har en kapitalkostnad lik skattejustert risikofri rente. </a:t>
            </a:r>
          </a:p>
          <a:p>
            <a:pPr>
              <a:lnSpc>
                <a:spcPct val="80000"/>
              </a:lnSpc>
            </a:pPr>
            <a:r>
              <a:rPr lang="nb-NO" sz="2800" dirty="0"/>
              <a:t>Det gis ingen kompensasjon for å bære usystematisk risiko.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l-GR" sz="2800" dirty="0">
              <a:cs typeface="Arial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Resultater fra KVM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4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534988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 err="1"/>
              <a:t>Risikokostnad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prosjektverdi</a:t>
            </a:r>
            <a:endParaRPr lang="en-US" dirty="0"/>
          </a:p>
          <a:p>
            <a:pPr marL="534988" indent="-534988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 err="1"/>
              <a:t>Prosjektrisiko</a:t>
            </a:r>
            <a:endParaRPr lang="en-US" dirty="0"/>
          </a:p>
          <a:p>
            <a:pPr marL="534988" indent="-534988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 err="1"/>
              <a:t>Kapitalverdimodellen</a:t>
            </a:r>
            <a:endParaRPr lang="en-US" dirty="0"/>
          </a:p>
          <a:p>
            <a:pPr marL="534988" indent="-534988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 err="1" smtClean="0"/>
              <a:t>Oppsummering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Oversikt</a:t>
            </a:r>
            <a:r>
              <a:rPr lang="en-US" dirty="0" smtClean="0"/>
              <a:t> </a:t>
            </a:r>
            <a:r>
              <a:rPr lang="en-US" dirty="0" err="1"/>
              <a:t>Kapittel</a:t>
            </a:r>
            <a:r>
              <a:rPr lang="en-US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1849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30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4205" y="643468"/>
            <a:ext cx="8756495" cy="787399"/>
          </a:xfrm>
        </p:spPr>
        <p:txBody>
          <a:bodyPr/>
          <a:lstStyle/>
          <a:p>
            <a:r>
              <a:rPr lang="en-US" sz="4000" dirty="0" err="1"/>
              <a:t>R</a:t>
            </a:r>
            <a:r>
              <a:rPr lang="en-US" sz="4000" dirty="0" err="1" smtClean="0"/>
              <a:t>isikofri</a:t>
            </a:r>
            <a:r>
              <a:rPr lang="en-US" sz="4000" dirty="0" smtClean="0"/>
              <a:t> </a:t>
            </a:r>
            <a:r>
              <a:rPr lang="en-US" sz="4000" dirty="0" err="1"/>
              <a:t>rente</a:t>
            </a:r>
            <a:r>
              <a:rPr lang="en-US" sz="4000" dirty="0"/>
              <a:t> </a:t>
            </a:r>
            <a:r>
              <a:rPr lang="en-US" sz="4000" dirty="0" err="1"/>
              <a:t>og</a:t>
            </a:r>
            <a:r>
              <a:rPr lang="en-US" sz="4000" dirty="0"/>
              <a:t> </a:t>
            </a:r>
            <a:r>
              <a:rPr lang="en-US" sz="4000" dirty="0" err="1"/>
              <a:t>markedets</a:t>
            </a:r>
            <a:r>
              <a:rPr lang="en-US" sz="4000" dirty="0"/>
              <a:t> </a:t>
            </a:r>
            <a:r>
              <a:rPr lang="en-US" sz="4000" dirty="0" err="1" smtClean="0"/>
              <a:t>risikopremie</a:t>
            </a:r>
            <a:endParaRPr lang="en-US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4657" y="2133600"/>
            <a:ext cx="819668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309964"/>
              </p:ext>
            </p:extLst>
          </p:nvPr>
        </p:nvGraphicFramePr>
        <p:xfrm>
          <a:off x="2489520" y="1649337"/>
          <a:ext cx="492696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4" imgW="2463480" imgH="279360" progId="Equation.DSMT4">
                  <p:embed/>
                </p:oleObj>
              </mc:Choice>
              <mc:Fallback>
                <p:oleObj name="Equation" r:id="rId4" imgW="2463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2489520" y="1649337"/>
                        <a:ext cx="4926960" cy="55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16200000">
            <a:off x="3531215" y="1009998"/>
            <a:ext cx="215592" cy="1063085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16200000">
            <a:off x="6051390" y="378097"/>
            <a:ext cx="215591" cy="2326887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31</a:t>
            </a:fld>
            <a:endParaRPr lang="nn-N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600" dirty="0"/>
              <a:t>KVM for </a:t>
            </a:r>
            <a:r>
              <a:rPr lang="nn-NO" sz="3600" dirty="0" err="1"/>
              <a:t>egenkapitalkostnad</a:t>
            </a:r>
            <a:r>
              <a:rPr lang="nn-NO" sz="3600" dirty="0"/>
              <a:t> på Oslo Børs</a:t>
            </a:r>
            <a:br>
              <a:rPr lang="nn-NO" sz="3600" dirty="0"/>
            </a:b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21949"/>
              </p:ext>
            </p:extLst>
          </p:nvPr>
        </p:nvGraphicFramePr>
        <p:xfrm>
          <a:off x="2678113" y="1361613"/>
          <a:ext cx="45497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3" imgW="2489200" imgH="279400" progId="Equation.DSMT4">
                  <p:embed/>
                </p:oleObj>
              </mc:Choice>
              <mc:Fallback>
                <p:oleObj name="Equation" r:id="rId3" imgW="2489200" imgH="279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1361613"/>
                        <a:ext cx="45497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0348" y="1900240"/>
            <a:ext cx="7065305" cy="44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2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3981" y="838200"/>
            <a:ext cx="863162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6521450" y="685800"/>
            <a:ext cx="2146300" cy="121920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7769" y="166778"/>
            <a:ext cx="2210581" cy="128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B61D-5665-4110-96F1-DEE42E758771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4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BØK311 BEDRIFTSØKONOMI 2b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B61D-5665-4110-96F1-DEE42E758771}" type="slidenum">
              <a:rPr lang="nb-NO" smtClean="0"/>
              <a:pPr/>
              <a:t>33</a:t>
            </a:fld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Egenkapitalkostnad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 smtClean="0"/>
              <a:t>skatt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Gjeldskostnad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 smtClean="0"/>
              <a:t>skatt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Gjeldskostnad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skatt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KVM for </a:t>
            </a:r>
            <a:r>
              <a:rPr lang="en-US" dirty="0" err="1"/>
              <a:t>egenkapital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for </a:t>
            </a:r>
            <a:r>
              <a:rPr lang="en-US" dirty="0" err="1" smtClean="0"/>
              <a:t>gjeld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7379"/>
              </p:ext>
            </p:extLst>
          </p:nvPr>
        </p:nvGraphicFramePr>
        <p:xfrm>
          <a:off x="1248937" y="2342686"/>
          <a:ext cx="4997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937" y="2342686"/>
                        <a:ext cx="49974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72722"/>
              </p:ext>
            </p:extLst>
          </p:nvPr>
        </p:nvGraphicFramePr>
        <p:xfrm>
          <a:off x="1248937" y="3695390"/>
          <a:ext cx="44783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5" imgW="2552700" imgH="279400" progId="Equation.DSMT4">
                  <p:embed/>
                </p:oleObj>
              </mc:Choice>
              <mc:Fallback>
                <p:oleObj name="Equation" r:id="rId5" imgW="2552700" imgH="279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937" y="3695390"/>
                        <a:ext cx="44783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460287"/>
              </p:ext>
            </p:extLst>
          </p:nvPr>
        </p:nvGraphicFramePr>
        <p:xfrm>
          <a:off x="1248937" y="5099515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7" imgW="723586" imgH="228501" progId="Equation.DSMT4">
                  <p:embed/>
                </p:oleObj>
              </mc:Choice>
              <mc:Fallback>
                <p:oleObj name="Equation" r:id="rId7" imgW="723586" imgH="22850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937" y="5099515"/>
                        <a:ext cx="1270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8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34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Totalkapitalkostnad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 smtClean="0"/>
              <a:t>skatt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Totalkapitalkostnad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 smtClean="0"/>
              <a:t>skatt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EKbeta</a:t>
            </a:r>
            <a:r>
              <a:rPr lang="en-US" dirty="0"/>
              <a:t>, </a:t>
            </a:r>
            <a:r>
              <a:rPr lang="en-US" dirty="0" err="1"/>
              <a:t>gjeldsbeta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totalkapitalbeta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KVM for </a:t>
            </a:r>
            <a:r>
              <a:rPr lang="en-US" dirty="0" err="1" smtClean="0"/>
              <a:t>totalkapital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814618"/>
              </p:ext>
            </p:extLst>
          </p:nvPr>
        </p:nvGraphicFramePr>
        <p:xfrm>
          <a:off x="1801813" y="2238375"/>
          <a:ext cx="36464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3" imgW="2044440" imgH="393480" progId="Equation.DSMT4">
                  <p:embed/>
                </p:oleObj>
              </mc:Choice>
              <mc:Fallback>
                <p:oleObj name="Equation" r:id="rId3" imgW="204444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2238375"/>
                        <a:ext cx="364648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90738"/>
              </p:ext>
            </p:extLst>
          </p:nvPr>
        </p:nvGraphicFramePr>
        <p:xfrm>
          <a:off x="1738313" y="3611563"/>
          <a:ext cx="4297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5" imgW="2387520" imgH="279360" progId="Equation.DSMT4">
                  <p:embed/>
                </p:oleObj>
              </mc:Choice>
              <mc:Fallback>
                <p:oleObj name="Equation" r:id="rId5" imgW="238752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611563"/>
                        <a:ext cx="429736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083714"/>
              </p:ext>
            </p:extLst>
          </p:nvPr>
        </p:nvGraphicFramePr>
        <p:xfrm>
          <a:off x="1338436" y="5130219"/>
          <a:ext cx="48482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7" imgW="2717800" imgH="393700" progId="Equation.DSMT4">
                  <p:embed/>
                </p:oleObj>
              </mc:Choice>
              <mc:Fallback>
                <p:oleObj name="Equation" r:id="rId7" imgW="27178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436" y="5130219"/>
                        <a:ext cx="48482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Callout 3 9"/>
          <p:cNvSpPr/>
          <p:nvPr/>
        </p:nvSpPr>
        <p:spPr>
          <a:xfrm>
            <a:off x="6437042" y="1770720"/>
            <a:ext cx="1160656" cy="475786"/>
          </a:xfrm>
          <a:prstGeom prst="borderCallout3">
            <a:avLst>
              <a:gd name="adj1" fmla="val 65625"/>
              <a:gd name="adj2" fmla="val 21"/>
              <a:gd name="adj3" fmla="val 89063"/>
              <a:gd name="adj4" fmla="val -46265"/>
              <a:gd name="adj5" fmla="val 98438"/>
              <a:gd name="adj6" fmla="val -320590"/>
              <a:gd name="adj7" fmla="val 162962"/>
              <a:gd name="adj8" fmla="val -34388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Fra (7.8)</a:t>
            </a:r>
            <a:endParaRPr lang="en-US" dirty="0"/>
          </a:p>
        </p:txBody>
      </p:sp>
      <p:sp>
        <p:nvSpPr>
          <p:cNvPr id="11" name="Line Callout 3 10"/>
          <p:cNvSpPr/>
          <p:nvPr/>
        </p:nvSpPr>
        <p:spPr>
          <a:xfrm>
            <a:off x="6452249" y="2314807"/>
            <a:ext cx="1145449" cy="475786"/>
          </a:xfrm>
          <a:prstGeom prst="borderCallout3">
            <a:avLst>
              <a:gd name="adj1" fmla="val 65625"/>
              <a:gd name="adj2" fmla="val 21"/>
              <a:gd name="adj3" fmla="val 150000"/>
              <a:gd name="adj4" fmla="val -43244"/>
              <a:gd name="adj5" fmla="val 153125"/>
              <a:gd name="adj6" fmla="val -228034"/>
              <a:gd name="adj7" fmla="val 114524"/>
              <a:gd name="adj8" fmla="val -24310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Fra (7.12)</a:t>
            </a:r>
            <a:endParaRPr lang="en-US" dirty="0"/>
          </a:p>
        </p:txBody>
      </p:sp>
      <p:sp>
        <p:nvSpPr>
          <p:cNvPr id="12" name="Line Callout 3 11"/>
          <p:cNvSpPr/>
          <p:nvPr/>
        </p:nvSpPr>
        <p:spPr>
          <a:xfrm>
            <a:off x="6474552" y="3606917"/>
            <a:ext cx="1145449" cy="475786"/>
          </a:xfrm>
          <a:prstGeom prst="borderCallout3">
            <a:avLst>
              <a:gd name="adj1" fmla="val 65625"/>
              <a:gd name="adj2" fmla="val 21"/>
              <a:gd name="adj3" fmla="val 150000"/>
              <a:gd name="adj4" fmla="val -43244"/>
              <a:gd name="adj5" fmla="val 153125"/>
              <a:gd name="adj6" fmla="val -228034"/>
              <a:gd name="adj7" fmla="val 114524"/>
              <a:gd name="adj8" fmla="val -24310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Fra (7.11)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41989-6E52-43A4-81B6-2D58E0B93DC8}" type="slidenum">
              <a:rPr lang="en-US"/>
              <a:pPr/>
              <a:t>35</a:t>
            </a:fld>
            <a:endParaRPr lang="en-US"/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800" dirty="0">
                <a:cs typeface="Arial" charset="0"/>
              </a:rPr>
              <a:t>Totalkapitalbeta </a:t>
            </a:r>
            <a:r>
              <a:rPr lang="el-GR" sz="2800" i="1" dirty="0" smtClean="0">
                <a:cs typeface="Arial" charset="0"/>
                <a:sym typeface="Symbol"/>
              </a:rPr>
              <a:t></a:t>
            </a:r>
            <a:r>
              <a:rPr lang="nb-NO" sz="2800" i="1" baseline="-25000" dirty="0" smtClean="0">
                <a:cs typeface="Arial" charset="0"/>
              </a:rPr>
              <a:t>T</a:t>
            </a:r>
            <a:r>
              <a:rPr lang="nb-NO" sz="2800" dirty="0" smtClean="0">
                <a:cs typeface="Arial" charset="0"/>
              </a:rPr>
              <a:t> </a:t>
            </a:r>
            <a:r>
              <a:rPr lang="nb-NO" sz="2800" dirty="0">
                <a:cs typeface="Arial" charset="0"/>
              </a:rPr>
              <a:t>viser systematisk risiko i selskapets totale kontantstrøm etter skatt.</a:t>
            </a:r>
            <a:endParaRPr lang="el-GR" sz="2800" dirty="0">
              <a:cs typeface="Arial" charset="0"/>
            </a:endParaRPr>
          </a:p>
          <a:p>
            <a:r>
              <a:rPr lang="nb-NO" sz="2800" dirty="0"/>
              <a:t>Egenkapitalbeta </a:t>
            </a:r>
            <a:r>
              <a:rPr lang="el-GR" i="1" dirty="0">
                <a:cs typeface="Arial" charset="0"/>
                <a:sym typeface="Symbol"/>
              </a:rPr>
              <a:t> </a:t>
            </a:r>
            <a:r>
              <a:rPr lang="nb-NO" sz="2800" i="1" baseline="-25000" dirty="0" smtClean="0">
                <a:cs typeface="Arial" charset="0"/>
              </a:rPr>
              <a:t>E</a:t>
            </a:r>
            <a:r>
              <a:rPr lang="nb-NO" sz="2800" dirty="0" smtClean="0">
                <a:cs typeface="Arial" charset="0"/>
              </a:rPr>
              <a:t> </a:t>
            </a:r>
            <a:r>
              <a:rPr lang="nb-NO" sz="2800" dirty="0">
                <a:cs typeface="Arial" charset="0"/>
              </a:rPr>
              <a:t>viser systematisk risiko for den delen av selskapets kontantstrøm som tilhører eierne (utbytte og tilbakeholdt overskudd).</a:t>
            </a:r>
          </a:p>
          <a:p>
            <a:r>
              <a:rPr lang="nb-NO" sz="2800" dirty="0" err="1">
                <a:cs typeface="Arial" charset="0"/>
              </a:rPr>
              <a:t>Gjeldsbeta</a:t>
            </a:r>
            <a:r>
              <a:rPr lang="nb-NO" sz="2800" dirty="0">
                <a:cs typeface="Arial" charset="0"/>
              </a:rPr>
              <a:t> </a:t>
            </a:r>
            <a:r>
              <a:rPr lang="el-GR" i="1" dirty="0">
                <a:cs typeface="Arial" charset="0"/>
                <a:sym typeface="Symbol"/>
              </a:rPr>
              <a:t> </a:t>
            </a:r>
            <a:r>
              <a:rPr lang="nb-NO" sz="2800" i="1" baseline="-25000" dirty="0" smtClean="0">
                <a:cs typeface="Arial" charset="0"/>
              </a:rPr>
              <a:t>G</a:t>
            </a:r>
            <a:r>
              <a:rPr lang="nb-NO" sz="2800" dirty="0" smtClean="0">
                <a:cs typeface="Arial" charset="0"/>
              </a:rPr>
              <a:t> </a:t>
            </a:r>
            <a:r>
              <a:rPr lang="nb-NO" sz="2800" dirty="0">
                <a:cs typeface="Arial" charset="0"/>
              </a:rPr>
              <a:t>viser den systematiske risikoen som selskapets kreditorer må bære gjennom ikke-diversifiserbar usikkerhet i den kontantstrømmen de mottar (renter + avdrag).</a:t>
            </a: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Beta for egenkapital og gjeld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690A-8653-483C-BDC2-BE382E1CC887}" type="slidenum">
              <a:rPr lang="en-US"/>
              <a:pPr/>
              <a:t>36</a:t>
            </a:fld>
            <a:endParaRPr lang="en-US"/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Totalkapitalens systematiske risiko </a:t>
            </a:r>
            <a:r>
              <a:rPr lang="el-GR" i="1" dirty="0" smtClean="0">
                <a:cs typeface="Arial" charset="0"/>
                <a:sym typeface="Symbol"/>
              </a:rPr>
              <a:t></a:t>
            </a:r>
            <a:r>
              <a:rPr lang="nb-NO" i="1" baseline="-25000" dirty="0" smtClean="0">
                <a:cs typeface="Arial" charset="0"/>
              </a:rPr>
              <a:t>T</a:t>
            </a:r>
            <a:r>
              <a:rPr lang="nb-NO" dirty="0" smtClean="0">
                <a:cs typeface="Arial" charset="0"/>
              </a:rPr>
              <a:t> </a:t>
            </a:r>
            <a:r>
              <a:rPr lang="nb-NO" dirty="0"/>
              <a:t>er et veid gjennomsnitt av </a:t>
            </a:r>
            <a:r>
              <a:rPr lang="el-GR" i="1" dirty="0">
                <a:cs typeface="Arial" charset="0"/>
                <a:sym typeface="Symbol"/>
              </a:rPr>
              <a:t> </a:t>
            </a:r>
            <a:r>
              <a:rPr lang="nb-NO" i="1" baseline="-25000" dirty="0" smtClean="0">
                <a:cs typeface="Arial" charset="0"/>
              </a:rPr>
              <a:t>E</a:t>
            </a:r>
            <a:r>
              <a:rPr lang="nb-NO" dirty="0" smtClean="0">
                <a:cs typeface="Arial" charset="0"/>
              </a:rPr>
              <a:t> </a:t>
            </a:r>
            <a:r>
              <a:rPr lang="nb-NO" dirty="0">
                <a:cs typeface="Arial" charset="0"/>
              </a:rPr>
              <a:t>og </a:t>
            </a:r>
            <a:r>
              <a:rPr lang="el-GR" i="1" dirty="0">
                <a:cs typeface="Arial" charset="0"/>
                <a:sym typeface="Symbol"/>
              </a:rPr>
              <a:t> </a:t>
            </a:r>
            <a:r>
              <a:rPr lang="nb-NO" i="1" baseline="-25000" dirty="0" smtClean="0">
                <a:cs typeface="Arial" charset="0"/>
              </a:rPr>
              <a:t>G</a:t>
            </a:r>
            <a:r>
              <a:rPr lang="nb-NO" dirty="0" smtClean="0">
                <a:cs typeface="Arial" charset="0"/>
              </a:rPr>
              <a:t> :</a:t>
            </a:r>
          </a:p>
          <a:p>
            <a:endParaRPr lang="nb-NO" dirty="0">
              <a:cs typeface="Arial" charset="0"/>
            </a:endParaRPr>
          </a:p>
          <a:p>
            <a:endParaRPr lang="nb-NO" dirty="0" smtClean="0">
              <a:cs typeface="Arial" charset="0"/>
            </a:endParaRPr>
          </a:p>
          <a:p>
            <a:endParaRPr lang="nb-NO" dirty="0">
              <a:cs typeface="Arial" charset="0"/>
            </a:endParaRPr>
          </a:p>
          <a:p>
            <a:r>
              <a:rPr lang="nb-NO" dirty="0"/>
              <a:t>Kapitalverdimodellen kan altså brukes til å beregne kapitalkostnaden for både totalkapitalen, egenkapitalen og gjelden.</a:t>
            </a:r>
            <a:endParaRPr lang="en-US" dirty="0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Sammenhengen mellom betaene</a:t>
            </a:r>
            <a:endParaRPr lang="en-US"/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27521"/>
              </p:ext>
            </p:extLst>
          </p:nvPr>
        </p:nvGraphicFramePr>
        <p:xfrm>
          <a:off x="1246850" y="2889251"/>
          <a:ext cx="623596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3" imgW="2031840" imgH="393480" progId="Equation.DSMT4">
                  <p:embed/>
                </p:oleObj>
              </mc:Choice>
              <mc:Fallback>
                <p:oleObj name="Equation" r:id="rId3" imgW="2031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246850" y="2889251"/>
                        <a:ext cx="623596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8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BEFE-9F16-4A2F-801B-3D8F5DF78618}" type="slidenum">
              <a:rPr lang="en-US"/>
              <a:pPr/>
              <a:t>37</a:t>
            </a:fld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Totalkapitalkostnaden er et veid gjennomsnitt av kapitalkostnaden for egenkapital og gjeld</a:t>
            </a:r>
            <a:r>
              <a:rPr lang="nb-NO" dirty="0" smtClean="0"/>
              <a:t>: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/>
              <a:t>Kapitalkostnaden for gjeld skal ikke </a:t>
            </a:r>
            <a:r>
              <a:rPr lang="nb-NO" dirty="0" err="1"/>
              <a:t>skattejustere</a:t>
            </a:r>
            <a:r>
              <a:rPr lang="nb-NO" dirty="0"/>
              <a:t> risikofri rente: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Sammenhengen mellom kapitalkostnadene</a:t>
            </a:r>
            <a:endParaRPr lang="en-US" sz="3600" dirty="0"/>
          </a:p>
        </p:txBody>
      </p:sp>
      <p:graphicFrame>
        <p:nvGraphicFramePr>
          <p:cNvPr id="3665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742510"/>
              </p:ext>
            </p:extLst>
          </p:nvPr>
        </p:nvGraphicFramePr>
        <p:xfrm>
          <a:off x="1320801" y="2708276"/>
          <a:ext cx="5768181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3" imgW="1879560" imgH="393480" progId="Equation.DSMT4">
                  <p:embed/>
                </p:oleObj>
              </mc:Choice>
              <mc:Fallback>
                <p:oleObj name="Equation" r:id="rId3" imgW="1879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320801" y="2708276"/>
                        <a:ext cx="5768181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54858"/>
              </p:ext>
            </p:extLst>
          </p:nvPr>
        </p:nvGraphicFramePr>
        <p:xfrm>
          <a:off x="1331557" y="5049838"/>
          <a:ext cx="61452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5" imgW="2031840" imgH="279360" progId="Equation.DSMT4">
                  <p:embed/>
                </p:oleObj>
              </mc:Choice>
              <mc:Fallback>
                <p:oleObj name="Equation" r:id="rId5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1331557" y="5049838"/>
                        <a:ext cx="614521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8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9D2E-9961-4112-8E41-E479C8F2D401}" type="slidenum">
              <a:rPr lang="en-US"/>
              <a:pPr/>
              <a:t>38</a:t>
            </a:fld>
            <a:endParaRPr lang="en-US"/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er kun prosjektets systematiske risiko </a:t>
            </a:r>
            <a:r>
              <a:rPr lang="el-GR" i="1" dirty="0" smtClean="0">
                <a:cs typeface="Arial" charset="0"/>
                <a:sym typeface="Symbol"/>
              </a:rPr>
              <a:t></a:t>
            </a:r>
            <a:r>
              <a:rPr lang="nb-NO" i="1" baseline="-25000" dirty="0" smtClean="0">
                <a:cs typeface="Arial" charset="0"/>
              </a:rPr>
              <a:t>p</a:t>
            </a:r>
            <a:r>
              <a:rPr lang="nb-NO" dirty="0" smtClean="0">
                <a:cs typeface="Arial" charset="0"/>
              </a:rPr>
              <a:t> </a:t>
            </a:r>
            <a:r>
              <a:rPr lang="nb-NO" dirty="0"/>
              <a:t>som er prosjektspesifikk</a:t>
            </a:r>
            <a:r>
              <a:rPr lang="nb-NO" dirty="0">
                <a:cs typeface="Arial" charset="0"/>
              </a:rPr>
              <a:t>.</a:t>
            </a:r>
          </a:p>
          <a:p>
            <a:r>
              <a:rPr lang="nb-NO" dirty="0">
                <a:cs typeface="Arial" charset="0"/>
              </a:rPr>
              <a:t>Risikofri rente og markedets risikopremie er prosjektuavhengige (felles for alle).</a:t>
            </a:r>
            <a:endParaRPr lang="en-US" dirty="0">
              <a:cs typeface="Arial" charset="0"/>
            </a:endParaRPr>
          </a:p>
          <a:p>
            <a:r>
              <a:rPr lang="nb-NO" dirty="0"/>
              <a:t>Kapitalkostnaden beregnet etter KVM skal brukes til å diskontere selskapets kontantstrøm etter skatt, men før eierne har betalt sin skatt.</a:t>
            </a:r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KVM i praksis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39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Markedsdata:</a:t>
            </a:r>
          </a:p>
          <a:p>
            <a:r>
              <a:rPr lang="en-US" dirty="0" err="1"/>
              <a:t>Egenkapitalkostnad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skatt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Gjeldskostnad</a:t>
            </a:r>
            <a:r>
              <a:rPr lang="en-US" dirty="0" smtClean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 smtClean="0"/>
              <a:t>skatt</a:t>
            </a:r>
            <a:endParaRPr lang="en-US" dirty="0" smtClean="0"/>
          </a:p>
          <a:p>
            <a:endParaRPr lang="nb-NO" dirty="0"/>
          </a:p>
          <a:p>
            <a:r>
              <a:rPr lang="en-US" dirty="0" err="1"/>
              <a:t>Gjeldskostnad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 smtClean="0"/>
              <a:t>skatt</a:t>
            </a:r>
            <a:endParaRPr lang="nb-NO" sz="2400" dirty="0" smtClean="0"/>
          </a:p>
          <a:p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Orkla</a:t>
            </a:r>
            <a:r>
              <a:rPr lang="en-US" sz="3600" dirty="0"/>
              <a:t>: </a:t>
            </a:r>
            <a:r>
              <a:rPr lang="en-US" sz="3600" dirty="0" err="1"/>
              <a:t>Egenkapitalkostnad</a:t>
            </a:r>
            <a:r>
              <a:rPr lang="en-US" sz="3600" dirty="0"/>
              <a:t> </a:t>
            </a:r>
            <a:r>
              <a:rPr lang="en-US" sz="3600" dirty="0" err="1"/>
              <a:t>og</a:t>
            </a:r>
            <a:r>
              <a:rPr lang="en-US" sz="3600" dirty="0"/>
              <a:t> </a:t>
            </a:r>
            <a:r>
              <a:rPr lang="en-US" sz="3600" dirty="0" err="1" smtClean="0"/>
              <a:t>gjeldskostnad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30688"/>
              </p:ext>
            </p:extLst>
          </p:nvPr>
        </p:nvGraphicFramePr>
        <p:xfrm>
          <a:off x="3015172" y="1636422"/>
          <a:ext cx="2663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3" imgW="1587240" imgH="279360" progId="Equation.DSMT4">
                  <p:embed/>
                </p:oleObj>
              </mc:Choice>
              <mc:Fallback>
                <p:oleObj name="Equation" r:id="rId3" imgW="158724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172" y="1636422"/>
                        <a:ext cx="26638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64060"/>
              </p:ext>
            </p:extLst>
          </p:nvPr>
        </p:nvGraphicFramePr>
        <p:xfrm>
          <a:off x="5825882" y="1672935"/>
          <a:ext cx="39893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5" imgW="2374560" imgH="241200" progId="Equation.DSMT4">
                  <p:embed/>
                </p:oleObj>
              </mc:Choice>
              <mc:Fallback>
                <p:oleObj name="Equation" r:id="rId5" imgW="237456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882" y="1672935"/>
                        <a:ext cx="39893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52764"/>
              </p:ext>
            </p:extLst>
          </p:nvPr>
        </p:nvGraphicFramePr>
        <p:xfrm>
          <a:off x="5475045" y="2256963"/>
          <a:ext cx="43402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7" imgW="2412720" imgH="507960" progId="Equation.DSMT4">
                  <p:embed/>
                </p:oleObj>
              </mc:Choice>
              <mc:Fallback>
                <p:oleObj name="Equation" r:id="rId7" imgW="2412720" imgH="507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045" y="2256963"/>
                        <a:ext cx="43402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716154"/>
              </p:ext>
            </p:extLst>
          </p:nvPr>
        </p:nvGraphicFramePr>
        <p:xfrm>
          <a:off x="5978282" y="3617948"/>
          <a:ext cx="38369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9" imgW="2133360" imgH="507960" progId="Equation.DSMT4">
                  <p:embed/>
                </p:oleObj>
              </mc:Choice>
              <mc:Fallback>
                <p:oleObj name="Equation" r:id="rId9" imgW="2133360" imgH="507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282" y="3617948"/>
                        <a:ext cx="383698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80835"/>
              </p:ext>
            </p:extLst>
          </p:nvPr>
        </p:nvGraphicFramePr>
        <p:xfrm>
          <a:off x="5544895" y="5057071"/>
          <a:ext cx="4270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11" imgW="2374900" imgH="228600" progId="Equation.DSMT4">
                  <p:embed/>
                </p:oleObj>
              </mc:Choice>
              <mc:Fallback>
                <p:oleObj name="Equation" r:id="rId11" imgW="23749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895" y="5057071"/>
                        <a:ext cx="42703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23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EAEF-7E49-48F9-80E3-F9A300A18C71}" type="slidenum">
              <a:rPr lang="en-US"/>
              <a:pPr/>
              <a:t>4</a:t>
            </a:fld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650999"/>
            <a:ext cx="8301436" cy="47392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Ofte er kontantstrømmen for et prosjekt usikker, vi vet ikke med sikkerhet hvor stor kontantstrømmen blir i framtiden.</a:t>
            </a:r>
          </a:p>
          <a:p>
            <a:pPr>
              <a:lnSpc>
                <a:spcPct val="90000"/>
              </a:lnSpc>
            </a:pPr>
            <a:r>
              <a:rPr lang="nb-NO" dirty="0"/>
              <a:t>Kapitalkostnaden kan i tillegg til tidsdimensjonen også ta hensyn til usikkerhetsdimensjonen i en </a:t>
            </a:r>
            <a:r>
              <a:rPr lang="nb-NO" dirty="0" smtClean="0"/>
              <a:t>kontantstrøm, samt inflasjon.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Den usikre kontantstrømmen gjøres om til en forventet kontantstrøm, og diskonteres med risikojustert kapitalkostnad.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Usikkerhet</a:t>
            </a:r>
          </a:p>
        </p:txBody>
      </p:sp>
    </p:spTree>
    <p:extLst>
      <p:ext uri="{BB962C8B-B14F-4D97-AF65-F5344CB8AC3E}">
        <p14:creationId xmlns:p14="http://schemas.microsoft.com/office/powerpoint/2010/main" val="31111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40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400" dirty="0" smtClean="0"/>
              <a:t>Selskapsdata</a:t>
            </a:r>
          </a:p>
          <a:p>
            <a:r>
              <a:rPr lang="nb-NO" sz="2400" dirty="0" smtClean="0"/>
              <a:t>Markedsdata:</a:t>
            </a:r>
          </a:p>
          <a:p>
            <a:r>
              <a:rPr lang="en-US" dirty="0" err="1"/>
              <a:t>Totalkapitalkostnad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 smtClean="0"/>
              <a:t>skatt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EKbeta</a:t>
            </a:r>
            <a:r>
              <a:rPr lang="en-US" dirty="0"/>
              <a:t>, </a:t>
            </a:r>
            <a:r>
              <a:rPr lang="en-US" dirty="0" err="1"/>
              <a:t>gjeldsbeta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/>
              <a:t>totalkapitalbeta</a:t>
            </a:r>
            <a:endParaRPr lang="en-US" dirty="0"/>
          </a:p>
          <a:p>
            <a:endParaRPr lang="nb-NO" dirty="0"/>
          </a:p>
          <a:p>
            <a:r>
              <a:rPr lang="en-US" dirty="0" err="1"/>
              <a:t>Totalkapitalkostnad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skatt</a:t>
            </a:r>
            <a:endParaRPr lang="en-US" dirty="0"/>
          </a:p>
          <a:p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Orkla</a:t>
            </a:r>
            <a:r>
              <a:rPr lang="en-US" sz="3600" dirty="0"/>
              <a:t>: </a:t>
            </a:r>
            <a:r>
              <a:rPr lang="en-US" sz="3600" dirty="0" err="1" smtClean="0"/>
              <a:t>Totalkapitalkostnad</a:t>
            </a:r>
            <a:r>
              <a:rPr lang="en-US" sz="3600" dirty="0" smtClean="0"/>
              <a:t> – </a:t>
            </a:r>
            <a:r>
              <a:rPr lang="en-US" sz="3600" dirty="0" err="1" smtClean="0"/>
              <a:t>flere</a:t>
            </a:r>
            <a:r>
              <a:rPr lang="en-US" sz="3600" dirty="0" smtClean="0"/>
              <a:t> </a:t>
            </a:r>
            <a:r>
              <a:rPr lang="en-US" sz="3600" dirty="0" err="1" smtClean="0"/>
              <a:t>metoder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48291"/>
              </p:ext>
            </p:extLst>
          </p:nvPr>
        </p:nvGraphicFramePr>
        <p:xfrm>
          <a:off x="3015172" y="2134500"/>
          <a:ext cx="2663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3" imgW="1587240" imgH="279360" progId="Equation.DSMT4">
                  <p:embed/>
                </p:oleObj>
              </mc:Choice>
              <mc:Fallback>
                <p:oleObj name="Equation" r:id="rId3" imgW="1587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5172" y="2134500"/>
                        <a:ext cx="26638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092819"/>
              </p:ext>
            </p:extLst>
          </p:nvPr>
        </p:nvGraphicFramePr>
        <p:xfrm>
          <a:off x="5825882" y="2171013"/>
          <a:ext cx="39893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5" imgW="2374560" imgH="241200" progId="Equation.DSMT4">
                  <p:embed/>
                </p:oleObj>
              </mc:Choice>
              <mc:Fallback>
                <p:oleObj name="Equation" r:id="rId5" imgW="237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882" y="2171013"/>
                        <a:ext cx="39893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710219"/>
              </p:ext>
            </p:extLst>
          </p:nvPr>
        </p:nvGraphicFramePr>
        <p:xfrm>
          <a:off x="2875738" y="1680815"/>
          <a:ext cx="16637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7" imgW="990360" imgH="203040" progId="Equation.DSMT4">
                  <p:embed/>
                </p:oleObj>
              </mc:Choice>
              <mc:Fallback>
                <p:oleObj name="Equation" r:id="rId7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738" y="1680815"/>
                        <a:ext cx="16637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88909"/>
              </p:ext>
            </p:extLst>
          </p:nvPr>
        </p:nvGraphicFramePr>
        <p:xfrm>
          <a:off x="5744920" y="2617721"/>
          <a:ext cx="4070350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9" imgW="2641600" imgH="812800" progId="Equation.DSMT4">
                  <p:embed/>
                </p:oleObj>
              </mc:Choice>
              <mc:Fallback>
                <p:oleObj name="Equation" r:id="rId9" imgW="2641600" imgH="812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920" y="2617721"/>
                        <a:ext cx="4070350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031422"/>
              </p:ext>
            </p:extLst>
          </p:nvPr>
        </p:nvGraphicFramePr>
        <p:xfrm>
          <a:off x="4862270" y="3981292"/>
          <a:ext cx="49530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11" imgW="3162240" imgH="1002960" progId="Equation.DSMT4">
                  <p:embed/>
                </p:oleObj>
              </mc:Choice>
              <mc:Fallback>
                <p:oleObj name="Equation" r:id="rId11" imgW="3162240" imgH="10029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270" y="3981292"/>
                        <a:ext cx="4953000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72454"/>
              </p:ext>
            </p:extLst>
          </p:nvPr>
        </p:nvGraphicFramePr>
        <p:xfrm>
          <a:off x="5744920" y="5444741"/>
          <a:ext cx="4064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13" imgW="2438280" imgH="507960" progId="Equation.DSMT4">
                  <p:embed/>
                </p:oleObj>
              </mc:Choice>
              <mc:Fallback>
                <p:oleObj name="Equation" r:id="rId13" imgW="2438280" imgH="5079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920" y="5444741"/>
                        <a:ext cx="406400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0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41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Kapitalkostnad</a:t>
            </a:r>
            <a:r>
              <a:rPr lang="en-US" dirty="0"/>
              <a:t> for </a:t>
            </a:r>
            <a:r>
              <a:rPr lang="en-US" dirty="0" err="1"/>
              <a:t>prosjekt</a:t>
            </a:r>
            <a:r>
              <a:rPr lang="en-US" dirty="0"/>
              <a:t> </a:t>
            </a:r>
            <a:r>
              <a:rPr lang="en-US" dirty="0" err="1"/>
              <a:t>kontra</a:t>
            </a:r>
            <a:r>
              <a:rPr lang="en-US" dirty="0"/>
              <a:t> for </a:t>
            </a:r>
            <a:r>
              <a:rPr lang="en-US" dirty="0" err="1"/>
              <a:t>bedrift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nb-NO" sz="2000" dirty="0" smtClean="0">
                <a:solidFill>
                  <a:srgbClr val="0B5395"/>
                </a:solidFill>
              </a:rPr>
              <a:t>ORKLA 08: ”Konsernets </a:t>
            </a:r>
            <a:r>
              <a:rPr lang="nb-NO" sz="2000" dirty="0">
                <a:solidFill>
                  <a:srgbClr val="0B5395"/>
                </a:solidFill>
              </a:rPr>
              <a:t>kapitalkostnad er i utgangspunktet 9,7 % før skatt”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Bruk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misbruk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smtClean="0"/>
              <a:t>KVM</a:t>
            </a:r>
            <a:endParaRPr lang="en-U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399" y="2346138"/>
            <a:ext cx="5886101" cy="41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84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BØK310 Bedriftsøkonomi 2a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Rasmus Rasmussen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4324-2AEF-461F-8C44-D0ADF8652922}" type="slidenum">
              <a:rPr lang="en-US"/>
              <a:pPr/>
              <a:t>42</a:t>
            </a:fld>
            <a:endParaRPr lang="en-US"/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801423" y="1508760"/>
            <a:ext cx="8301436" cy="50474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nb-NO" sz="2800" dirty="0"/>
              <a:t>Jo, vi skulle beregne nåverdien til den usikre kontantstrømmen til </a:t>
            </a:r>
            <a:r>
              <a:rPr lang="nb-NO" sz="2800" dirty="0" err="1"/>
              <a:t>snøskuffeprosjektet</a:t>
            </a:r>
            <a:r>
              <a:rPr lang="nb-NO" sz="2800" dirty="0"/>
              <a:t>.</a:t>
            </a:r>
          </a:p>
          <a:p>
            <a:pPr>
              <a:lnSpc>
                <a:spcPct val="80000"/>
              </a:lnSpc>
            </a:pPr>
            <a:r>
              <a:rPr lang="nb-NO" sz="2800" dirty="0"/>
              <a:t>Det nærmeste vi kom var å anslå egenkapitalbetaen for selskapet.</a:t>
            </a:r>
          </a:p>
          <a:p>
            <a:pPr>
              <a:lnSpc>
                <a:spcPct val="80000"/>
              </a:lnSpc>
            </a:pPr>
            <a:r>
              <a:rPr lang="nb-NO" sz="2800" dirty="0"/>
              <a:t>Hvordan beregner vi betaen til dette nye prosjektet?</a:t>
            </a:r>
          </a:p>
          <a:p>
            <a:pPr>
              <a:lnSpc>
                <a:spcPct val="80000"/>
              </a:lnSpc>
            </a:pPr>
            <a:r>
              <a:rPr lang="nb-NO" sz="2800" dirty="0"/>
              <a:t>Da må vi beregne kovariansen mellom dette prosjektets framtidige kontantstrøm og framtidig avkastning for markedsporteføljen. </a:t>
            </a:r>
            <a:r>
              <a:rPr lang="nb-NO" sz="2000" i="1" dirty="0"/>
              <a:t>(Klarsyn påkrevd…)</a:t>
            </a:r>
          </a:p>
          <a:p>
            <a:pPr>
              <a:lnSpc>
                <a:spcPct val="80000"/>
              </a:lnSpc>
            </a:pPr>
            <a:r>
              <a:rPr lang="nb-NO" sz="2800" dirty="0"/>
              <a:t>Eller vi kan håpe vi ikke tar grusomt mye feil hvis vi bruker en beta fra et selskap som ligner litt på vårt nye prosjekt. </a:t>
            </a:r>
            <a:r>
              <a:rPr lang="nb-NO" sz="2000" i="1" dirty="0"/>
              <a:t>(Eller bare plusser på litt ekstra på kapitalkostnaden</a:t>
            </a:r>
            <a:r>
              <a:rPr lang="nb-NO" sz="2000" i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nb-NO" dirty="0" smtClean="0"/>
              <a:t>Nåverdiprofilen viser hvor følsomt resultatet er for variasjoner i kapitalkostnaden.</a:t>
            </a:r>
            <a:endParaRPr lang="nb-NO" dirty="0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var vi?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43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1423" y="1650999"/>
            <a:ext cx="8301436" cy="4623421"/>
          </a:xfrm>
        </p:spPr>
        <p:txBody>
          <a:bodyPr>
            <a:normAutofit fontScale="92500" lnSpcReduction="10000"/>
          </a:bodyPr>
          <a:lstStyle/>
          <a:p>
            <a:r>
              <a:rPr lang="nb-NO" sz="3000" dirty="0"/>
              <a:t>Risiko</a:t>
            </a:r>
          </a:p>
          <a:p>
            <a:pPr lvl="1"/>
            <a:r>
              <a:rPr lang="nb-NO" sz="2400" dirty="0"/>
              <a:t>Flere </a:t>
            </a:r>
            <a:r>
              <a:rPr lang="nb-NO" sz="2400" dirty="0" err="1"/>
              <a:t>kontanstrømsutfall</a:t>
            </a:r>
            <a:r>
              <a:rPr lang="nb-NO" sz="2400" dirty="0"/>
              <a:t> er mulige, men bare ett vil </a:t>
            </a:r>
            <a:r>
              <a:rPr lang="nb-NO" sz="2400" dirty="0" smtClean="0"/>
              <a:t>inntreffe.</a:t>
            </a:r>
            <a:endParaRPr lang="nb-NO" sz="2400" dirty="0"/>
          </a:p>
          <a:p>
            <a:pPr lvl="1"/>
            <a:r>
              <a:rPr lang="nb-NO" sz="2400" dirty="0"/>
              <a:t>På beslutningstidspunktet vet du ikke </a:t>
            </a:r>
            <a:r>
              <a:rPr lang="nb-NO" sz="2400" dirty="0" smtClean="0"/>
              <a:t>hvilket.</a:t>
            </a:r>
            <a:endParaRPr lang="nb-NO" sz="2400" dirty="0"/>
          </a:p>
          <a:p>
            <a:pPr lvl="1"/>
            <a:r>
              <a:rPr lang="nb-NO" sz="2400" dirty="0"/>
              <a:t>Risikojustert kapitalkostnad: </a:t>
            </a:r>
          </a:p>
          <a:p>
            <a:pPr lvl="1"/>
            <a:r>
              <a:rPr lang="nb-NO" sz="2400" dirty="0"/>
              <a:t>Reflekterer kostnaden ved at forventet </a:t>
            </a:r>
            <a:r>
              <a:rPr lang="nb-NO" sz="2400" dirty="0" smtClean="0"/>
              <a:t>kontantstrøm </a:t>
            </a:r>
            <a:r>
              <a:rPr lang="nb-NO" sz="2400" dirty="0"/>
              <a:t>er </a:t>
            </a:r>
            <a:r>
              <a:rPr lang="nb-NO" sz="2400" dirty="0" smtClean="0"/>
              <a:t>usikker.</a:t>
            </a:r>
            <a:endParaRPr lang="nb-NO" sz="2400" dirty="0"/>
          </a:p>
          <a:p>
            <a:pPr lvl="1"/>
            <a:endParaRPr lang="nb-NO" dirty="0"/>
          </a:p>
          <a:p>
            <a:r>
              <a:rPr lang="nb-NO" sz="3000" dirty="0"/>
              <a:t>Risikotyper</a:t>
            </a:r>
          </a:p>
          <a:p>
            <a:pPr lvl="1"/>
            <a:r>
              <a:rPr lang="nb-NO" sz="2400" dirty="0"/>
              <a:t>Total = Systematisk + </a:t>
            </a:r>
            <a:r>
              <a:rPr lang="nb-NO" sz="2400" dirty="0" smtClean="0"/>
              <a:t>Usystematisk.</a:t>
            </a:r>
            <a:endParaRPr lang="nb-NO" sz="2400" dirty="0"/>
          </a:p>
          <a:p>
            <a:pPr lvl="1"/>
            <a:r>
              <a:rPr lang="nb-NO" sz="2400" dirty="0"/>
              <a:t>Usystematisk forsvinner når prosjektet eies av </a:t>
            </a:r>
            <a:r>
              <a:rPr lang="nb-NO" sz="2400" dirty="0" err="1"/>
              <a:t>veldiversifiserte</a:t>
            </a:r>
            <a:r>
              <a:rPr lang="nb-NO" sz="2400" dirty="0"/>
              <a:t> </a:t>
            </a:r>
            <a:r>
              <a:rPr lang="nb-NO" sz="2400" dirty="0" smtClean="0"/>
              <a:t>investorer.</a:t>
            </a:r>
            <a:endParaRPr lang="nb-NO" sz="2400" dirty="0"/>
          </a:p>
          <a:p>
            <a:pPr lvl="1"/>
            <a:r>
              <a:rPr lang="nb-NO" sz="2400" dirty="0"/>
              <a:t>Markedsporteføljen er den best </a:t>
            </a:r>
            <a:r>
              <a:rPr lang="nb-NO" sz="2400" dirty="0" smtClean="0"/>
              <a:t>diversifiserte.</a:t>
            </a:r>
            <a:endParaRPr lang="nb-NO" sz="2400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Oppsummering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44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Systematisk risiko</a:t>
            </a:r>
          </a:p>
          <a:p>
            <a:pPr lvl="1"/>
            <a:r>
              <a:rPr lang="nb-NO" sz="2400" dirty="0"/>
              <a:t>Måles ved </a:t>
            </a:r>
            <a:r>
              <a:rPr lang="nb-NO" sz="2400" dirty="0" smtClean="0"/>
              <a:t>beta.</a:t>
            </a:r>
            <a:endParaRPr lang="nb-NO" sz="2400" dirty="0"/>
          </a:p>
          <a:p>
            <a:pPr lvl="1"/>
            <a:r>
              <a:rPr lang="nb-NO" sz="2400" dirty="0"/>
              <a:t>Reflekterer prosjektets samvariasjon med/risikobidrag til </a:t>
            </a:r>
            <a:r>
              <a:rPr lang="nb-NO" sz="2400" dirty="0" smtClean="0"/>
              <a:t>markedsporteføljen.</a:t>
            </a:r>
            <a:endParaRPr lang="nb-NO" sz="2400" dirty="0"/>
          </a:p>
          <a:p>
            <a:pPr lvl="1"/>
            <a:r>
              <a:rPr lang="nb-NO" sz="2400" dirty="0"/>
              <a:t>Jo høyere beta, desto mer risikabelt </a:t>
            </a:r>
            <a:r>
              <a:rPr lang="nb-NO" sz="2400" dirty="0" smtClean="0"/>
              <a:t>prosjekt.</a:t>
            </a:r>
            <a:endParaRPr lang="nb-NO" sz="2400" dirty="0"/>
          </a:p>
          <a:p>
            <a:pPr lvl="1"/>
            <a:r>
              <a:rPr lang="nb-NO" sz="2400" dirty="0"/>
              <a:t>Beta kan være null selv om prosjektet er risikabelt isolert sett (systematisk kontra usystematisk</a:t>
            </a:r>
            <a:r>
              <a:rPr lang="nb-NO" sz="2400" dirty="0" smtClean="0"/>
              <a:t>).</a:t>
            </a:r>
            <a:endParaRPr lang="nb-NO" sz="2400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Oppsummering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45</a:t>
            </a:fld>
            <a:endParaRPr lang="nn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Kapitalverdimodellen (KVM)</a:t>
            </a:r>
          </a:p>
          <a:p>
            <a:pPr lvl="1"/>
            <a:r>
              <a:rPr lang="nb-NO" sz="2400" dirty="0"/>
              <a:t>Enkel ligning for risikojustert kapitalkostnad bestemt av risikojustert rente etter skatt, markedets risikopremie og prosjektets </a:t>
            </a:r>
            <a:r>
              <a:rPr lang="nb-NO" sz="2400" dirty="0" smtClean="0"/>
              <a:t>beta.</a:t>
            </a:r>
            <a:endParaRPr lang="nb-NO" sz="2400" dirty="0"/>
          </a:p>
          <a:p>
            <a:pPr lvl="1"/>
            <a:r>
              <a:rPr lang="nb-NO" sz="2400" dirty="0"/>
              <a:t>For egenkapital, gjeld og </a:t>
            </a:r>
            <a:r>
              <a:rPr lang="nb-NO" sz="2400" dirty="0" smtClean="0"/>
              <a:t>totalkapital.</a:t>
            </a:r>
            <a:endParaRPr lang="nb-NO" sz="2400" dirty="0"/>
          </a:p>
          <a:p>
            <a:pPr lvl="1"/>
            <a:r>
              <a:rPr lang="nb-NO" sz="2400" dirty="0"/>
              <a:t>Lett å </a:t>
            </a:r>
            <a:r>
              <a:rPr lang="nb-NO" sz="2400" dirty="0" err="1"/>
              <a:t>feilbruke</a:t>
            </a:r>
            <a:r>
              <a:rPr lang="nb-NO" sz="2400" dirty="0"/>
              <a:t> i </a:t>
            </a:r>
            <a:r>
              <a:rPr lang="nb-NO" sz="2400" dirty="0" smtClean="0"/>
              <a:t>konglomerater.</a:t>
            </a:r>
            <a:endParaRPr lang="nb-NO" sz="2400" dirty="0"/>
          </a:p>
          <a:p>
            <a:pPr lvl="1"/>
            <a:r>
              <a:rPr lang="nb-NO" sz="2400"/>
              <a:t>F</a:t>
            </a:r>
            <a:r>
              <a:rPr lang="nb-NO" sz="2400" smtClean="0"/>
              <a:t>or </a:t>
            </a:r>
            <a:r>
              <a:rPr lang="nb-NO" sz="2400" dirty="0"/>
              <a:t>lav hvis </a:t>
            </a:r>
            <a:r>
              <a:rPr lang="nb-NO" sz="2400" dirty="0" err="1"/>
              <a:t>udiversifisert</a:t>
            </a:r>
            <a:r>
              <a:rPr lang="nb-NO" sz="2400" dirty="0"/>
              <a:t> eier og hvis unotert </a:t>
            </a:r>
            <a:r>
              <a:rPr lang="nb-NO" sz="2400" dirty="0" smtClean="0"/>
              <a:t>selskap.</a:t>
            </a:r>
            <a:endParaRPr lang="nb-NO" sz="2400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Oppsummering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880F-49EE-427C-B4E0-28FB58495670}" type="slidenum">
              <a:rPr lang="en-US"/>
              <a:pPr/>
              <a:t>5</a:t>
            </a:fld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dirty="0"/>
              <a:t>Forventet verdi reduserer usikkerhetsdimensjonen til ett tall, og sier dermed ingen ting om spredningen, risikoen eller usikkerheten.</a:t>
            </a:r>
          </a:p>
          <a:p>
            <a:pPr>
              <a:lnSpc>
                <a:spcPct val="90000"/>
              </a:lnSpc>
            </a:pPr>
            <a:r>
              <a:rPr lang="nb-NO" dirty="0"/>
              <a:t>Vi tar imidlertid hensyn til usikkerheten via kapitalkostnaden: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tidskostnad + inflasjon </a:t>
            </a:r>
            <a:r>
              <a:rPr lang="nb-NO" dirty="0"/>
              <a:t>+ risikokostnad.</a:t>
            </a:r>
          </a:p>
          <a:p>
            <a:pPr>
              <a:lnSpc>
                <a:spcPct val="90000"/>
              </a:lnSpc>
            </a:pPr>
            <a:r>
              <a:rPr lang="nb-NO" dirty="0"/>
              <a:t>Risikokomponenten må imidlertid både beregne prisen på risiko, og mengden av risiko som denne kontantstrømmen har.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Forventning og usikkerhet</a:t>
            </a:r>
          </a:p>
        </p:txBody>
      </p:sp>
    </p:spTree>
    <p:extLst>
      <p:ext uri="{BB962C8B-B14F-4D97-AF65-F5344CB8AC3E}">
        <p14:creationId xmlns:p14="http://schemas.microsoft.com/office/powerpoint/2010/main" val="37471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D113-E8B3-438A-9CA7-248D623FCEF7}" type="slidenum">
              <a:rPr lang="en-US"/>
              <a:pPr/>
              <a:t>6</a:t>
            </a:fld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Forventet kontantstrøm i en periode finnes ved å beregne produktsummen av kontantstrømmen (</a:t>
            </a:r>
            <a:r>
              <a:rPr lang="nb-NO" dirty="0" err="1"/>
              <a:t>X</a:t>
            </a:r>
            <a:r>
              <a:rPr lang="nb-NO" baseline="-25000" dirty="0" err="1"/>
              <a:t>t</a:t>
            </a:r>
            <a:r>
              <a:rPr lang="nb-NO" dirty="0"/>
              <a:t>) i en tilstand i, og sannsynligheten for samme tilstand (p</a:t>
            </a:r>
            <a:r>
              <a:rPr lang="nb-NO" baseline="-25000" dirty="0"/>
              <a:t>i</a:t>
            </a:r>
            <a:r>
              <a:rPr lang="nb-NO" dirty="0"/>
              <a:t>), summert over alle tilstander (i = 1,..., n):</a:t>
            </a: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Forventet kontantstrøm</a:t>
            </a:r>
          </a:p>
        </p:txBody>
      </p:sp>
      <p:graphicFrame>
        <p:nvGraphicFramePr>
          <p:cNvPr id="327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78700"/>
              </p:ext>
            </p:extLst>
          </p:nvPr>
        </p:nvGraphicFramePr>
        <p:xfrm>
          <a:off x="899261" y="3606722"/>
          <a:ext cx="3200400" cy="120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1143000" imgH="431640" progId="Equation.DSMT4">
                  <p:embed/>
                </p:oleObj>
              </mc:Choice>
              <mc:Fallback>
                <p:oleObj name="Equation" r:id="rId3" imgW="1143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899261" y="3606722"/>
                        <a:ext cx="3200400" cy="1208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29448"/>
              </p:ext>
            </p:extLst>
          </p:nvPr>
        </p:nvGraphicFramePr>
        <p:xfrm>
          <a:off x="899261" y="5402458"/>
          <a:ext cx="522648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5" imgW="1866600" imgH="253800" progId="Equation.DSMT4">
                  <p:embed/>
                </p:oleObj>
              </mc:Choice>
              <mc:Fallback>
                <p:oleObj name="Equation" r:id="rId5" imgW="1866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261" y="5402458"/>
                        <a:ext cx="5226480" cy="71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3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FA485-6039-47CA-8AAD-2D1B841EDCD0}" type="slidenum">
              <a:rPr lang="en-US"/>
              <a:pPr/>
              <a:t>7</a:t>
            </a:fld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tillegg til forventet verdi til en usikker kontantstrøm, må vi også ha et mål på usikkerheten.</a:t>
            </a:r>
          </a:p>
          <a:p>
            <a:r>
              <a:rPr lang="nb-NO" dirty="0"/>
              <a:t>Et vanlig mål på spredningen er standardavviket: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Prosjektrisiko</a:t>
            </a:r>
          </a:p>
        </p:txBody>
      </p:sp>
      <p:graphicFrame>
        <p:nvGraphicFramePr>
          <p:cNvPr id="329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73732"/>
              </p:ext>
            </p:extLst>
          </p:nvPr>
        </p:nvGraphicFramePr>
        <p:xfrm>
          <a:off x="925084" y="3509113"/>
          <a:ext cx="5973408" cy="13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3" imgW="2133360" imgH="482400" progId="Equation.DSMT4">
                  <p:embed/>
                </p:oleObj>
              </mc:Choice>
              <mc:Fallback>
                <p:oleObj name="Equation" r:id="rId3" imgW="2133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925084" y="3509113"/>
                        <a:ext cx="5973408" cy="1350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930750"/>
              </p:ext>
            </p:extLst>
          </p:nvPr>
        </p:nvGraphicFramePr>
        <p:xfrm>
          <a:off x="960438" y="4959350"/>
          <a:ext cx="59023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5" imgW="2108160" imgH="482400" progId="Equation.DSMT4">
                  <p:embed/>
                </p:oleObj>
              </mc:Choice>
              <mc:Fallback>
                <p:oleObj name="Equation" r:id="rId5" imgW="2108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960438" y="4959350"/>
                        <a:ext cx="590232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Varians til kontantstrømmen</a:t>
            </a:r>
            <a:endParaRPr lang="nb-NO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341418"/>
              </p:ext>
            </p:extLst>
          </p:nvPr>
        </p:nvGraphicFramePr>
        <p:xfrm>
          <a:off x="674688" y="1503363"/>
          <a:ext cx="40608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3" imgW="2082600" imgH="457200" progId="Equation.DSMT4">
                  <p:embed/>
                </p:oleObj>
              </mc:Choice>
              <mc:Fallback>
                <p:oleObj name="Equation" r:id="rId3" imgW="2082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688" y="1503363"/>
                        <a:ext cx="40608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064" y="2219422"/>
            <a:ext cx="8572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Variansen til kontantstrømmen i periode t er lik den kvadrerte differansen mellom kontantstrømmen i tilstand i og forventet kontantstrøm i perioden, multiplisert med sannsynligheten for tilstand i, dette produktet er så summert for alle tilstandene i perioden.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69515"/>
              </p:ext>
            </p:extLst>
          </p:nvPr>
        </p:nvGraphicFramePr>
        <p:xfrm>
          <a:off x="784225" y="3422650"/>
          <a:ext cx="2001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5" imgW="1231560" imgH="431640" progId="Equation.DSMT4">
                  <p:embed/>
                </p:oleObj>
              </mc:Choice>
              <mc:Fallback>
                <p:oleObj name="Equation" r:id="rId5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422650"/>
                        <a:ext cx="20018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064" y="4124565"/>
            <a:ext cx="857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Calibri" pitchFamily="34" charset="0"/>
                <a:cs typeface="Calibri" pitchFamily="34" charset="0"/>
              </a:rPr>
              <a:t>Forventet kontantstrøm i periode t er lik summen av produktene av sannsynlighetene og kontantstrømmene i hver tilstand i perioden.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62343"/>
              </p:ext>
            </p:extLst>
          </p:nvPr>
        </p:nvGraphicFramePr>
        <p:xfrm>
          <a:off x="674688" y="4864100"/>
          <a:ext cx="421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7" imgW="2158920" imgH="431640" progId="Equation.DSMT4">
                  <p:embed/>
                </p:oleObj>
              </mc:Choice>
              <mc:Fallback>
                <p:oleObj name="Equation" r:id="rId7" imgW="2158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688" y="4864100"/>
                        <a:ext cx="4210050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064" y="5720568"/>
            <a:ext cx="857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libri" pitchFamily="34" charset="0"/>
                <a:cs typeface="Calibri" pitchFamily="34" charset="0"/>
              </a:rPr>
              <a:t>Variansen til kontantstrømmen </a:t>
            </a:r>
            <a:r>
              <a:rPr lang="nb-NO" dirty="0" smtClean="0">
                <a:latin typeface="Calibri" pitchFamily="34" charset="0"/>
                <a:cs typeface="Calibri" pitchFamily="34" charset="0"/>
              </a:rPr>
              <a:t> kan også beregnes som den veide sum av kvadrerte kontantstrømmer minus kvadrert forventet kontantstrøm.</a:t>
            </a:r>
            <a:endParaRPr lang="nb-N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nn-N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BØK311 BEDRIFTSØKONOMI 2b</a:t>
            </a:r>
            <a:endParaRPr lang="nn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7F48-9CC9-D045-8B9B-52CCB28A42BB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518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Rasmus Rasmussen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BØK311 BEDRIFTSØKONOMI 2b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522B-1276-40CE-BBA5-F87B3B89F893}" type="slidenum">
              <a:rPr lang="en-US"/>
              <a:pPr/>
              <a:t>9</a:t>
            </a:fld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Standardavviket måler spredningen i sannsynlighetsfordelingen (av kontantstrømmene).</a:t>
            </a:r>
          </a:p>
          <a:p>
            <a:r>
              <a:rPr lang="nb-NO" dirty="0"/>
              <a:t>Mens variansen er uttrykt i kvadrerte enheter, er standardavviket i samme måleenhet som utfallene.</a:t>
            </a:r>
          </a:p>
          <a:p>
            <a:r>
              <a:rPr lang="nb-NO" dirty="0"/>
              <a:t>Men risikoen kan ikke måles isolert, den må sees i sammenheng med </a:t>
            </a:r>
            <a:r>
              <a:rPr lang="nb-NO" dirty="0" smtClean="0"/>
              <a:t>øvrige </a:t>
            </a:r>
            <a:r>
              <a:rPr lang="nb-NO" dirty="0"/>
              <a:t>investeringer.</a:t>
            </a:r>
            <a:endParaRPr lang="en-US" dirty="0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Standardavvik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him_mal_B</Template>
  <TotalTime>2343</TotalTime>
  <Words>2090</Words>
  <Application>Microsoft Office PowerPoint</Application>
  <PresentationFormat>A4 Paper (210x297 mm)</PresentationFormat>
  <Paragraphs>456</Paragraphs>
  <Slides>45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him_mal_B</vt:lpstr>
      <vt:lpstr>Ripple</vt:lpstr>
      <vt:lpstr>Equation</vt:lpstr>
      <vt:lpstr>Prosjektanalyse Øyvind Bøhren og Per Ivar Gjærum</vt:lpstr>
      <vt:lpstr>Læringsmål</vt:lpstr>
      <vt:lpstr>Oversikt Kapittel 7</vt:lpstr>
      <vt:lpstr>Usikkerhet</vt:lpstr>
      <vt:lpstr>Forventning og usikkerhet</vt:lpstr>
      <vt:lpstr>Forventet kontantstrøm</vt:lpstr>
      <vt:lpstr>Prosjektrisiko</vt:lpstr>
      <vt:lpstr>Varians til kontantstrømmen</vt:lpstr>
      <vt:lpstr>Standardavvik</vt:lpstr>
      <vt:lpstr>Usikker kontantstrøm</vt:lpstr>
      <vt:lpstr>Forventning og standardavvik</vt:lpstr>
      <vt:lpstr>Risikobidrag</vt:lpstr>
      <vt:lpstr>Portefølje og risikobidrag</vt:lpstr>
      <vt:lpstr>Risikobidrag og samvariasjon</vt:lpstr>
      <vt:lpstr>Diversifisering</vt:lpstr>
      <vt:lpstr> Risikokostnad og prosjektverdi</vt:lpstr>
      <vt:lpstr>Risikojustert rente r  </vt:lpstr>
      <vt:lpstr>Aksjemarkedet</vt:lpstr>
      <vt:lpstr>De tre risikotypene på Oslo Børs </vt:lpstr>
      <vt:lpstr>Risikokostnad</vt:lpstr>
      <vt:lpstr>Relevant risiko</vt:lpstr>
      <vt:lpstr>Systematisk risiko - Beta</vt:lpstr>
      <vt:lpstr>Beregning av Beta</vt:lpstr>
      <vt:lpstr>Tolking av beta</vt:lpstr>
      <vt:lpstr>Samvariasjon og beta </vt:lpstr>
      <vt:lpstr>Betaverdier</vt:lpstr>
      <vt:lpstr>Kapitalverdimodellen (KVM)</vt:lpstr>
      <vt:lpstr>Kapitalverdimodellen</vt:lpstr>
      <vt:lpstr>Resultater fra KVM</vt:lpstr>
      <vt:lpstr>Risikofri rente og markedets risikopremie</vt:lpstr>
      <vt:lpstr>KVM for egenkapitalkostnad på Oslo Børs </vt:lpstr>
      <vt:lpstr>PowerPoint Presentation</vt:lpstr>
      <vt:lpstr>KVM for egenkapital og for gjeld</vt:lpstr>
      <vt:lpstr>KVM for totalkapital</vt:lpstr>
      <vt:lpstr>Beta for egenkapital og gjeld</vt:lpstr>
      <vt:lpstr>Sammenhengen mellom betaene</vt:lpstr>
      <vt:lpstr>Sammenhengen mellom kapitalkostnadene</vt:lpstr>
      <vt:lpstr>KVM i praksis</vt:lpstr>
      <vt:lpstr>Orkla: Egenkapitalkostnad og gjeldskostnad</vt:lpstr>
      <vt:lpstr>Orkla: Totalkapitalkostnad – flere metoder</vt:lpstr>
      <vt:lpstr>Bruk og misbruk av KVM</vt:lpstr>
      <vt:lpstr>Hvor var vi?</vt:lpstr>
      <vt:lpstr>Oppsummering</vt:lpstr>
      <vt:lpstr>Oppsummering</vt:lpstr>
      <vt:lpstr>Oppsummering</vt:lpstr>
    </vt:vector>
  </TitlesOfParts>
  <Company>Høgskolen i Molde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Operasjonsanalytiske emner</dc:title>
  <dc:creator>Rasmussen Rasmus</dc:creator>
  <cp:lastModifiedBy>Rasmussen Rasmus</cp:lastModifiedBy>
  <cp:revision>211</cp:revision>
  <cp:lastPrinted>2011-09-07T12:05:55Z</cp:lastPrinted>
  <dcterms:created xsi:type="dcterms:W3CDTF">2011-03-04T18:04:00Z</dcterms:created>
  <dcterms:modified xsi:type="dcterms:W3CDTF">2012-05-31T12:53:00Z</dcterms:modified>
</cp:coreProperties>
</file>