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  <p:sldMasterId id="2147483771" r:id="rId2"/>
  </p:sldMasterIdLst>
  <p:notesMasterIdLst>
    <p:notesMasterId r:id="rId28"/>
  </p:notesMasterIdLst>
  <p:handoutMasterIdLst>
    <p:handoutMasterId r:id="rId29"/>
  </p:handoutMasterIdLst>
  <p:sldIdLst>
    <p:sldId id="311" r:id="rId3"/>
    <p:sldId id="312" r:id="rId4"/>
    <p:sldId id="313" r:id="rId5"/>
    <p:sldId id="314" r:id="rId6"/>
    <p:sldId id="315" r:id="rId7"/>
    <p:sldId id="327" r:id="rId8"/>
    <p:sldId id="316" r:id="rId9"/>
    <p:sldId id="317" r:id="rId10"/>
    <p:sldId id="328" r:id="rId11"/>
    <p:sldId id="318" r:id="rId12"/>
    <p:sldId id="330" r:id="rId13"/>
    <p:sldId id="329" r:id="rId14"/>
    <p:sldId id="319" r:id="rId15"/>
    <p:sldId id="331" r:id="rId16"/>
    <p:sldId id="320" r:id="rId17"/>
    <p:sldId id="333" r:id="rId18"/>
    <p:sldId id="321" r:id="rId19"/>
    <p:sldId id="334" r:id="rId20"/>
    <p:sldId id="322" r:id="rId21"/>
    <p:sldId id="323" r:id="rId22"/>
    <p:sldId id="335" r:id="rId23"/>
    <p:sldId id="324" r:id="rId24"/>
    <p:sldId id="332" r:id="rId25"/>
    <p:sldId id="325" r:id="rId26"/>
    <p:sldId id="326" r:id="rId27"/>
  </p:sldIdLst>
  <p:sldSz cx="9906000" cy="6858000" type="A4"/>
  <p:notesSz cx="6797675" cy="987425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9E8FB"/>
    <a:srgbClr val="BBD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7" autoAdjust="0"/>
    <p:restoredTop sz="94634" autoAdjust="0"/>
  </p:normalViewPr>
  <p:slideViewPr>
    <p:cSldViewPr snapToGrid="0" snapToObjects="1">
      <p:cViewPr varScale="1">
        <p:scale>
          <a:sx n="104" d="100"/>
          <a:sy n="104" d="100"/>
        </p:scale>
        <p:origin x="-84" y="-57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56" y="0"/>
    </p:cViewPr>
  </p:sorterViewPr>
  <p:notesViewPr>
    <p:cSldViewPr snapToGrid="0" snapToObjects="1">
      <p:cViewPr varScale="1">
        <p:scale>
          <a:sx n="86" d="100"/>
          <a:sy n="86" d="100"/>
        </p:scale>
        <p:origin x="-3030" y="-96"/>
      </p:cViewPr>
      <p:guideLst>
        <p:guide orient="horz" pos="3110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1148.VALUTA\AppData\Local\Microsoft\Windows\Temporary%20Internet%20Files\Content.Outlook\FWI7TUWW\PAG_Kap_06_Bok_Losningsforslag_Knut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89078899282142"/>
          <c:y val="2.6796769560541868E-2"/>
          <c:w val="0.65539076076443392"/>
          <c:h val="0.92440837661249864"/>
        </c:manualLayout>
      </c:layout>
      <c:lineChart>
        <c:grouping val="standard"/>
        <c:varyColors val="0"/>
        <c:ser>
          <c:idx val="0"/>
          <c:order val="0"/>
          <c:tx>
            <c:strRef>
              <c:f>Nåverdiprofiler!$A$8</c:f>
              <c:strCache>
                <c:ptCount val="1"/>
                <c:pt idx="0">
                  <c:v>Nåverdi prosjekt A</c:v>
                </c:pt>
              </c:strCache>
            </c:strRef>
          </c:tx>
          <c:cat>
            <c:numRef>
              <c:f>Nåverdiprofiler!$A$23:$G$23</c:f>
              <c:numCache>
                <c:formatCode>0%</c:formatCode>
                <c:ptCount val="7"/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</c:numCache>
            </c:numRef>
          </c:cat>
          <c:val>
            <c:numRef>
              <c:f>Nåverdiprofiler!$B$8:$H$8</c:f>
              <c:numCache>
                <c:formatCode>#,##0</c:formatCode>
                <c:ptCount val="7"/>
                <c:pt idx="0">
                  <c:v>9000</c:v>
                </c:pt>
                <c:pt idx="1">
                  <c:v>5051.6239632730812</c:v>
                </c:pt>
                <c:pt idx="2">
                  <c:v>2374.8285322359493</c:v>
                </c:pt>
                <c:pt idx="3">
                  <c:v>466.91717032929893</c:v>
                </c:pt>
                <c:pt idx="4">
                  <c:v>-949.17933854091518</c:v>
                </c:pt>
                <c:pt idx="5">
                  <c:v>-2035.665294924554</c:v>
                </c:pt>
                <c:pt idx="6">
                  <c:v>-2892.4369812011719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Nåverdiprofiler!$A$9</c:f>
              <c:strCache>
                <c:ptCount val="1"/>
                <c:pt idx="0">
                  <c:v>Nåverdi prosjekt B</c:v>
                </c:pt>
              </c:strCache>
            </c:strRef>
          </c:tx>
          <c:cat>
            <c:numRef>
              <c:f>Nåverdiprofiler!$A$23:$G$23</c:f>
              <c:numCache>
                <c:formatCode>0%</c:formatCode>
                <c:ptCount val="7"/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</c:numCache>
            </c:numRef>
          </c:cat>
          <c:val>
            <c:numRef>
              <c:f>Nåverdiprofiler!$B$9:$H$9</c:f>
              <c:numCache>
                <c:formatCode>#,##0</c:formatCode>
                <c:ptCount val="7"/>
                <c:pt idx="0">
                  <c:v>18000</c:v>
                </c:pt>
                <c:pt idx="1">
                  <c:v>7484.6702992445562</c:v>
                </c:pt>
                <c:pt idx="2">
                  <c:v>883.38048696845055</c:v>
                </c:pt>
                <c:pt idx="3">
                  <c:v>-3495.1600529459542</c:v>
                </c:pt>
                <c:pt idx="4">
                  <c:v>-6534.7771761765898</c:v>
                </c:pt>
                <c:pt idx="5">
                  <c:v>-8727.0233196159115</c:v>
                </c:pt>
                <c:pt idx="6">
                  <c:v>-10360.050201416016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Nåverdiprofiler!$A$10</c:f>
              <c:strCache>
                <c:ptCount val="1"/>
              </c:strCache>
            </c:strRef>
          </c:tx>
          <c:cat>
            <c:numRef>
              <c:f>Nåverdiprofiler!$A$23:$G$23</c:f>
              <c:numCache>
                <c:formatCode>0%</c:formatCode>
                <c:ptCount val="7"/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</c:numCache>
            </c:numRef>
          </c:cat>
          <c:val>
            <c:numRef>
              <c:f>Nåverdiprofiler!$B$10:$H$10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28352"/>
        <c:axId val="44414016"/>
      </c:lineChart>
      <c:catAx>
        <c:axId val="33828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nb-NO" b="0"/>
                  <a:t>Kapitalkostnad</a:t>
                </a:r>
              </a:p>
            </c:rich>
          </c:tx>
          <c:layout>
            <c:manualLayout>
              <c:xMode val="edge"/>
              <c:yMode val="edge"/>
              <c:x val="0.85235985864895381"/>
              <c:y val="0.56276332668841611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44414016"/>
        <c:crosses val="autoZero"/>
        <c:auto val="1"/>
        <c:lblAlgn val="ctr"/>
        <c:lblOffset val="100"/>
        <c:noMultiLvlLbl val="0"/>
      </c:catAx>
      <c:valAx>
        <c:axId val="444140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nb-NO" b="0"/>
                  <a:t>Nåverdi</a:t>
                </a:r>
              </a:p>
            </c:rich>
          </c:tx>
          <c:layout>
            <c:manualLayout>
              <c:xMode val="edge"/>
              <c:yMode val="edge"/>
              <c:x val="0"/>
              <c:y val="0.3264709830611245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338283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652173913043514E-2"/>
          <c:y val="0.11541565778853957"/>
          <c:w val="0.75407658723024251"/>
          <c:h val="0.81598062953995154"/>
        </c:manualLayout>
      </c:layout>
      <c:lineChart>
        <c:grouping val="standard"/>
        <c:varyColors val="0"/>
        <c:ser>
          <c:idx val="0"/>
          <c:order val="0"/>
          <c:tx>
            <c:strRef>
              <c:f>'Oppgave 6.1, spm. c'!$L$31</c:f>
              <c:strCache>
                <c:ptCount val="1"/>
                <c:pt idx="0">
                  <c:v>Salgspris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'Oppgave 6.1, spm. c'!$K$32:$K$40</c:f>
              <c:numCache>
                <c:formatCode>0%</c:formatCode>
                <c:ptCount val="9"/>
                <c:pt idx="0">
                  <c:v>-0.4</c:v>
                </c:pt>
                <c:pt idx="1">
                  <c:v>-0.30000000000000032</c:v>
                </c:pt>
                <c:pt idx="2">
                  <c:v>-0.2</c:v>
                </c:pt>
                <c:pt idx="3">
                  <c:v>-0.1</c:v>
                </c:pt>
                <c:pt idx="5">
                  <c:v>0.1</c:v>
                </c:pt>
                <c:pt idx="6">
                  <c:v>0.2</c:v>
                </c:pt>
                <c:pt idx="7">
                  <c:v>0.30000000000000032</c:v>
                </c:pt>
                <c:pt idx="8">
                  <c:v>0.4</c:v>
                </c:pt>
              </c:numCache>
            </c:numRef>
          </c:cat>
          <c:val>
            <c:numRef>
              <c:f>'Oppgave 6.1, spm. c'!$L$32:$L$40</c:f>
              <c:numCache>
                <c:formatCode>0</c:formatCode>
                <c:ptCount val="9"/>
                <c:pt idx="0">
                  <c:v>-13.086</c:v>
                </c:pt>
                <c:pt idx="1">
                  <c:v>-9</c:v>
                </c:pt>
                <c:pt idx="2">
                  <c:v>-4.9130000000000003</c:v>
                </c:pt>
                <c:pt idx="3">
                  <c:v>-0.82700000000000062</c:v>
                </c:pt>
                <c:pt idx="4">
                  <c:v>3.2600000000000002</c:v>
                </c:pt>
                <c:pt idx="5">
                  <c:v>7.3460000000000001</c:v>
                </c:pt>
                <c:pt idx="6">
                  <c:v>11.433</c:v>
                </c:pt>
                <c:pt idx="7">
                  <c:v>15.519</c:v>
                </c:pt>
                <c:pt idx="8">
                  <c:v>19.606000000000005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'Oppgave 6.1, spm. c'!$M$31</c:f>
              <c:strCache>
                <c:ptCount val="1"/>
                <c:pt idx="0">
                  <c:v>Volum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'Oppgave 6.1, spm. c'!$K$32:$K$40</c:f>
              <c:numCache>
                <c:formatCode>0%</c:formatCode>
                <c:ptCount val="9"/>
                <c:pt idx="0">
                  <c:v>-0.4</c:v>
                </c:pt>
                <c:pt idx="1">
                  <c:v>-0.30000000000000032</c:v>
                </c:pt>
                <c:pt idx="2">
                  <c:v>-0.2</c:v>
                </c:pt>
                <c:pt idx="3">
                  <c:v>-0.1</c:v>
                </c:pt>
                <c:pt idx="5">
                  <c:v>0.1</c:v>
                </c:pt>
                <c:pt idx="6">
                  <c:v>0.2</c:v>
                </c:pt>
                <c:pt idx="7">
                  <c:v>0.30000000000000032</c:v>
                </c:pt>
                <c:pt idx="8">
                  <c:v>0.4</c:v>
                </c:pt>
              </c:numCache>
            </c:numRef>
          </c:cat>
          <c:val>
            <c:numRef>
              <c:f>'Oppgave 6.1, spm. c'!$M$32:$M$40</c:f>
              <c:numCache>
                <c:formatCode>0</c:formatCode>
                <c:ptCount val="9"/>
                <c:pt idx="0">
                  <c:v>-2.7229999999999999</c:v>
                </c:pt>
                <c:pt idx="1">
                  <c:v>-1.228</c:v>
                </c:pt>
                <c:pt idx="2">
                  <c:v>0.26800000000000002</c:v>
                </c:pt>
                <c:pt idx="3">
                  <c:v>1.764</c:v>
                </c:pt>
                <c:pt idx="4">
                  <c:v>3.2600000000000002</c:v>
                </c:pt>
                <c:pt idx="5">
                  <c:v>4.7549999999999955</c:v>
                </c:pt>
                <c:pt idx="6">
                  <c:v>6.2510000000000003</c:v>
                </c:pt>
                <c:pt idx="7">
                  <c:v>7.7469999999999999</c:v>
                </c:pt>
                <c:pt idx="8">
                  <c:v>9.2429999999999986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'Oppgave 6.1, spm. c'!$N$31</c:f>
              <c:strCache>
                <c:ptCount val="1"/>
                <c:pt idx="0">
                  <c:v>VEK</c:v>
                </c:pt>
              </c:strCache>
            </c:strRef>
          </c:tx>
          <c:spPr>
            <a:ln w="25400">
              <a:solidFill>
                <a:srgbClr val="7030A0"/>
              </a:solidFill>
              <a:prstDash val="solid"/>
            </a:ln>
          </c:spPr>
          <c:marker>
            <c:symbol val="dot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'Oppgave 6.1, spm. c'!$K$32:$K$40</c:f>
              <c:numCache>
                <c:formatCode>0%</c:formatCode>
                <c:ptCount val="9"/>
                <c:pt idx="0">
                  <c:v>-0.4</c:v>
                </c:pt>
                <c:pt idx="1">
                  <c:v>-0.30000000000000032</c:v>
                </c:pt>
                <c:pt idx="2">
                  <c:v>-0.2</c:v>
                </c:pt>
                <c:pt idx="3">
                  <c:v>-0.1</c:v>
                </c:pt>
                <c:pt idx="5">
                  <c:v>0.1</c:v>
                </c:pt>
                <c:pt idx="6">
                  <c:v>0.2</c:v>
                </c:pt>
                <c:pt idx="7">
                  <c:v>0.30000000000000032</c:v>
                </c:pt>
                <c:pt idx="8">
                  <c:v>0.4</c:v>
                </c:pt>
              </c:numCache>
            </c:numRef>
          </c:cat>
          <c:val>
            <c:numRef>
              <c:f>'Oppgave 6.1, spm. c'!$N$32:$N$40</c:f>
              <c:numCache>
                <c:formatCode>0</c:formatCode>
                <c:ptCount val="9"/>
                <c:pt idx="0">
                  <c:v>13.623000000000001</c:v>
                </c:pt>
                <c:pt idx="1">
                  <c:v>11.032</c:v>
                </c:pt>
                <c:pt idx="2">
                  <c:v>8.4410000000000007</c:v>
                </c:pt>
                <c:pt idx="3">
                  <c:v>5.85</c:v>
                </c:pt>
                <c:pt idx="4">
                  <c:v>3.2600000000000002</c:v>
                </c:pt>
                <c:pt idx="5">
                  <c:v>0.66900000000000215</c:v>
                </c:pt>
                <c:pt idx="6">
                  <c:v>-1.9219999999999966</c:v>
                </c:pt>
                <c:pt idx="7">
                  <c:v>-4.5129999999999955</c:v>
                </c:pt>
                <c:pt idx="8">
                  <c:v>-7.1029999999999864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'Oppgave 6.1, spm. c'!$O$31</c:f>
              <c:strCache>
                <c:ptCount val="1"/>
                <c:pt idx="0">
                  <c:v>FK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'Oppgave 6.1, spm. c'!$K$32:$K$40</c:f>
              <c:numCache>
                <c:formatCode>0%</c:formatCode>
                <c:ptCount val="9"/>
                <c:pt idx="0">
                  <c:v>-0.4</c:v>
                </c:pt>
                <c:pt idx="1">
                  <c:v>-0.30000000000000032</c:v>
                </c:pt>
                <c:pt idx="2">
                  <c:v>-0.2</c:v>
                </c:pt>
                <c:pt idx="3">
                  <c:v>-0.1</c:v>
                </c:pt>
                <c:pt idx="5">
                  <c:v>0.1</c:v>
                </c:pt>
                <c:pt idx="6">
                  <c:v>0.2</c:v>
                </c:pt>
                <c:pt idx="7">
                  <c:v>0.30000000000000032</c:v>
                </c:pt>
                <c:pt idx="8">
                  <c:v>0.4</c:v>
                </c:pt>
              </c:numCache>
            </c:numRef>
          </c:cat>
          <c:val>
            <c:numRef>
              <c:f>'Oppgave 6.1, spm. c'!$O$32:$O$40</c:f>
              <c:numCache>
                <c:formatCode>0</c:formatCode>
                <c:ptCount val="9"/>
                <c:pt idx="0">
                  <c:v>5.6979999999999862</c:v>
                </c:pt>
                <c:pt idx="1">
                  <c:v>5.0880000000000001</c:v>
                </c:pt>
                <c:pt idx="2">
                  <c:v>4.4790000000000134</c:v>
                </c:pt>
                <c:pt idx="3">
                  <c:v>3.8689999999999998</c:v>
                </c:pt>
                <c:pt idx="4">
                  <c:v>3.2600000000000002</c:v>
                </c:pt>
                <c:pt idx="5">
                  <c:v>2.65</c:v>
                </c:pt>
                <c:pt idx="6">
                  <c:v>2.0409999999999999</c:v>
                </c:pt>
                <c:pt idx="7">
                  <c:v>1.4309999999999954</c:v>
                </c:pt>
                <c:pt idx="8">
                  <c:v>0.82099999999999995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082944"/>
        <c:axId val="97860928"/>
      </c:lineChart>
      <c:catAx>
        <c:axId val="112082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nb-NO"/>
                  <a:t>Endring fra basis</a:t>
                </a:r>
              </a:p>
            </c:rich>
          </c:tx>
          <c:layout>
            <c:manualLayout>
              <c:xMode val="edge"/>
              <c:yMode val="edge"/>
              <c:x val="0.85953966678736893"/>
              <c:y val="0.63643116943935529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nb-NO"/>
          </a:p>
        </c:txPr>
        <c:crossAx val="978609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786092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nb-NO"/>
                  <a:t>Nåverdi (mill. kr) ved risikofri rente etter skatt</a:t>
                </a:r>
              </a:p>
            </c:rich>
          </c:tx>
          <c:layout>
            <c:manualLayout>
              <c:xMode val="edge"/>
              <c:yMode val="edge"/>
              <c:x val="0.46059813165955382"/>
              <c:y val="1.4527845036319625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nb-NO"/>
          </a:p>
        </c:txPr>
        <c:crossAx val="11208294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548970462281904"/>
          <c:y val="2.1791767554479591E-2"/>
          <c:w val="0.12500008292825637"/>
          <c:h val="0.22518159806295387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nb-NO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A7F21-93AB-F141-B5DF-C5DEC9ADD7FC}" type="datetimeFigureOut">
              <a:rPr lang="nn-NO" smtClean="0"/>
              <a:pPr/>
              <a:t>31.05.2012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AFC79-0860-C841-8EDA-23442A983571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25642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27896-0BD5-F942-9C6E-A9ABC30FBEB1}" type="datetimeFigureOut">
              <a:rPr lang="nn-NO" smtClean="0"/>
              <a:pPr/>
              <a:t>31.05.2012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57-EB36-7542-8ED8-5F1079D825E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88149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598E7-6F08-48F3-ABFF-8307A6894F48}" type="slidenum">
              <a:rPr lang="en-US"/>
              <a:pPr/>
              <a:t>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90514F-ACEC-4B05-ABC7-A5BD539BE608}" type="slidenum">
              <a:rPr lang="en-US"/>
              <a:pPr/>
              <a:t>6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 går</a:t>
            </a:r>
            <a:r>
              <a:rPr lang="nb-NO" baseline="0" dirty="0" smtClean="0"/>
              <a:t> det lett i ball for noen og enhver.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57-EB36-7542-8ED8-5F1079D825E3}" type="slidenum">
              <a:rPr lang="nn-NO" smtClean="0"/>
              <a:pPr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5342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bunnbilde_himmel_lig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95300" y="2236695"/>
            <a:ext cx="69342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1816100" y="3609696"/>
            <a:ext cx="56134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107384" y="6390219"/>
            <a:ext cx="1854584" cy="365125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3" y="6390219"/>
            <a:ext cx="6305960" cy="365125"/>
          </a:xfrm>
        </p:spPr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02859" y="6390219"/>
            <a:ext cx="577850" cy="365125"/>
          </a:xfrm>
        </p:spPr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21" name="Bilde 20" descr="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3488267" cy="1040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4650" y="1735667"/>
            <a:ext cx="4442800" cy="445773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06824" y="1735667"/>
            <a:ext cx="3802157" cy="1276352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087224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64972" y="3059967"/>
            <a:ext cx="3226560" cy="324167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39004" y="1811867"/>
            <a:ext cx="1250635" cy="125412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1422" y="1260474"/>
            <a:ext cx="1769450" cy="179949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06824" y="1667933"/>
            <a:ext cx="3802157" cy="1419291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162429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BØK311 BEDRIFTSØKONOMI 2b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CB61D-5665-4110-96F1-DEE42E7587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467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14DB20-9034-4EB9-8E62-D7415B2E14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3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144CB3-0E09-49DC-84AE-60D450AE22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728" y="1600200"/>
            <a:ext cx="4676114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2941" y="1600200"/>
            <a:ext cx="4676113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7B37E5-37E9-4A76-99BC-22B23F41A1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51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440" y="4267200"/>
            <a:ext cx="9902560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 smtClean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63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692276"/>
            <a:ext cx="84201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63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22A32-6910-492F-AA07-9C34A9062B8A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55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CA19-A702-4818-9194-C79B793A58B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63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A9F5-C3CD-44C7-B6E1-E817D6D08229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7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C1FB-951F-4BC3-A8EE-AABB65B61E4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7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6305961" cy="365125"/>
          </a:xfrm>
        </p:spPr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4386265"/>
          </a:xfrm>
        </p:spPr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4690-D50F-4C33-8951-3F3311952E61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00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7EB7-11B3-4902-B518-48F34CD2415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2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2950-4FB6-403F-840F-E86403993939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90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DD00-C8FA-441E-BB32-5D167BA5858E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65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C504-38EF-423C-A6E7-56C74765F51F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57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FF8E-910C-4258-96D8-69196F139292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03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7813"/>
            <a:ext cx="222885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52145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B11B-4113-42CE-A3BA-C747CB3102B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7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837267"/>
            <a:ext cx="4081272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0982" y="1837267"/>
            <a:ext cx="4081272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791942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53942"/>
            <a:ext cx="4081272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7543" y="1791942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7543" y="2553942"/>
            <a:ext cx="4081272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nhold, topp og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684867"/>
            <a:ext cx="8294555" cy="20175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25500" y="3860568"/>
            <a:ext cx="8294555" cy="241323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342" y="2063314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22342" y="3775909"/>
            <a:ext cx="4081272" cy="243015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802386" y="2063313"/>
            <a:ext cx="4081272" cy="41427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8265" y="1744133"/>
            <a:ext cx="4081272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998265" y="3843867"/>
            <a:ext cx="4081272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77346" y="1744133"/>
            <a:ext cx="4081272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77346" y="3843867"/>
            <a:ext cx="4081272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7" y="1727200"/>
            <a:ext cx="4590620" cy="1284819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1727200"/>
            <a:ext cx="3962400" cy="452966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847" y="3087224"/>
            <a:ext cx="4590620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" y="6356351"/>
            <a:ext cx="9906000" cy="501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423" y="1701800"/>
            <a:ext cx="8301436" cy="4335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 smtClean="0"/>
          </a:p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7384" y="6390219"/>
            <a:ext cx="1854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423" y="6390219"/>
            <a:ext cx="630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2859" y="6390219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17" name="Bilde 16" descr="Him_topp_stor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906000" cy="1889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0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  <p:sldLayoutId id="2147483766" r:id="rId10"/>
    <p:sldLayoutId id="2147483767" r:id="rId11"/>
    <p:sldLayoutId id="2147483783" r:id="rId12"/>
    <p:sldLayoutId id="2147483784" r:id="rId13"/>
    <p:sldLayoutId id="2147483785" r:id="rId14"/>
    <p:sldLayoutId id="2147483786" r:id="rId15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3">
            <a:lumMod val="75000"/>
          </a:schemeClr>
        </a:buClr>
        <a:buSzPct val="100000"/>
        <a:buFontTx/>
        <a:buBlip>
          <a:blip r:embed="rId19"/>
        </a:buBlip>
        <a:defRPr sz="2800" kern="1200">
          <a:solidFill>
            <a:schemeClr val="tx1">
              <a:lumMod val="65000"/>
              <a:lumOff val="35000"/>
            </a:schemeClr>
          </a:solidFill>
          <a:effectLst/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0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0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0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0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eeform 2"/>
          <p:cNvSpPr>
            <a:spLocks/>
          </p:cNvSpPr>
          <p:nvPr/>
        </p:nvSpPr>
        <p:spPr bwMode="hidden">
          <a:xfrm>
            <a:off x="7180131" y="6429375"/>
            <a:ext cx="309563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440" y="4267200"/>
            <a:ext cx="9902560" cy="2590800"/>
            <a:chOff x="2" y="2688"/>
            <a:chExt cx="5758" cy="1632"/>
          </a:xfrm>
        </p:grpSpPr>
        <p:sp>
          <p:nvSpPr>
            <p:cNvPr id="1035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 smtClean="0">
                <a:solidFill>
                  <a:srgbClr val="FFFFFF"/>
                </a:solidFill>
              </a:endParaRPr>
            </a:p>
          </p:txBody>
        </p:sp>
        <p:grpSp>
          <p:nvGrpSpPr>
            <p:cNvPr id="103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52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52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52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40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8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0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1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52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814"/>
            <a:ext cx="8915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953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953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953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B8E2FC5-670A-4E85-BC13-EAA478844FB7}" type="slidenum">
              <a:rPr lang="nb-NO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53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2513" y="6245225"/>
            <a:ext cx="210674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33" name="Picture 94" descr="HsM_side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84"/>
          <a:stretch>
            <a:fillRect/>
          </a:stretch>
        </p:blipFill>
        <p:spPr bwMode="auto">
          <a:xfrm>
            <a:off x="309562" y="6200776"/>
            <a:ext cx="286345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utoShape 73"/>
          <p:cNvSpPr>
            <a:spLocks noChangeAspect="1" noChangeArrowheads="1"/>
          </p:cNvSpPr>
          <p:nvPr/>
        </p:nvSpPr>
        <p:spPr bwMode="auto">
          <a:xfrm>
            <a:off x="350838" y="6237289"/>
            <a:ext cx="263644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051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1816099" y="5096526"/>
            <a:ext cx="5613401" cy="918342"/>
          </a:xfrm>
        </p:spPr>
        <p:txBody>
          <a:bodyPr>
            <a:normAutofit/>
          </a:bodyPr>
          <a:lstStyle/>
          <a:p>
            <a:r>
              <a:rPr lang="nb-NO" sz="2400" dirty="0" smtClean="0"/>
              <a:t>Oppsummering</a:t>
            </a:r>
            <a:endParaRPr lang="nn-NO" sz="2400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622931" y="6390219"/>
            <a:ext cx="1339036" cy="365125"/>
          </a:xfrm>
        </p:spPr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6724793" cy="365125"/>
          </a:xfrm>
        </p:spPr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</a:t>
            </a:fld>
            <a:endParaRPr lang="nn-NO"/>
          </a:p>
        </p:txBody>
      </p:sp>
      <p:sp>
        <p:nvSpPr>
          <p:cNvPr id="7" name="Plassholder for tekst 12"/>
          <p:cNvSpPr txBox="1">
            <a:spLocks/>
          </p:cNvSpPr>
          <p:nvPr/>
        </p:nvSpPr>
        <p:spPr>
          <a:xfrm>
            <a:off x="1816099" y="3481682"/>
            <a:ext cx="5613401" cy="15562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None/>
              <a:defRPr sz="1800" kern="1200" baseline="0">
                <a:solidFill>
                  <a:schemeClr val="bg1"/>
                </a:solidFill>
                <a:effectLst/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3200" dirty="0" smtClean="0"/>
              <a:t>Kapittel 10</a:t>
            </a:r>
          </a:p>
          <a:p>
            <a:r>
              <a:rPr lang="nb-NO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Prosjektvett</a:t>
            </a:r>
            <a:endParaRPr lang="nb-NO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Prosjektanalyse</a:t>
            </a:r>
            <a:br>
              <a:rPr lang="nb-NO" dirty="0"/>
            </a:br>
            <a:r>
              <a:rPr lang="nb-NO" sz="3600" dirty="0"/>
              <a:t>Øyvind Bøhren og Per Ivar Gjærum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5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10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Kartlegg konsekvenser og vurder viktighet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4" y="2438392"/>
            <a:ext cx="865981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47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F61F-80BA-473D-A633-EA1776837AA8}" type="slidenum">
              <a:rPr lang="en-US"/>
              <a:pPr/>
              <a:t>11</a:t>
            </a:fld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Avgjør prosjektets skjebne ut fra framtidige muligheter – ikke tidligere meritter.</a:t>
            </a:r>
          </a:p>
          <a:p>
            <a:pPr lvl="1"/>
            <a:r>
              <a:rPr lang="nb-NO" sz="2400" dirty="0"/>
              <a:t>Budsjetter framtidige konsekvenser som følge av å gjennomføre et prosjekt – historiske verdier påvirkes ikke. (Som en allerede gjennomført markedsundersøkelse.)</a:t>
            </a:r>
          </a:p>
          <a:p>
            <a:pPr lvl="1"/>
            <a:r>
              <a:rPr lang="nb-NO" sz="2400" dirty="0"/>
              <a:t>Størrelser som ikke blir påvirket av om prosjektet gjennomføres eller ei skal ikke med i kontantstrømmen.</a:t>
            </a:r>
            <a:endParaRPr lang="en-US" sz="2400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 </a:t>
            </a:r>
            <a:r>
              <a:rPr lang="nb-NO" dirty="0"/>
              <a:t>fremover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0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BB41-143C-4F98-98D7-0D6AA9C1593C}" type="slidenum">
              <a:rPr lang="en-US"/>
              <a:pPr/>
              <a:t>12</a:t>
            </a:fld>
            <a:endParaRPr lang="en-US"/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Husk konsekvenser utenfor vår avdeling og bedrift.</a:t>
            </a:r>
          </a:p>
          <a:p>
            <a:pPr lvl="1"/>
            <a:r>
              <a:rPr lang="nb-NO" sz="2400" dirty="0"/>
              <a:t>Utvidelse i produksjon kan medføre økte kostnader i lager, personalavdeling, etc.</a:t>
            </a:r>
          </a:p>
          <a:p>
            <a:pPr lvl="1"/>
            <a:r>
              <a:rPr lang="nb-NO" sz="2400" dirty="0"/>
              <a:t>Ta hensyn til konsekvenser via komplementær- eller substitutteffekter.</a:t>
            </a:r>
          </a:p>
          <a:p>
            <a:pPr lvl="1"/>
            <a:r>
              <a:rPr lang="nb-NO" sz="2400" dirty="0"/>
              <a:t>Endringer kan også påvirke markedet og konkurrentene.</a:t>
            </a:r>
          </a:p>
          <a:p>
            <a:pPr lvl="1"/>
            <a:r>
              <a:rPr lang="nb-NO" sz="2400" dirty="0"/>
              <a:t>Kartlegg også eksterne virkninger</a:t>
            </a:r>
            <a:r>
              <a:rPr lang="nb-NO" sz="2400" dirty="0" smtClean="0"/>
              <a:t>. </a:t>
            </a:r>
            <a:br>
              <a:rPr lang="nb-NO" sz="2400" dirty="0" smtClean="0"/>
            </a:br>
            <a:r>
              <a:rPr lang="nb-NO" sz="2400" dirty="0" smtClean="0"/>
              <a:t>(Lokalsamfunn, miljø, …)</a:t>
            </a:r>
            <a:endParaRPr lang="en-US" sz="2400" dirty="0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4 </a:t>
            </a:r>
            <a:r>
              <a:rPr lang="nb-NO" dirty="0"/>
              <a:t>– Fjern skylapper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9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13</a:t>
            </a:fld>
            <a:endParaRPr lang="nn-NO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Aldri så galt… (at det ikke er godt for noe)</a:t>
            </a:r>
          </a:p>
          <a:p>
            <a:r>
              <a:rPr lang="nb-NO" dirty="0"/>
              <a:t>It's an ill </a:t>
            </a:r>
            <a:r>
              <a:rPr lang="nb-NO" dirty="0" err="1"/>
              <a:t>wind</a:t>
            </a:r>
            <a:r>
              <a:rPr lang="nb-NO" dirty="0"/>
              <a:t> …. (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blows</a:t>
            </a:r>
            <a:r>
              <a:rPr lang="nb-NO" dirty="0"/>
              <a:t> </a:t>
            </a:r>
            <a:r>
              <a:rPr lang="nb-NO" dirty="0" err="1"/>
              <a:t>nobody</a:t>
            </a:r>
            <a:r>
              <a:rPr lang="nb-NO" dirty="0"/>
              <a:t>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good</a:t>
            </a:r>
            <a:r>
              <a:rPr lang="nb-NO" dirty="0"/>
              <a:t>)</a:t>
            </a:r>
          </a:p>
          <a:p>
            <a:r>
              <a:rPr lang="nb-NO" dirty="0"/>
              <a:t>Er det bare negativt at noen sopp er giftige?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Mange er så redd for å få i seg giftig sopp at de ikke tør plukke noen slags sopp. Dermed blir det flere sopp til dem som har den nødvendige kunnskapen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Fjern skylapper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39" y="3286126"/>
            <a:ext cx="1009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19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535B-CA39-4358-BAC4-2C1762CF96CE}" type="slidenum">
              <a:rPr lang="en-US"/>
              <a:pPr/>
              <a:t>14</a:t>
            </a:fld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Kontantstrøm og diskonteringsrente skal ha samme basis.</a:t>
            </a:r>
          </a:p>
          <a:p>
            <a:pPr lvl="1"/>
            <a:r>
              <a:rPr lang="nb-NO" sz="2400" dirty="0"/>
              <a:t>Omgjøring av fysiske enheter til verdi (kg til kr etc.)</a:t>
            </a:r>
          </a:p>
          <a:p>
            <a:pPr lvl="1"/>
            <a:r>
              <a:rPr lang="nb-NO" sz="2400" dirty="0"/>
              <a:t>Nominelle og reelle kroner (avskrivinger og avdrag er alltid nominelle beløp).</a:t>
            </a:r>
          </a:p>
          <a:p>
            <a:pPr lvl="1"/>
            <a:r>
              <a:rPr lang="nb-NO" sz="2400" dirty="0"/>
              <a:t>Kontantstrøm i nominelle eller reelle verdier, før eller etter skatt, totalkapital eller egenkapital, sikker eller usikker.</a:t>
            </a:r>
          </a:p>
          <a:p>
            <a:pPr lvl="1"/>
            <a:r>
              <a:rPr lang="nb-NO" sz="2400" dirty="0"/>
              <a:t>Kapitalkostnaden må ha samme </a:t>
            </a:r>
            <a:r>
              <a:rPr lang="nb-NO" sz="2400" dirty="0" smtClean="0"/>
              <a:t>benevning som kontantstrømmen! </a:t>
            </a:r>
          </a:p>
          <a:p>
            <a:pPr lvl="1"/>
            <a:r>
              <a:rPr lang="nb-NO" sz="2400" dirty="0" smtClean="0"/>
              <a:t>Må også være i samme valuta. («Billige lån i Sveits»?)</a:t>
            </a:r>
          </a:p>
          <a:p>
            <a:pPr lvl="1"/>
            <a:endParaRPr lang="en-US" sz="2400" dirty="0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 – Bland ikke hummer og kanari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15</a:t>
            </a:fld>
            <a:endParaRPr lang="nn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Hummer og kanari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4" y="1791424"/>
            <a:ext cx="6187587" cy="419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56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0F6E-5808-4DB7-B88E-BFCF6D9E8ED3}" type="slidenum">
              <a:rPr lang="en-US"/>
              <a:pPr/>
              <a:t>16</a:t>
            </a:fld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Maksimer nåverdi – ikke internrente.</a:t>
            </a:r>
          </a:p>
          <a:p>
            <a:r>
              <a:rPr lang="nb-NO" dirty="0"/>
              <a:t>Vi lever av kroner, ikke prosenter.</a:t>
            </a:r>
          </a:p>
          <a:p>
            <a:r>
              <a:rPr lang="nb-NO" dirty="0"/>
              <a:t>Velger du: </a:t>
            </a:r>
          </a:p>
          <a:p>
            <a:pPr lvl="1"/>
            <a:r>
              <a:rPr lang="nb-NO" sz="2400" dirty="0"/>
              <a:t>50% av 1 krone </a:t>
            </a:r>
          </a:p>
          <a:p>
            <a:pPr lvl="1"/>
            <a:r>
              <a:rPr lang="nb-NO" sz="2400" dirty="0"/>
              <a:t>10% av 50 kroner</a:t>
            </a:r>
          </a:p>
          <a:p>
            <a:r>
              <a:rPr lang="nb-NO" dirty="0"/>
              <a:t>Sammenlign absolutte verdier (kroner) </a:t>
            </a:r>
            <a:br>
              <a:rPr lang="nb-NO" dirty="0"/>
            </a:br>
            <a:r>
              <a:rPr lang="nb-NO" dirty="0"/>
              <a:t>– ikke relative verdier (%)</a:t>
            </a:r>
            <a:endParaRPr lang="en-US" dirty="0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6 </a:t>
            </a:r>
            <a:r>
              <a:rPr lang="nb-NO" dirty="0"/>
              <a:t>– Pass deg for prosenter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17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Pass deg for prosenter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711065"/>
              </p:ext>
            </p:extLst>
          </p:nvPr>
        </p:nvGraphicFramePr>
        <p:xfrm>
          <a:off x="1752600" y="1752600"/>
          <a:ext cx="6819900" cy="446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Line Callout 2 6"/>
          <p:cNvSpPr/>
          <p:nvPr/>
        </p:nvSpPr>
        <p:spPr>
          <a:xfrm>
            <a:off x="8208748" y="2782229"/>
            <a:ext cx="1471961" cy="1293541"/>
          </a:xfrm>
          <a:prstGeom prst="borderCallout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Ikke maksimer renten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380592" y="1905000"/>
            <a:ext cx="1471961" cy="1293541"/>
          </a:xfrm>
          <a:prstGeom prst="borderCallout2">
            <a:avLst>
              <a:gd name="adj1" fmla="val 40589"/>
              <a:gd name="adj2" fmla="val 105303"/>
              <a:gd name="adj3" fmla="val 39440"/>
              <a:gd name="adj4" fmla="val 125252"/>
              <a:gd name="adj5" fmla="val 11351"/>
              <a:gd name="adj6" fmla="val 1437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Maksimer nåverdien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6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DCE3-FBF4-4B1D-88F5-E0CBF31F4B43}" type="slidenum">
              <a:rPr lang="en-US"/>
              <a:pPr/>
              <a:t>18</a:t>
            </a:fld>
            <a:endParaRPr lang="en-US"/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Varier risikotillegget og illustrer følsomhet.</a:t>
            </a:r>
          </a:p>
          <a:p>
            <a:r>
              <a:rPr lang="nb-NO" dirty="0"/>
              <a:t>Ulike prosjekter har ulik risiko. </a:t>
            </a:r>
            <a:br>
              <a:rPr lang="nb-NO" dirty="0"/>
            </a:br>
            <a:r>
              <a:rPr lang="nb-NO" dirty="0"/>
              <a:t>De har dermed også ulik kapitalkostnad.</a:t>
            </a:r>
          </a:p>
          <a:p>
            <a:r>
              <a:rPr lang="nb-NO" dirty="0"/>
              <a:t>Bruk i tillegg stjernediagram og risikofri rente for å illustrere usikkerheten i nåverdien.</a:t>
            </a:r>
          </a:p>
          <a:p>
            <a:r>
              <a:rPr lang="nb-NO" dirty="0"/>
              <a:t>Risikoen er avhengig av hvem som er eier. For diversifiserte eiere er kun systematisk risiko relevant. (Kapitalverdimodellen)</a:t>
            </a:r>
            <a:endParaRPr lang="en-US" dirty="0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7 </a:t>
            </a:r>
            <a:r>
              <a:rPr lang="nb-NO" dirty="0"/>
              <a:t>– Vurder risiko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19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Vurder risiko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748396"/>
              </p:ext>
            </p:extLst>
          </p:nvPr>
        </p:nvGraphicFramePr>
        <p:xfrm>
          <a:off x="870438" y="1774259"/>
          <a:ext cx="8091530" cy="457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01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BØK311 BEDRIFTSØKONOMI 2b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349B-86F0-4104-9B43-AB58508A664F}" type="slidenum">
              <a:rPr lang="en-US"/>
              <a:pPr/>
              <a:t>2</a:t>
            </a:fld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b-NO" sz="2200" b="1" dirty="0"/>
              <a:t>Etter å ha jobbet med læreboken og hjemmesiden til  kapittel 10 skal du kunne:</a:t>
            </a:r>
          </a:p>
          <a:p>
            <a:pPr>
              <a:spcBef>
                <a:spcPts val="0"/>
              </a:spcBef>
            </a:pPr>
            <a:r>
              <a:rPr lang="nb-NO" sz="2200" dirty="0"/>
              <a:t>Redegjøre for de ni punktene i </a:t>
            </a:r>
            <a:r>
              <a:rPr lang="nb-NO" sz="2200" dirty="0" smtClean="0"/>
              <a:t>prosjektvettplakaten.</a:t>
            </a:r>
            <a:endParaRPr lang="nb-NO" sz="2200" dirty="0"/>
          </a:p>
          <a:p>
            <a:pPr>
              <a:spcBef>
                <a:spcPts val="0"/>
              </a:spcBef>
            </a:pPr>
            <a:r>
              <a:rPr lang="nb-NO" sz="2200" dirty="0"/>
              <a:t>Forklare sammenhengen mellom lønnsomhet og øvrige mål for </a:t>
            </a:r>
            <a:r>
              <a:rPr lang="nb-NO" sz="2200" dirty="0" smtClean="0"/>
              <a:t>bedriften.</a:t>
            </a:r>
            <a:endParaRPr lang="nb-NO" sz="2200" dirty="0"/>
          </a:p>
          <a:p>
            <a:pPr>
              <a:spcBef>
                <a:spcPts val="0"/>
              </a:spcBef>
            </a:pPr>
            <a:r>
              <a:rPr lang="nb-NO" sz="2200" dirty="0"/>
              <a:t>Forklare hvordan en grovanalyse gjennomføres og hvilket formål den </a:t>
            </a:r>
            <a:r>
              <a:rPr lang="nb-NO" sz="2200" dirty="0" smtClean="0"/>
              <a:t>har.</a:t>
            </a:r>
            <a:endParaRPr lang="nb-NO" sz="2200" dirty="0"/>
          </a:p>
          <a:p>
            <a:pPr>
              <a:spcBef>
                <a:spcPts val="0"/>
              </a:spcBef>
            </a:pPr>
            <a:r>
              <a:rPr lang="nb-NO" sz="2200" dirty="0"/>
              <a:t>Forklare hvorfor kontantstrøm og kapitalkostnad må ha samme forhold til skatt, finansiering og </a:t>
            </a:r>
            <a:r>
              <a:rPr lang="nb-NO" sz="2200" dirty="0" smtClean="0"/>
              <a:t>prisstigning.</a:t>
            </a:r>
            <a:endParaRPr lang="nb-NO" sz="2200" dirty="0"/>
          </a:p>
          <a:p>
            <a:pPr>
              <a:spcBef>
                <a:spcPts val="0"/>
              </a:spcBef>
            </a:pPr>
            <a:r>
              <a:rPr lang="nb-NO" sz="2200" dirty="0"/>
              <a:t>Redegjøre for hvordan prosjektanalysen kan legges opp slik at dobbeltelling for risiko og lav variasjon i risikotillegget </a:t>
            </a:r>
            <a:r>
              <a:rPr lang="nb-NO" sz="2200" dirty="0" smtClean="0"/>
              <a:t>unngås.</a:t>
            </a:r>
            <a:endParaRPr lang="nb-NO" sz="2200" dirty="0"/>
          </a:p>
          <a:p>
            <a:pPr>
              <a:spcBef>
                <a:spcPts val="0"/>
              </a:spcBef>
            </a:pPr>
            <a:r>
              <a:rPr lang="nb-NO" sz="2200" dirty="0"/>
              <a:t>Forklare hvorfor positive nåverdier ikke gror på trær og derfor må begrunnes </a:t>
            </a:r>
            <a:r>
              <a:rPr lang="nb-NO" sz="2200" dirty="0" smtClean="0"/>
              <a:t>økonomisk.</a:t>
            </a:r>
            <a:endParaRPr lang="nb-NO" sz="2200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Læringsmål</a:t>
            </a:r>
          </a:p>
        </p:txBody>
      </p:sp>
    </p:spTree>
    <p:extLst>
      <p:ext uri="{BB962C8B-B14F-4D97-AF65-F5344CB8AC3E}">
        <p14:creationId xmlns:p14="http://schemas.microsoft.com/office/powerpoint/2010/main" val="287957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20</a:t>
            </a:fld>
            <a:endParaRPr lang="nn-NO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Husk at følsomhetsanalysen </a:t>
            </a:r>
            <a:r>
              <a:rPr lang="nb-NO" dirty="0" smtClean="0"/>
              <a:t>er:</a:t>
            </a:r>
            <a:endParaRPr lang="nb-NO" dirty="0"/>
          </a:p>
          <a:p>
            <a:r>
              <a:rPr lang="nb-NO" dirty="0"/>
              <a:t>Partiell </a:t>
            </a:r>
          </a:p>
          <a:p>
            <a:pPr lvl="1"/>
            <a:r>
              <a:rPr lang="nb-NO" sz="2400" dirty="0"/>
              <a:t>kan bare endre en faktor om </a:t>
            </a:r>
            <a:r>
              <a:rPr lang="nb-NO" sz="2400" dirty="0" smtClean="0"/>
              <a:t>gangen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smtClean="0"/>
              <a:t>Passiv</a:t>
            </a:r>
            <a:endParaRPr lang="nb-NO" dirty="0"/>
          </a:p>
          <a:p>
            <a:pPr lvl="1"/>
            <a:r>
              <a:rPr lang="nb-NO" sz="2400" dirty="0"/>
              <a:t>ser bort fra mulighet til å endre tilpasning etter hvert som vi får ny informasjon; positiv eller </a:t>
            </a:r>
            <a:r>
              <a:rPr lang="nb-NO" sz="2400" dirty="0" smtClean="0"/>
              <a:t>negativ.</a:t>
            </a:r>
            <a:endParaRPr lang="nb-NO" sz="2400" dirty="0"/>
          </a:p>
          <a:p>
            <a:r>
              <a:rPr lang="nb-NO" dirty="0"/>
              <a:t>Pessimistisk</a:t>
            </a:r>
          </a:p>
          <a:p>
            <a:pPr lvl="1"/>
            <a:r>
              <a:rPr lang="nb-NO" sz="2400" dirty="0"/>
              <a:t>tar ikke hensyn til at noe av den totale risikoen ved et prosjekt er usystematisk for eierne og dermed </a:t>
            </a:r>
            <a:r>
              <a:rPr lang="nb-NO" sz="2400" dirty="0" smtClean="0"/>
              <a:t>irrelevant.</a:t>
            </a:r>
            <a:endParaRPr lang="nb-NO" sz="2400" dirty="0"/>
          </a:p>
          <a:p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Sensitivitetsanalyse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11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7580-FC39-4FDA-95D1-7808CE7386C5}" type="slidenum">
              <a:rPr lang="en-US"/>
              <a:pPr/>
              <a:t>21</a:t>
            </a:fld>
            <a:endParaRPr lang="en-US"/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Analyseresultatet er ikke mer pålitelig enn forutsetningene.</a:t>
            </a:r>
          </a:p>
          <a:p>
            <a:r>
              <a:rPr lang="nb-NO" dirty="0"/>
              <a:t>Langsiktige prognoser inneholder stor grad av usikkerhet.</a:t>
            </a:r>
          </a:p>
          <a:p>
            <a:r>
              <a:rPr lang="nb-NO" dirty="0"/>
              <a:t>Avrundinger gjøres til slutt – for eksempel nåverdi i hele tusen eller hundre tusen, og internrente uten desimaler og som et ca. tall.</a:t>
            </a:r>
          </a:p>
          <a:p>
            <a:r>
              <a:rPr lang="nb-NO" dirty="0"/>
              <a:t>Suppler analysen med flere scenarier.</a:t>
            </a:r>
            <a:endParaRPr lang="en-US" dirty="0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Unngå </a:t>
            </a:r>
            <a:r>
              <a:rPr lang="nb-NO" dirty="0"/>
              <a:t>sikkerhetsillusjon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4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22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1423" y="1650999"/>
            <a:ext cx="8879286" cy="45299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dirty="0"/>
              <a:t>Positive nåverdier bør inkludere en begrunnelse for hvorfor dette prosjektet er spesielt lovende for nettopp oss.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dirty="0"/>
              <a:t>En </a:t>
            </a:r>
            <a:r>
              <a:rPr lang="nb-NO" dirty="0" err="1"/>
              <a:t>produktidé</a:t>
            </a:r>
            <a:r>
              <a:rPr lang="nb-NO" dirty="0"/>
              <a:t> som andre ikke lett kan </a:t>
            </a:r>
            <a:r>
              <a:rPr lang="nb-NO" dirty="0" smtClean="0"/>
              <a:t>kopiere.</a:t>
            </a:r>
            <a:endParaRPr lang="nb-NO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dirty="0"/>
              <a:t>H</a:t>
            </a:r>
            <a:r>
              <a:rPr lang="nb-NO" dirty="0" smtClean="0"/>
              <a:t>øy </a:t>
            </a:r>
            <a:r>
              <a:rPr lang="nb-NO" dirty="0"/>
              <a:t>pris og stort volum fordi behovet er stort og tilbudet </a:t>
            </a:r>
            <a:r>
              <a:rPr lang="nb-NO" dirty="0" smtClean="0"/>
              <a:t>lavt.</a:t>
            </a:r>
            <a:endParaRPr lang="nb-NO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dirty="0"/>
              <a:t>I</a:t>
            </a:r>
            <a:r>
              <a:rPr lang="nb-NO" dirty="0" smtClean="0"/>
              <a:t>ngen </a:t>
            </a:r>
            <a:r>
              <a:rPr lang="nb-NO" dirty="0"/>
              <a:t>konkurrerende substitutter i nær </a:t>
            </a:r>
            <a:r>
              <a:rPr lang="nb-NO" dirty="0" smtClean="0"/>
              <a:t>fremtid.</a:t>
            </a:r>
            <a:endParaRPr lang="nb-NO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dirty="0"/>
              <a:t>H</a:t>
            </a:r>
            <a:r>
              <a:rPr lang="nb-NO" dirty="0" smtClean="0"/>
              <a:t>ar </a:t>
            </a:r>
            <a:r>
              <a:rPr lang="nb-NO" dirty="0"/>
              <a:t>spesiell effektiv </a:t>
            </a:r>
            <a:r>
              <a:rPr lang="nb-NO" dirty="0" smtClean="0"/>
              <a:t>produksjonsprosess.</a:t>
            </a:r>
            <a:endParaRPr lang="nb-NO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dirty="0"/>
              <a:t>etc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8 - Hev </a:t>
            </a:r>
            <a:r>
              <a:rPr lang="nb-NO" dirty="0"/>
              <a:t>blikket</a:t>
            </a:r>
          </a:p>
        </p:txBody>
      </p:sp>
    </p:spTree>
    <p:extLst>
      <p:ext uri="{BB962C8B-B14F-4D97-AF65-F5344CB8AC3E}">
        <p14:creationId xmlns:p14="http://schemas.microsoft.com/office/powerpoint/2010/main" val="18894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781F-F23F-46E8-B97F-A3E4E712EBFD}" type="slidenum">
              <a:rPr lang="en-US"/>
              <a:pPr/>
              <a:t>23</a:t>
            </a:fld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Mye gjeld øker sjelden lønnsomheten – egenkapitalkostnaden stiger med gjeldsgraden.</a:t>
            </a:r>
          </a:p>
          <a:p>
            <a:pPr lvl="1"/>
            <a:r>
              <a:rPr lang="nb-NO" sz="2400" dirty="0"/>
              <a:t>Selskapets verdier skapes normalt gjennom investeringsprosjektene.</a:t>
            </a:r>
          </a:p>
          <a:p>
            <a:pPr lvl="1"/>
            <a:r>
              <a:rPr lang="nb-NO" sz="2400" dirty="0"/>
              <a:t>Uten subsidiert finansiering skyldes gevinster ved høy gjeldsgrad manglende kostnadsbelastning for finansiell risiko i diskonteringsrenten.</a:t>
            </a:r>
            <a:endParaRPr lang="en-US" sz="2400" dirty="0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Betvil </a:t>
            </a:r>
            <a:r>
              <a:rPr lang="nb-NO" dirty="0"/>
              <a:t>finansieringsgevinster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170" r="9527" b="9198"/>
          <a:stretch/>
        </p:blipFill>
        <p:spPr bwMode="auto">
          <a:xfrm>
            <a:off x="1799067" y="2222804"/>
            <a:ext cx="6304157" cy="348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24</a:t>
            </a:fld>
            <a:endParaRPr lang="nn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Likevekt og ulikevekt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01423" y="1650999"/>
            <a:ext cx="8301436" cy="4739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Blip>
                <a:blip r:embed="rId3"/>
              </a:buBlip>
              <a:defRPr sz="2800" kern="1200">
                <a:solidFill>
                  <a:srgbClr val="0B5395"/>
                </a:solidFill>
                <a:effectLst/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4"/>
              </a:buBlip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4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4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4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I forandringens vind søker noen ly, andre bygger vindmøller.</a:t>
            </a:r>
          </a:p>
          <a:p>
            <a:endParaRPr lang="nb-NO" b="1" dirty="0" smtClean="0"/>
          </a:p>
          <a:p>
            <a:endParaRPr lang="nb-NO" b="1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1800" dirty="0">
                <a:latin typeface="Calibri" pitchFamily="34" charset="0"/>
                <a:cs typeface="Calibri" pitchFamily="34" charset="0"/>
              </a:rPr>
              <a:t>En positiv nåverdi krever en forklaring.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1800" dirty="0">
                <a:latin typeface="Calibri" pitchFamily="34" charset="0"/>
                <a:cs typeface="Calibri" pitchFamily="34" charset="0"/>
              </a:rPr>
              <a:t>Bølgene symboliserer ulikevekt, surferen illustrere en som klarer å utnytte ulikevekt til å komme seg fremover (og å ha det gøy</a:t>
            </a:r>
            <a:r>
              <a:rPr lang="nb-NO" sz="1800" dirty="0" smtClean="0">
                <a:latin typeface="Calibri" pitchFamily="34" charset="0"/>
                <a:cs typeface="Calibri" pitchFamily="34" charset="0"/>
              </a:rPr>
              <a:t>).</a:t>
            </a:r>
            <a:endParaRPr lang="nb-NO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4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25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3357" y="1598247"/>
            <a:ext cx="8879286" cy="47392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nb-NO" sz="2200" dirty="0"/>
              <a:t>Gjengi prosjektets forretningsidé og relater til bedriftens strategi.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nb-NO" sz="2200" dirty="0"/>
              <a:t>Presiser dine forutsetninger. Klargjør implisitte antakelser, bakenforliggende analyser, gitte restriksjoner, kritiske suksessfaktorer og beste alternativ.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nb-NO" sz="2200" dirty="0"/>
              <a:t>Vurder omgivelsens reaksjoner og diskuter mottrekk og retrettmuligheter.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nb-NO" sz="2200" dirty="0"/>
              <a:t>Vis grovanalyse og hovedtall og plasser detaljer i vedlegg.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nb-NO" sz="2200" dirty="0"/>
              <a:t>Diskuter relevante momenter som ikke er inkludert i nåverdiberegningen.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nb-NO" sz="2200" dirty="0"/>
              <a:t>Redegjør for relevante kilder til prosjektets lønnsomhet.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nb-NO" sz="2200" dirty="0"/>
              <a:t>Illustrer følsomhet oppover og nedover.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nb-NO" sz="2200" dirty="0" err="1"/>
              <a:t>Beregn</a:t>
            </a:r>
            <a:r>
              <a:rPr lang="nb-NO" sz="2200" dirty="0"/>
              <a:t> ditt publikum.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nb-NO" sz="2200" dirty="0"/>
              <a:t>Marker tiltro til egen analyse ved å datere og signere.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9 - </a:t>
            </a:r>
            <a:r>
              <a:rPr lang="nb-NO" dirty="0" err="1" smtClean="0"/>
              <a:t>Beregn</a:t>
            </a:r>
            <a:r>
              <a:rPr lang="nb-NO" dirty="0" smtClean="0"/>
              <a:t> </a:t>
            </a:r>
            <a:r>
              <a:rPr lang="nb-NO" dirty="0"/>
              <a:t>ditt publikum</a:t>
            </a:r>
          </a:p>
        </p:txBody>
      </p:sp>
    </p:spTree>
    <p:extLst>
      <p:ext uri="{BB962C8B-B14F-4D97-AF65-F5344CB8AC3E}">
        <p14:creationId xmlns:p14="http://schemas.microsoft.com/office/powerpoint/2010/main" val="230592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</a:t>
            </a:fld>
            <a:endParaRPr lang="nn-NO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5" y="609953"/>
            <a:ext cx="8574087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31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4</a:t>
            </a:fld>
            <a:endParaRPr lang="nn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1 - Mål </a:t>
            </a:r>
            <a:r>
              <a:rPr lang="nb-NO" dirty="0"/>
              <a:t>og restriksjoner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56116" y="1710953"/>
            <a:ext cx="4040188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400" dirty="0" smtClean="0"/>
              <a:t>Jens Petter Ekornes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943953" y="171095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400" dirty="0" smtClean="0"/>
              <a:t>Milton </a:t>
            </a:r>
            <a:r>
              <a:rPr lang="nb-NO" sz="2400" dirty="0" err="1" smtClean="0"/>
              <a:t>Friedman</a:t>
            </a:r>
            <a:endParaRPr lang="nb-NO" sz="2400" dirty="0" smtClean="0"/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656116" y="2390403"/>
            <a:ext cx="4040187" cy="3951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nb-NO" sz="2400" dirty="0" smtClean="0"/>
              <a:t>     Vi synes det er gøy å lage møbler. </a:t>
            </a:r>
            <a:r>
              <a:rPr lang="nb-NO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Lønnsomhet</a:t>
            </a:r>
            <a:r>
              <a:rPr lang="nb-NO" sz="2400" dirty="0" smtClean="0"/>
              <a:t> trenger vi for at moroa ikke skal ta en brå slutt.</a:t>
            </a:r>
          </a:p>
          <a:p>
            <a:pPr>
              <a:buFontTx/>
              <a:buNone/>
            </a:pPr>
            <a:endParaRPr lang="nb-NO" sz="2400" dirty="0" smtClean="0"/>
          </a:p>
        </p:txBody>
      </p:sp>
      <p:sp>
        <p:nvSpPr>
          <p:cNvPr id="11" name="Content Placeholder 13"/>
          <p:cNvSpPr txBox="1">
            <a:spLocks/>
          </p:cNvSpPr>
          <p:nvPr/>
        </p:nvSpPr>
        <p:spPr>
          <a:xfrm>
            <a:off x="4943953" y="235071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nb-NO" sz="2400" smtClean="0"/>
              <a:t>    ”The business of   business is business”</a:t>
            </a:r>
            <a:endParaRPr lang="nb-NO" sz="2400" dirty="0" smtClean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78" y="3929063"/>
            <a:ext cx="1789113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28" y="3214688"/>
            <a:ext cx="214312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1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5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CSR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47" y="1430867"/>
            <a:ext cx="7809507" cy="489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DBBD-3195-4D90-B4BD-F86EC2AF28AE}" type="slidenum">
              <a:rPr lang="en-US"/>
              <a:pPr/>
              <a:t>6</a:t>
            </a:fld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Klargjør hva vi ellers ville ha gjort.</a:t>
            </a:r>
          </a:p>
          <a:p>
            <a:r>
              <a:rPr lang="nb-NO" dirty="0"/>
              <a:t>Finnes det </a:t>
            </a:r>
            <a:r>
              <a:rPr lang="nb-NO" dirty="0" smtClean="0"/>
              <a:t>et enda </a:t>
            </a:r>
            <a:r>
              <a:rPr lang="nb-NO" dirty="0"/>
              <a:t>bedre </a:t>
            </a:r>
            <a:r>
              <a:rPr lang="nb-NO" dirty="0" smtClean="0"/>
              <a:t>alternativ?</a:t>
            </a:r>
            <a:endParaRPr lang="nb-NO" dirty="0"/>
          </a:p>
          <a:p>
            <a:r>
              <a:rPr lang="nb-NO" dirty="0"/>
              <a:t>Ved gjensidig utelukkende alternativer:</a:t>
            </a:r>
            <a:br>
              <a:rPr lang="nb-NO" dirty="0"/>
            </a:br>
            <a:r>
              <a:rPr lang="nb-NO" dirty="0"/>
              <a:t>Ikke kun se på differanseinvesteringen.</a:t>
            </a:r>
          </a:p>
          <a:p>
            <a:pPr lvl="1"/>
            <a:r>
              <a:rPr lang="nb-NO" sz="2400" dirty="0"/>
              <a:t>Hvis begge alternativene er ulønnsomme vil vi velge det minst ulønnsomme.</a:t>
            </a:r>
          </a:p>
          <a:p>
            <a:pPr lvl="1"/>
            <a:r>
              <a:rPr lang="nb-NO" sz="2400" dirty="0"/>
              <a:t>Burde valgt null-alternativet.</a:t>
            </a:r>
          </a:p>
          <a:p>
            <a:r>
              <a:rPr lang="nb-NO" dirty="0"/>
              <a:t>Presiser hvilke alternativer som er forkastet.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 </a:t>
            </a:r>
            <a:r>
              <a:rPr lang="nb-NO" dirty="0"/>
              <a:t>– Let etter alternativer</a:t>
            </a:r>
          </a:p>
        </p:txBody>
      </p:sp>
    </p:spTree>
    <p:extLst>
      <p:ext uri="{BB962C8B-B14F-4D97-AF65-F5344CB8AC3E}">
        <p14:creationId xmlns:p14="http://schemas.microsoft.com/office/powerpoint/2010/main" val="118108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7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Let etter alternativer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3188" y="2286000"/>
            <a:ext cx="1071562" cy="10715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14750" y="2143125"/>
            <a:ext cx="1643063" cy="714375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14750" y="2857500"/>
            <a:ext cx="1643063" cy="78581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14563" y="4929188"/>
            <a:ext cx="371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b-NO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Hva kunne vi ellers ha gjort?</a:t>
            </a:r>
            <a:endParaRPr lang="nb-NO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857500" y="4857750"/>
            <a:ext cx="1000125" cy="714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57500" y="4786313"/>
            <a:ext cx="1071563" cy="7858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895600" y="4572000"/>
            <a:ext cx="785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b-NO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ville</a:t>
            </a:r>
            <a:endParaRPr lang="nb-NO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8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i boken?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8" y="2143125"/>
            <a:ext cx="4614865" cy="305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43" y="2057400"/>
            <a:ext cx="5107710" cy="322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76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05DE-A0A5-419F-A40B-A15B21BFD10F}" type="slidenum">
              <a:rPr lang="en-US"/>
              <a:pPr/>
              <a:t>9</a:t>
            </a:fld>
            <a:endParaRPr lang="en-US"/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Vurder viktighet.</a:t>
            </a:r>
          </a:p>
          <a:p>
            <a:pPr lvl="1"/>
            <a:r>
              <a:rPr lang="nb-NO" sz="2400" dirty="0"/>
              <a:t>Innsatsen i prosjektanalysen må stå i forhold til prosjektets verdiskapning.</a:t>
            </a:r>
          </a:p>
          <a:p>
            <a:r>
              <a:rPr lang="nb-NO" dirty="0"/>
              <a:t>Budsjetter kontantstrøm </a:t>
            </a:r>
            <a:br>
              <a:rPr lang="nb-NO" dirty="0"/>
            </a:br>
            <a:r>
              <a:rPr lang="nb-NO" dirty="0"/>
              <a:t>– ikke regnskapsresultat.</a:t>
            </a:r>
          </a:p>
          <a:p>
            <a:pPr lvl="1"/>
            <a:r>
              <a:rPr lang="nb-NO" sz="2400" dirty="0"/>
              <a:t>Suppler analysen med viktige ikke-økonomiske konsekvenser som er utelatt.</a:t>
            </a:r>
          </a:p>
          <a:p>
            <a:r>
              <a:rPr lang="nb-NO" dirty="0"/>
              <a:t>Klargjør forutsetningene som legges til grunn.</a:t>
            </a:r>
            <a:endParaRPr lang="en-US" dirty="0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 </a:t>
            </a:r>
            <a:r>
              <a:rPr lang="nb-NO" dirty="0"/>
              <a:t>– Kartlegg konsekvenser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7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_mal_B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P_mal_Regnskapsteori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P_mal_Regnskapsteori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P_mal_Regnskapsteori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P_mal_Regnskapsteori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him_mal_B</Template>
  <TotalTime>1963</TotalTime>
  <Words>1047</Words>
  <Application>Microsoft Office PowerPoint</Application>
  <PresentationFormat>A4 Paper (210x297 mm)</PresentationFormat>
  <Paragraphs>203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him_mal_B</vt:lpstr>
      <vt:lpstr>Ripple</vt:lpstr>
      <vt:lpstr>Prosjektanalyse Øyvind Bøhren og Per Ivar Gjærum</vt:lpstr>
      <vt:lpstr>Læringsmål</vt:lpstr>
      <vt:lpstr>PowerPoint Presentation</vt:lpstr>
      <vt:lpstr>1 - Mål og restriksjoner</vt:lpstr>
      <vt:lpstr>CSR</vt:lpstr>
      <vt:lpstr>2 – Let etter alternativer</vt:lpstr>
      <vt:lpstr>Let etter alternativer</vt:lpstr>
      <vt:lpstr>Hvor i boken?</vt:lpstr>
      <vt:lpstr>3 – Kartlegg konsekvenser</vt:lpstr>
      <vt:lpstr>Kartlegg konsekvenser og vurder viktighet</vt:lpstr>
      <vt:lpstr>Se fremover</vt:lpstr>
      <vt:lpstr>4 – Fjern skylapper</vt:lpstr>
      <vt:lpstr>Fjern skylapper</vt:lpstr>
      <vt:lpstr>5 – Bland ikke hummer og kanari</vt:lpstr>
      <vt:lpstr>Hummer og kanari</vt:lpstr>
      <vt:lpstr>6 – Pass deg for prosenter</vt:lpstr>
      <vt:lpstr>Pass deg for prosenter</vt:lpstr>
      <vt:lpstr>7 – Vurder risiko</vt:lpstr>
      <vt:lpstr>Vurder risiko</vt:lpstr>
      <vt:lpstr>Sensitivitetsanalyse</vt:lpstr>
      <vt:lpstr>Unngå sikkerhetsillusjon</vt:lpstr>
      <vt:lpstr>8 - Hev blikket</vt:lpstr>
      <vt:lpstr>Betvil finansieringsgevinster</vt:lpstr>
      <vt:lpstr>Likevekt og ulikevekt</vt:lpstr>
      <vt:lpstr>9 - Beregn ditt publikum</vt:lpstr>
    </vt:vector>
  </TitlesOfParts>
  <Company>Høgskolen i Molde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Operasjonsanalytiske emner</dc:title>
  <dc:creator>Rasmussen Rasmus</dc:creator>
  <cp:lastModifiedBy>Rasmussen Rasmus</cp:lastModifiedBy>
  <cp:revision>175</cp:revision>
  <cp:lastPrinted>2011-09-07T12:05:55Z</cp:lastPrinted>
  <dcterms:created xsi:type="dcterms:W3CDTF">2011-03-04T18:04:00Z</dcterms:created>
  <dcterms:modified xsi:type="dcterms:W3CDTF">2012-05-31T13:25:01Z</dcterms:modified>
</cp:coreProperties>
</file>