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theme/themeOverride2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54" r:id="rId1"/>
    <p:sldMasterId id="2147483771" r:id="rId2"/>
  </p:sldMasterIdLst>
  <p:notesMasterIdLst>
    <p:notesMasterId r:id="rId28"/>
  </p:notesMasterIdLst>
  <p:handoutMasterIdLst>
    <p:handoutMasterId r:id="rId29"/>
  </p:handoutMasterIdLst>
  <p:sldIdLst>
    <p:sldId id="311" r:id="rId3"/>
    <p:sldId id="312" r:id="rId4"/>
    <p:sldId id="313" r:id="rId5"/>
    <p:sldId id="314" r:id="rId6"/>
    <p:sldId id="315" r:id="rId7"/>
    <p:sldId id="327" r:id="rId8"/>
    <p:sldId id="316" r:id="rId9"/>
    <p:sldId id="317" r:id="rId10"/>
    <p:sldId id="328" r:id="rId11"/>
    <p:sldId id="318" r:id="rId12"/>
    <p:sldId id="330" r:id="rId13"/>
    <p:sldId id="329" r:id="rId14"/>
    <p:sldId id="319" r:id="rId15"/>
    <p:sldId id="331" r:id="rId16"/>
    <p:sldId id="320" r:id="rId17"/>
    <p:sldId id="333" r:id="rId18"/>
    <p:sldId id="321" r:id="rId19"/>
    <p:sldId id="334" r:id="rId20"/>
    <p:sldId id="322" r:id="rId21"/>
    <p:sldId id="323" r:id="rId22"/>
    <p:sldId id="335" r:id="rId23"/>
    <p:sldId id="324" r:id="rId24"/>
    <p:sldId id="332" r:id="rId25"/>
    <p:sldId id="325" r:id="rId26"/>
    <p:sldId id="326" r:id="rId27"/>
  </p:sldIdLst>
  <p:sldSz cx="9906000" cy="6858000" type="A4"/>
  <p:notesSz cx="6797675" cy="9874250"/>
  <p:defaultTextStyle>
    <a:defPPr>
      <a:defRPr lang="nn-NO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clrMru>
    <a:srgbClr val="D9E8FB"/>
    <a:srgbClr val="BBD7F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717" autoAdjust="0"/>
    <p:restoredTop sz="94634" autoAdjust="0"/>
  </p:normalViewPr>
  <p:slideViewPr>
    <p:cSldViewPr snapToGrid="0" snapToObjects="1">
      <p:cViewPr varScale="1">
        <p:scale>
          <a:sx n="104" d="100"/>
          <a:sy n="104" d="100"/>
        </p:scale>
        <p:origin x="-84" y="-570"/>
      </p:cViewPr>
      <p:guideLst>
        <p:guide orient="horz" pos="2160"/>
        <p:guide pos="312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-1056" y="0"/>
    </p:cViewPr>
  </p:sorterViewPr>
  <p:notesViewPr>
    <p:cSldViewPr snapToGrid="0" snapToObjects="1">
      <p:cViewPr varScale="1">
        <p:scale>
          <a:sx n="86" d="100"/>
          <a:sy n="86" d="100"/>
        </p:scale>
        <p:origin x="-3030" y="-96"/>
      </p:cViewPr>
      <p:guideLst>
        <p:guide orient="horz" pos="3110"/>
        <p:guide pos="2141"/>
      </p:guideLst>
    </p:cSldViewPr>
  </p:notesViewPr>
  <p:gridSpacing cx="72010" cy="7201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presProps" Target="presProps.xml"/><Relationship Id="rId8" Type="http://schemas.openxmlformats.org/officeDocument/2006/relationships/slide" Target="slides/slide6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oleObject" Target="../embeddings/oleObject1.bin"/><Relationship Id="rId1" Type="http://schemas.openxmlformats.org/officeDocument/2006/relationships/themeOverride" Target="../theme/themeOverride1.xm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s1148.VALUTA\AppData\Local\Microsoft\Windows\Temporary%20Internet%20Files\Content.Outlook\FWI7TUWW\PAG_Kap_06_Bok_Losningsforslag_Knut.xls" TargetMode="External"/><Relationship Id="rId1" Type="http://schemas.openxmlformats.org/officeDocument/2006/relationships/themeOverride" Target="../theme/themeOverrid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6289078899282142"/>
          <c:y val="2.6796769560541868E-2"/>
          <c:w val="0.65539076076443392"/>
          <c:h val="0.92440837661249864"/>
        </c:manualLayout>
      </c:layout>
      <c:lineChart>
        <c:grouping val="standard"/>
        <c:varyColors val="0"/>
        <c:ser>
          <c:idx val="0"/>
          <c:order val="0"/>
          <c:tx>
            <c:strRef>
              <c:f>Nåverdiprofiler!$A$8</c:f>
              <c:strCache>
                <c:ptCount val="1"/>
                <c:pt idx="0">
                  <c:v>Nåverdi prosjekt A</c:v>
                </c:pt>
              </c:strCache>
            </c:strRef>
          </c:tx>
          <c:cat>
            <c:numRef>
              <c:f>Nåverdiprofiler!$A$23:$G$23</c:f>
              <c:numCache>
                <c:formatCode>0%</c:formatCode>
                <c:ptCount val="7"/>
                <c:pt idx="1">
                  <c:v>0.1</c:v>
                </c:pt>
                <c:pt idx="2">
                  <c:v>0.2</c:v>
                </c:pt>
                <c:pt idx="3">
                  <c:v>0.30000000000000032</c:v>
                </c:pt>
                <c:pt idx="4">
                  <c:v>0.4</c:v>
                </c:pt>
                <c:pt idx="5">
                  <c:v>0.5</c:v>
                </c:pt>
                <c:pt idx="6">
                  <c:v>0.60000000000000064</c:v>
                </c:pt>
              </c:numCache>
            </c:numRef>
          </c:cat>
          <c:val>
            <c:numRef>
              <c:f>Nåverdiprofiler!$B$8:$H$8</c:f>
              <c:numCache>
                <c:formatCode>#,##0</c:formatCode>
                <c:ptCount val="7"/>
                <c:pt idx="0">
                  <c:v>9000</c:v>
                </c:pt>
                <c:pt idx="1">
                  <c:v>5051.6239632730812</c:v>
                </c:pt>
                <c:pt idx="2">
                  <c:v>2374.8285322359493</c:v>
                </c:pt>
                <c:pt idx="3">
                  <c:v>466.91717032929893</c:v>
                </c:pt>
                <c:pt idx="4">
                  <c:v>-949.17933854091518</c:v>
                </c:pt>
                <c:pt idx="5">
                  <c:v>-2035.665294924554</c:v>
                </c:pt>
                <c:pt idx="6">
                  <c:v>-2892.4369812011719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Nåverdiprofiler!$A$9</c:f>
              <c:strCache>
                <c:ptCount val="1"/>
                <c:pt idx="0">
                  <c:v>Nåverdi prosjekt B</c:v>
                </c:pt>
              </c:strCache>
            </c:strRef>
          </c:tx>
          <c:cat>
            <c:numRef>
              <c:f>Nåverdiprofiler!$A$23:$G$23</c:f>
              <c:numCache>
                <c:formatCode>0%</c:formatCode>
                <c:ptCount val="7"/>
                <c:pt idx="1">
                  <c:v>0.1</c:v>
                </c:pt>
                <c:pt idx="2">
                  <c:v>0.2</c:v>
                </c:pt>
                <c:pt idx="3">
                  <c:v>0.30000000000000032</c:v>
                </c:pt>
                <c:pt idx="4">
                  <c:v>0.4</c:v>
                </c:pt>
                <c:pt idx="5">
                  <c:v>0.5</c:v>
                </c:pt>
                <c:pt idx="6">
                  <c:v>0.60000000000000064</c:v>
                </c:pt>
              </c:numCache>
            </c:numRef>
          </c:cat>
          <c:val>
            <c:numRef>
              <c:f>Nåverdiprofiler!$B$9:$H$9</c:f>
              <c:numCache>
                <c:formatCode>#,##0</c:formatCode>
                <c:ptCount val="7"/>
                <c:pt idx="0">
                  <c:v>18000</c:v>
                </c:pt>
                <c:pt idx="1">
                  <c:v>7484.6702992445562</c:v>
                </c:pt>
                <c:pt idx="2">
                  <c:v>883.38048696845055</c:v>
                </c:pt>
                <c:pt idx="3">
                  <c:v>-3495.1600529459542</c:v>
                </c:pt>
                <c:pt idx="4">
                  <c:v>-6534.7771761765898</c:v>
                </c:pt>
                <c:pt idx="5">
                  <c:v>-8727.0233196159115</c:v>
                </c:pt>
                <c:pt idx="6">
                  <c:v>-10360.050201416016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Nåverdiprofiler!$A$10</c:f>
              <c:strCache>
                <c:ptCount val="1"/>
              </c:strCache>
            </c:strRef>
          </c:tx>
          <c:cat>
            <c:numRef>
              <c:f>Nåverdiprofiler!$A$23:$G$23</c:f>
              <c:numCache>
                <c:formatCode>0%</c:formatCode>
                <c:ptCount val="7"/>
                <c:pt idx="1">
                  <c:v>0.1</c:v>
                </c:pt>
                <c:pt idx="2">
                  <c:v>0.2</c:v>
                </c:pt>
                <c:pt idx="3">
                  <c:v>0.30000000000000032</c:v>
                </c:pt>
                <c:pt idx="4">
                  <c:v>0.4</c:v>
                </c:pt>
                <c:pt idx="5">
                  <c:v>0.5</c:v>
                </c:pt>
                <c:pt idx="6">
                  <c:v>0.60000000000000064</c:v>
                </c:pt>
              </c:numCache>
            </c:numRef>
          </c:cat>
          <c:val>
            <c:numRef>
              <c:f>Nåverdiprofiler!$B$10:$H$10</c:f>
              <c:numCache>
                <c:formatCode>General</c:formatCode>
                <c:ptCount val="7"/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33828352"/>
        <c:axId val="44414016"/>
      </c:lineChart>
      <c:catAx>
        <c:axId val="33828352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 b="0"/>
                </a:pPr>
                <a:r>
                  <a:rPr lang="nb-NO" b="0"/>
                  <a:t>Kapitalkostnad</a:t>
                </a:r>
              </a:p>
            </c:rich>
          </c:tx>
          <c:layout>
            <c:manualLayout>
              <c:xMode val="edge"/>
              <c:yMode val="edge"/>
              <c:x val="0.85235985864895381"/>
              <c:y val="0.56276332668841611"/>
            </c:manualLayout>
          </c:layout>
          <c:overlay val="0"/>
        </c:title>
        <c:numFmt formatCode="0%" sourceLinked="1"/>
        <c:majorTickMark val="out"/>
        <c:minorTickMark val="none"/>
        <c:tickLblPos val="nextTo"/>
        <c:crossAx val="44414016"/>
        <c:crosses val="autoZero"/>
        <c:auto val="1"/>
        <c:lblAlgn val="ctr"/>
        <c:lblOffset val="100"/>
        <c:noMultiLvlLbl val="0"/>
      </c:catAx>
      <c:valAx>
        <c:axId val="44414016"/>
        <c:scaling>
          <c:orientation val="minMax"/>
        </c:scaling>
        <c:delete val="0"/>
        <c:axPos val="l"/>
        <c:title>
          <c:tx>
            <c:rich>
              <a:bodyPr/>
              <a:lstStyle/>
              <a:p>
                <a:pPr>
                  <a:defRPr/>
                </a:pPr>
                <a:r>
                  <a:rPr lang="nb-NO" b="0"/>
                  <a:t>Nåverdi</a:t>
                </a:r>
              </a:p>
            </c:rich>
          </c:tx>
          <c:layout>
            <c:manualLayout>
              <c:xMode val="edge"/>
              <c:yMode val="edge"/>
              <c:x val="0"/>
              <c:y val="0.32647098306112454"/>
            </c:manualLayout>
          </c:layout>
          <c:overlay val="0"/>
        </c:title>
        <c:numFmt formatCode="#,##0" sourceLinked="1"/>
        <c:majorTickMark val="out"/>
        <c:minorTickMark val="none"/>
        <c:tickLblPos val="nextTo"/>
        <c:crossAx val="33828352"/>
        <c:crosses val="autoZero"/>
        <c:crossBetween val="midCat"/>
      </c:valAx>
      <c:spPr>
        <a:noFill/>
        <a:ln w="25400">
          <a:noFill/>
        </a:ln>
      </c:spPr>
    </c:plotArea>
    <c:plotVisOnly val="1"/>
    <c:dispBlanksAs val="gap"/>
    <c:showDLblsOverMax val="0"/>
  </c:chart>
  <c:spPr>
    <a:ln>
      <a:noFill/>
    </a:ln>
  </c:spPr>
  <c:externalData r:id="rId2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7.0652173913043514E-2"/>
          <c:y val="0.11541565778853957"/>
          <c:w val="0.75407658723024251"/>
          <c:h val="0.81598062953995154"/>
        </c:manualLayout>
      </c:layout>
      <c:lineChart>
        <c:grouping val="standard"/>
        <c:varyColors val="0"/>
        <c:ser>
          <c:idx val="0"/>
          <c:order val="0"/>
          <c:tx>
            <c:strRef>
              <c:f>'Oppgave 6.1, spm. c'!$L$31</c:f>
              <c:strCache>
                <c:ptCount val="1"/>
                <c:pt idx="0">
                  <c:v>Salgspris</c:v>
                </c:pt>
              </c:strCache>
            </c:strRef>
          </c:tx>
          <c:spPr>
            <a:ln w="25400">
              <a:solidFill>
                <a:srgbClr val="FF0000"/>
              </a:solidFill>
              <a:prstDash val="solid"/>
            </a:ln>
          </c:spPr>
          <c:marker>
            <c:symbol val="circle"/>
            <c:size val="5"/>
            <c:spPr>
              <a:solidFill>
                <a:srgbClr val="000000"/>
              </a:solidFill>
              <a:ln>
                <a:solidFill>
                  <a:srgbClr val="000000"/>
                </a:solidFill>
                <a:prstDash val="solid"/>
              </a:ln>
            </c:spPr>
          </c:marker>
          <c:cat>
            <c:numRef>
              <c:f>'Oppgave 6.1, spm. c'!$K$32:$K$40</c:f>
              <c:numCache>
                <c:formatCode>0%</c:formatCode>
                <c:ptCount val="9"/>
                <c:pt idx="0">
                  <c:v>-0.4</c:v>
                </c:pt>
                <c:pt idx="1">
                  <c:v>-0.30000000000000032</c:v>
                </c:pt>
                <c:pt idx="2">
                  <c:v>-0.2</c:v>
                </c:pt>
                <c:pt idx="3">
                  <c:v>-0.1</c:v>
                </c:pt>
                <c:pt idx="5">
                  <c:v>0.1</c:v>
                </c:pt>
                <c:pt idx="6">
                  <c:v>0.2</c:v>
                </c:pt>
                <c:pt idx="7">
                  <c:v>0.30000000000000032</c:v>
                </c:pt>
                <c:pt idx="8">
                  <c:v>0.4</c:v>
                </c:pt>
              </c:numCache>
            </c:numRef>
          </c:cat>
          <c:val>
            <c:numRef>
              <c:f>'Oppgave 6.1, spm. c'!$L$32:$L$40</c:f>
              <c:numCache>
                <c:formatCode>0</c:formatCode>
                <c:ptCount val="9"/>
                <c:pt idx="0">
                  <c:v>-13.086</c:v>
                </c:pt>
                <c:pt idx="1">
                  <c:v>-9</c:v>
                </c:pt>
                <c:pt idx="2">
                  <c:v>-4.9130000000000003</c:v>
                </c:pt>
                <c:pt idx="3">
                  <c:v>-0.82700000000000062</c:v>
                </c:pt>
                <c:pt idx="4">
                  <c:v>3.2600000000000002</c:v>
                </c:pt>
                <c:pt idx="5">
                  <c:v>7.3460000000000001</c:v>
                </c:pt>
                <c:pt idx="6">
                  <c:v>11.433</c:v>
                </c:pt>
                <c:pt idx="7">
                  <c:v>15.519</c:v>
                </c:pt>
                <c:pt idx="8">
                  <c:v>19.606000000000005</c:v>
                </c:pt>
              </c:numCache>
            </c:numRef>
          </c:val>
          <c:smooth val="1"/>
        </c:ser>
        <c:ser>
          <c:idx val="1"/>
          <c:order val="1"/>
          <c:tx>
            <c:strRef>
              <c:f>'Oppgave 6.1, spm. c'!$M$31</c:f>
              <c:strCache>
                <c:ptCount val="1"/>
                <c:pt idx="0">
                  <c:v>Volum</c:v>
                </c:pt>
              </c:strCache>
            </c:strRef>
          </c:tx>
          <c:spPr>
            <a:ln w="25400">
              <a:solidFill>
                <a:srgbClr val="00B0F0"/>
              </a:solidFill>
              <a:prstDash val="solid"/>
            </a:ln>
          </c:spPr>
          <c:marker>
            <c:symbol val="diamond"/>
            <c:size val="5"/>
            <c:spPr>
              <a:solidFill>
                <a:srgbClr val="000000"/>
              </a:solidFill>
              <a:ln>
                <a:solidFill>
                  <a:srgbClr val="000000"/>
                </a:solidFill>
                <a:prstDash val="solid"/>
              </a:ln>
            </c:spPr>
          </c:marker>
          <c:cat>
            <c:numRef>
              <c:f>'Oppgave 6.1, spm. c'!$K$32:$K$40</c:f>
              <c:numCache>
                <c:formatCode>0%</c:formatCode>
                <c:ptCount val="9"/>
                <c:pt idx="0">
                  <c:v>-0.4</c:v>
                </c:pt>
                <c:pt idx="1">
                  <c:v>-0.30000000000000032</c:v>
                </c:pt>
                <c:pt idx="2">
                  <c:v>-0.2</c:v>
                </c:pt>
                <c:pt idx="3">
                  <c:v>-0.1</c:v>
                </c:pt>
                <c:pt idx="5">
                  <c:v>0.1</c:v>
                </c:pt>
                <c:pt idx="6">
                  <c:v>0.2</c:v>
                </c:pt>
                <c:pt idx="7">
                  <c:v>0.30000000000000032</c:v>
                </c:pt>
                <c:pt idx="8">
                  <c:v>0.4</c:v>
                </c:pt>
              </c:numCache>
            </c:numRef>
          </c:cat>
          <c:val>
            <c:numRef>
              <c:f>'Oppgave 6.1, spm. c'!$M$32:$M$40</c:f>
              <c:numCache>
                <c:formatCode>0</c:formatCode>
                <c:ptCount val="9"/>
                <c:pt idx="0">
                  <c:v>-2.7229999999999999</c:v>
                </c:pt>
                <c:pt idx="1">
                  <c:v>-1.228</c:v>
                </c:pt>
                <c:pt idx="2">
                  <c:v>0.26800000000000002</c:v>
                </c:pt>
                <c:pt idx="3">
                  <c:v>1.764</c:v>
                </c:pt>
                <c:pt idx="4">
                  <c:v>3.2600000000000002</c:v>
                </c:pt>
                <c:pt idx="5">
                  <c:v>4.7549999999999955</c:v>
                </c:pt>
                <c:pt idx="6">
                  <c:v>6.2510000000000003</c:v>
                </c:pt>
                <c:pt idx="7">
                  <c:v>7.7469999999999999</c:v>
                </c:pt>
                <c:pt idx="8">
                  <c:v>9.2429999999999986</c:v>
                </c:pt>
              </c:numCache>
            </c:numRef>
          </c:val>
          <c:smooth val="1"/>
        </c:ser>
        <c:ser>
          <c:idx val="2"/>
          <c:order val="2"/>
          <c:tx>
            <c:strRef>
              <c:f>'Oppgave 6.1, spm. c'!$N$31</c:f>
              <c:strCache>
                <c:ptCount val="1"/>
                <c:pt idx="0">
                  <c:v>VEK</c:v>
                </c:pt>
              </c:strCache>
            </c:strRef>
          </c:tx>
          <c:spPr>
            <a:ln w="25400">
              <a:solidFill>
                <a:srgbClr val="7030A0"/>
              </a:solidFill>
              <a:prstDash val="solid"/>
            </a:ln>
          </c:spPr>
          <c:marker>
            <c:symbol val="dot"/>
            <c:size val="5"/>
            <c:spPr>
              <a:solidFill>
                <a:srgbClr val="000000"/>
              </a:solidFill>
              <a:ln>
                <a:solidFill>
                  <a:srgbClr val="000000"/>
                </a:solidFill>
                <a:prstDash val="solid"/>
              </a:ln>
            </c:spPr>
          </c:marker>
          <c:cat>
            <c:numRef>
              <c:f>'Oppgave 6.1, spm. c'!$K$32:$K$40</c:f>
              <c:numCache>
                <c:formatCode>0%</c:formatCode>
                <c:ptCount val="9"/>
                <c:pt idx="0">
                  <c:v>-0.4</c:v>
                </c:pt>
                <c:pt idx="1">
                  <c:v>-0.30000000000000032</c:v>
                </c:pt>
                <c:pt idx="2">
                  <c:v>-0.2</c:v>
                </c:pt>
                <c:pt idx="3">
                  <c:v>-0.1</c:v>
                </c:pt>
                <c:pt idx="5">
                  <c:v>0.1</c:v>
                </c:pt>
                <c:pt idx="6">
                  <c:v>0.2</c:v>
                </c:pt>
                <c:pt idx="7">
                  <c:v>0.30000000000000032</c:v>
                </c:pt>
                <c:pt idx="8">
                  <c:v>0.4</c:v>
                </c:pt>
              </c:numCache>
            </c:numRef>
          </c:cat>
          <c:val>
            <c:numRef>
              <c:f>'Oppgave 6.1, spm. c'!$N$32:$N$40</c:f>
              <c:numCache>
                <c:formatCode>0</c:formatCode>
                <c:ptCount val="9"/>
                <c:pt idx="0">
                  <c:v>13.623000000000001</c:v>
                </c:pt>
                <c:pt idx="1">
                  <c:v>11.032</c:v>
                </c:pt>
                <c:pt idx="2">
                  <c:v>8.4410000000000007</c:v>
                </c:pt>
                <c:pt idx="3">
                  <c:v>5.85</c:v>
                </c:pt>
                <c:pt idx="4">
                  <c:v>3.2600000000000002</c:v>
                </c:pt>
                <c:pt idx="5">
                  <c:v>0.66900000000000215</c:v>
                </c:pt>
                <c:pt idx="6">
                  <c:v>-1.9219999999999966</c:v>
                </c:pt>
                <c:pt idx="7">
                  <c:v>-4.5129999999999955</c:v>
                </c:pt>
                <c:pt idx="8">
                  <c:v>-7.1029999999999864</c:v>
                </c:pt>
              </c:numCache>
            </c:numRef>
          </c:val>
          <c:smooth val="1"/>
        </c:ser>
        <c:ser>
          <c:idx val="3"/>
          <c:order val="3"/>
          <c:tx>
            <c:strRef>
              <c:f>'Oppgave 6.1, spm. c'!$O$31</c:f>
              <c:strCache>
                <c:ptCount val="1"/>
                <c:pt idx="0">
                  <c:v>FK</c:v>
                </c:pt>
              </c:strCache>
            </c:strRef>
          </c:tx>
          <c:spPr>
            <a:ln w="25400">
              <a:solidFill>
                <a:srgbClr val="00B050"/>
              </a:solidFill>
              <a:prstDash val="solid"/>
            </a:ln>
          </c:spPr>
          <c:marker>
            <c:symbol val="triangle"/>
            <c:size val="5"/>
            <c:spPr>
              <a:solidFill>
                <a:srgbClr val="000000"/>
              </a:solidFill>
              <a:ln>
                <a:solidFill>
                  <a:srgbClr val="000000"/>
                </a:solidFill>
                <a:prstDash val="solid"/>
              </a:ln>
            </c:spPr>
          </c:marker>
          <c:cat>
            <c:numRef>
              <c:f>'Oppgave 6.1, spm. c'!$K$32:$K$40</c:f>
              <c:numCache>
                <c:formatCode>0%</c:formatCode>
                <c:ptCount val="9"/>
                <c:pt idx="0">
                  <c:v>-0.4</c:v>
                </c:pt>
                <c:pt idx="1">
                  <c:v>-0.30000000000000032</c:v>
                </c:pt>
                <c:pt idx="2">
                  <c:v>-0.2</c:v>
                </c:pt>
                <c:pt idx="3">
                  <c:v>-0.1</c:v>
                </c:pt>
                <c:pt idx="5">
                  <c:v>0.1</c:v>
                </c:pt>
                <c:pt idx="6">
                  <c:v>0.2</c:v>
                </c:pt>
                <c:pt idx="7">
                  <c:v>0.30000000000000032</c:v>
                </c:pt>
                <c:pt idx="8">
                  <c:v>0.4</c:v>
                </c:pt>
              </c:numCache>
            </c:numRef>
          </c:cat>
          <c:val>
            <c:numRef>
              <c:f>'Oppgave 6.1, spm. c'!$O$32:$O$40</c:f>
              <c:numCache>
                <c:formatCode>0</c:formatCode>
                <c:ptCount val="9"/>
                <c:pt idx="0">
                  <c:v>5.6979999999999862</c:v>
                </c:pt>
                <c:pt idx="1">
                  <c:v>5.0880000000000001</c:v>
                </c:pt>
                <c:pt idx="2">
                  <c:v>4.4790000000000134</c:v>
                </c:pt>
                <c:pt idx="3">
                  <c:v>3.8689999999999998</c:v>
                </c:pt>
                <c:pt idx="4">
                  <c:v>3.2600000000000002</c:v>
                </c:pt>
                <c:pt idx="5">
                  <c:v>2.65</c:v>
                </c:pt>
                <c:pt idx="6">
                  <c:v>2.0409999999999999</c:v>
                </c:pt>
                <c:pt idx="7">
                  <c:v>1.4309999999999954</c:v>
                </c:pt>
                <c:pt idx="8">
                  <c:v>0.82099999999999995</c:v>
                </c:pt>
              </c:numCache>
            </c:numRef>
          </c:val>
          <c:smooth val="1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12082944"/>
        <c:axId val="97860928"/>
      </c:lineChart>
      <c:catAx>
        <c:axId val="112082944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 sz="1100" b="0" i="0" u="none" strike="noStrike" baseline="0">
                    <a:solidFill>
                      <a:srgbClr val="000000"/>
                    </a:solidFill>
                    <a:latin typeface="Times New Roman"/>
                    <a:ea typeface="Times New Roman"/>
                    <a:cs typeface="Times New Roman"/>
                  </a:defRPr>
                </a:pPr>
                <a:r>
                  <a:rPr lang="nb-NO"/>
                  <a:t>Endring fra basis</a:t>
                </a:r>
              </a:p>
            </c:rich>
          </c:tx>
          <c:layout>
            <c:manualLayout>
              <c:xMode val="edge"/>
              <c:yMode val="edge"/>
              <c:x val="0.85953966678736893"/>
              <c:y val="0.63643116943935529"/>
            </c:manualLayout>
          </c:layout>
          <c:overlay val="0"/>
          <c:spPr>
            <a:noFill/>
            <a:ln w="25400">
              <a:noFill/>
            </a:ln>
          </c:spPr>
        </c:title>
        <c:numFmt formatCode="0%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100" b="0" i="0" u="none" strike="noStrike" baseline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defRPr>
            </a:pPr>
            <a:endParaRPr lang="nb-NO"/>
          </a:p>
        </c:txPr>
        <c:crossAx val="97860928"/>
        <c:crosses val="autoZero"/>
        <c:auto val="0"/>
        <c:lblAlgn val="ctr"/>
        <c:lblOffset val="100"/>
        <c:tickLblSkip val="1"/>
        <c:tickMarkSkip val="1"/>
        <c:noMultiLvlLbl val="0"/>
      </c:catAx>
      <c:valAx>
        <c:axId val="97860928"/>
        <c:scaling>
          <c:orientation val="minMax"/>
        </c:scaling>
        <c:delete val="0"/>
        <c:axPos val="l"/>
        <c:title>
          <c:tx>
            <c:rich>
              <a:bodyPr rot="0" vert="horz"/>
              <a:lstStyle/>
              <a:p>
                <a:pPr algn="ctr">
                  <a:defRPr sz="1100" b="0" i="0" u="none" strike="noStrike" baseline="0">
                    <a:solidFill>
                      <a:srgbClr val="000000"/>
                    </a:solidFill>
                    <a:latin typeface="Times New Roman"/>
                    <a:ea typeface="Times New Roman"/>
                    <a:cs typeface="Times New Roman"/>
                  </a:defRPr>
                </a:pPr>
                <a:r>
                  <a:rPr lang="nb-NO"/>
                  <a:t>Nåverdi (mill. kr) ved risikofri rente etter skatt</a:t>
                </a:r>
              </a:p>
            </c:rich>
          </c:tx>
          <c:layout>
            <c:manualLayout>
              <c:xMode val="edge"/>
              <c:yMode val="edge"/>
              <c:x val="0.46059813165955382"/>
              <c:y val="1.4527845036319625E-2"/>
            </c:manualLayout>
          </c:layout>
          <c:overlay val="0"/>
          <c:spPr>
            <a:noFill/>
            <a:ln w="25400">
              <a:noFill/>
            </a:ln>
          </c:spPr>
        </c:title>
        <c:numFmt formatCode="0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100" b="0" i="0" u="none" strike="noStrike" baseline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defRPr>
            </a:pPr>
            <a:endParaRPr lang="nb-NO"/>
          </a:p>
        </c:txPr>
        <c:crossAx val="112082944"/>
        <c:crosses val="autoZero"/>
        <c:crossBetween val="midCat"/>
      </c:valAx>
      <c:spPr>
        <a:noFill/>
        <a:ln w="25400">
          <a:noFill/>
        </a:ln>
      </c:spPr>
    </c:plotArea>
    <c:legend>
      <c:legendPos val="r"/>
      <c:layout>
        <c:manualLayout>
          <c:xMode val="edge"/>
          <c:yMode val="edge"/>
          <c:x val="0.86548970462281904"/>
          <c:y val="2.1791767554479591E-2"/>
          <c:w val="0.12500008292825637"/>
          <c:h val="0.22518159806295387"/>
        </c:manualLayout>
      </c:layout>
      <c:overlay val="0"/>
      <c:spPr>
        <a:solidFill>
          <a:srgbClr val="FFFFFF"/>
        </a:solidFill>
        <a:ln w="3175">
          <a:noFill/>
          <a:prstDash val="solid"/>
        </a:ln>
      </c:spPr>
      <c:txPr>
        <a:bodyPr/>
        <a:lstStyle/>
        <a:p>
          <a:pPr>
            <a:defRPr sz="1010" b="0" i="0" u="none" strike="noStrike" baseline="0">
              <a:solidFill>
                <a:srgbClr val="000000"/>
              </a:solidFill>
              <a:latin typeface="Times New Roman"/>
              <a:ea typeface="Times New Roman"/>
              <a:cs typeface="Times New Roman"/>
            </a:defRPr>
          </a:pPr>
          <a:endParaRPr lang="nb-NO"/>
        </a:p>
      </c:txPr>
    </c:legend>
    <c:plotVisOnly val="1"/>
    <c:dispBlanksAs val="gap"/>
    <c:showDLblsOverMax val="0"/>
  </c:chart>
  <c:spPr>
    <a:noFill/>
    <a:ln w="9525">
      <a:noFill/>
    </a:ln>
  </c:spPr>
  <c:txPr>
    <a:bodyPr/>
    <a:lstStyle/>
    <a:p>
      <a:pPr>
        <a:defRPr sz="1100" b="0" i="0" u="none" strike="noStrike" baseline="0">
          <a:solidFill>
            <a:srgbClr val="000000"/>
          </a:solidFill>
          <a:latin typeface="Times New Roman"/>
          <a:ea typeface="Times New Roman"/>
          <a:cs typeface="Times New Roman"/>
        </a:defRPr>
      </a:pPr>
      <a:endParaRPr lang="nb-NO"/>
    </a:p>
  </c:txPr>
  <c:externalData r:id="rId2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n-NO"/>
          </a:p>
        </p:txBody>
      </p:sp>
      <p:sp>
        <p:nvSpPr>
          <p:cNvPr id="3" name="Plassholder for dato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0A7F21-93AB-F141-B5DF-C5DEC9ADD7FC}" type="datetimeFigureOut">
              <a:rPr lang="nn-NO" smtClean="0"/>
              <a:pPr/>
              <a:t>31.05.2012</a:t>
            </a:fld>
            <a:endParaRPr lang="nn-NO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2"/>
          </p:nvPr>
        </p:nvSpPr>
        <p:spPr>
          <a:xfrm>
            <a:off x="0" y="9378824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n-NO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3"/>
          </p:nvPr>
        </p:nvSpPr>
        <p:spPr>
          <a:xfrm>
            <a:off x="3850443" y="9378824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3AFC79-0860-C841-8EDA-23442A983571}" type="slidenum">
              <a:rPr lang="nn-NO" smtClean="0"/>
              <a:pPr/>
              <a:t>‹#›</a:t>
            </a:fld>
            <a:endParaRPr lang="nn-NO"/>
          </a:p>
        </p:txBody>
      </p:sp>
    </p:spTree>
    <p:extLst>
      <p:ext uri="{BB962C8B-B14F-4D97-AF65-F5344CB8AC3E}">
        <p14:creationId xmlns:p14="http://schemas.microsoft.com/office/powerpoint/2010/main" val="342564223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n-NO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A227896-0BD5-F942-9C6E-A9ABC30FBEB1}" type="datetimeFigureOut">
              <a:rPr lang="nn-NO" smtClean="0"/>
              <a:pPr/>
              <a:t>31.05.2012</a:t>
            </a:fld>
            <a:endParaRPr lang="nn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725488" y="741363"/>
            <a:ext cx="5346700" cy="37020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n-NO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79768" y="4690269"/>
            <a:ext cx="5438140" cy="44434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n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9378824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n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50443" y="9378824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CCEF757-EB36-7542-8ED8-5F1079D825E3}" type="slidenum">
              <a:rPr lang="nn-NO" smtClean="0"/>
              <a:pPr/>
              <a:t>‹#›</a:t>
            </a:fld>
            <a:endParaRPr lang="nn-NO"/>
          </a:p>
        </p:txBody>
      </p:sp>
    </p:spTree>
    <p:extLst>
      <p:ext uri="{BB962C8B-B14F-4D97-AF65-F5344CB8AC3E}">
        <p14:creationId xmlns:p14="http://schemas.microsoft.com/office/powerpoint/2010/main" val="3688149048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10598E7-6F08-48F3-ABFF-8307A6894F48}" type="slidenum">
              <a:rPr lang="en-US"/>
              <a:pPr/>
              <a:t>2</a:t>
            </a:fld>
            <a:endParaRPr lang="en-US"/>
          </a:p>
        </p:txBody>
      </p:sp>
      <p:sp>
        <p:nvSpPr>
          <p:cNvPr id="798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98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990514F-ACEC-4B05-ABC7-A5BD539BE608}" type="slidenum">
              <a:rPr lang="en-US"/>
              <a:pPr/>
              <a:t>6</a:t>
            </a:fld>
            <a:endParaRPr lang="en-US"/>
          </a:p>
        </p:txBody>
      </p:sp>
      <p:sp>
        <p:nvSpPr>
          <p:cNvPr id="798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98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dirty="0" smtClean="0"/>
              <a:t>Her går</a:t>
            </a:r>
            <a:r>
              <a:rPr lang="nb-NO" baseline="0" dirty="0" smtClean="0"/>
              <a:t> det lett i ball for noen og enhver.</a:t>
            </a:r>
            <a:endParaRPr lang="nb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CEF757-EB36-7542-8ED8-5F1079D825E3}" type="slidenum">
              <a:rPr lang="nn-NO" smtClean="0"/>
              <a:pPr/>
              <a:t>15</a:t>
            </a:fld>
            <a:endParaRPr lang="nn-NO"/>
          </a:p>
        </p:txBody>
      </p:sp>
    </p:spTree>
    <p:extLst>
      <p:ext uri="{BB962C8B-B14F-4D97-AF65-F5344CB8AC3E}">
        <p14:creationId xmlns:p14="http://schemas.microsoft.com/office/powerpoint/2010/main" val="6534290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Bilde 8" descr="bunnbilde_himmel_ligg.jp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-1"/>
            <a:ext cx="9906000" cy="6858001"/>
          </a:xfrm>
          <a:prstGeom prst="rect">
            <a:avLst/>
          </a:prstGeom>
        </p:spPr>
      </p:pic>
      <p:sp>
        <p:nvSpPr>
          <p:cNvPr id="31" name="Title 1"/>
          <p:cNvSpPr>
            <a:spLocks noGrp="1"/>
          </p:cNvSpPr>
          <p:nvPr>
            <p:ph type="title"/>
          </p:nvPr>
        </p:nvSpPr>
        <p:spPr>
          <a:xfrm>
            <a:off x="495300" y="2236695"/>
            <a:ext cx="6934200" cy="1362075"/>
          </a:xfrm>
          <a:prstGeom prst="rect">
            <a:avLst/>
          </a:prstGeom>
        </p:spPr>
        <p:txBody>
          <a:bodyPr anchor="b" anchorCtr="0"/>
          <a:lstStyle>
            <a:lvl1pPr algn="r">
              <a:defRPr sz="4600" b="0" cap="none" baseline="0"/>
            </a:lvl1pPr>
          </a:lstStyle>
          <a:p>
            <a:r>
              <a:rPr lang="en-US" dirty="0" smtClean="0"/>
              <a:t>Click to edit Master title style</a:t>
            </a:r>
            <a:endParaRPr dirty="0"/>
          </a:p>
        </p:txBody>
      </p:sp>
      <p:sp>
        <p:nvSpPr>
          <p:cNvPr id="32" name="Text Placeholder 2"/>
          <p:cNvSpPr>
            <a:spLocks noGrp="1"/>
          </p:cNvSpPr>
          <p:nvPr>
            <p:ph type="body" idx="1"/>
          </p:nvPr>
        </p:nvSpPr>
        <p:spPr>
          <a:xfrm>
            <a:off x="1816100" y="3609696"/>
            <a:ext cx="5613401" cy="1500187"/>
          </a:xfrm>
        </p:spPr>
        <p:txBody>
          <a:bodyPr anchor="t" anchorCtr="0"/>
          <a:lstStyle>
            <a:lvl1pPr marL="0" indent="0" algn="r">
              <a:spcBef>
                <a:spcPts val="300"/>
              </a:spcBef>
              <a:buNone/>
              <a:defRPr sz="1800" baseline="0">
                <a:solidFill>
                  <a:schemeClr val="bg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Date Placeholder 2"/>
          <p:cNvSpPr>
            <a:spLocks noGrp="1"/>
          </p:cNvSpPr>
          <p:nvPr>
            <p:ph type="dt" sz="half" idx="10"/>
          </p:nvPr>
        </p:nvSpPr>
        <p:spPr>
          <a:xfrm>
            <a:off x="7107384" y="6390219"/>
            <a:ext cx="1854584" cy="365125"/>
          </a:xfrm>
        </p:spPr>
        <p:txBody>
          <a:bodyPr/>
          <a:lstStyle>
            <a:lvl1pPr>
              <a:defRPr/>
            </a:lvl1pPr>
          </a:lstStyle>
          <a:p>
            <a:r>
              <a:rPr lang="nb-NO" smtClean="0"/>
              <a:t>Rasmus Rasmussen</a:t>
            </a:r>
            <a:endParaRPr lang="nn-NO" dirty="0"/>
          </a:p>
        </p:txBody>
      </p:sp>
      <p:sp>
        <p:nvSpPr>
          <p:cNvPr id="11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801423" y="6390219"/>
            <a:ext cx="6305960" cy="365125"/>
          </a:xfrm>
        </p:spPr>
        <p:txBody>
          <a:bodyPr/>
          <a:lstStyle/>
          <a:p>
            <a:r>
              <a:rPr lang="nn-NO" smtClean="0"/>
              <a:t>BØK311 BEDRIFTSØKONOMI 2b</a:t>
            </a:r>
            <a:endParaRPr lang="nn-NO" dirty="0"/>
          </a:p>
        </p:txBody>
      </p:sp>
      <p:sp>
        <p:nvSpPr>
          <p:cNvPr id="12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9102859" y="6390219"/>
            <a:ext cx="577850" cy="365125"/>
          </a:xfrm>
        </p:spPr>
        <p:txBody>
          <a:bodyPr/>
          <a:lstStyle/>
          <a:p>
            <a:fld id="{C8027F48-9CC9-D045-8B9B-52CCB28A42BB}" type="slidenum">
              <a:rPr lang="nn-NO" smtClean="0"/>
              <a:pPr/>
              <a:t>‹#›</a:t>
            </a:fld>
            <a:endParaRPr lang="nn-NO"/>
          </a:p>
        </p:txBody>
      </p:sp>
      <p:pic>
        <p:nvPicPr>
          <p:cNvPr id="21" name="Bilde 20" descr="logo_hvit.png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1" y="0"/>
            <a:ext cx="3488267" cy="1040747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nb-NO" smtClean="0"/>
              <a:t>Rasmus Rasmussen</a:t>
            </a:r>
            <a:endParaRPr lang="nn-NO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n-NO" smtClean="0"/>
              <a:t>BØK311 BEDRIFTSØKONOMI 2b</a:t>
            </a:r>
            <a:endParaRPr lang="nn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27F48-9CC9-D045-8B9B-52CCB28A42BB}" type="slidenum">
              <a:rPr lang="nn-NO" smtClean="0"/>
              <a:pPr/>
              <a:t>‹#›</a:t>
            </a:fld>
            <a:endParaRPr lang="nn-NO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374650" y="1735667"/>
            <a:ext cx="4442800" cy="4457733"/>
          </a:xfrm>
          <a:prstGeom prst="ellipse">
            <a:avLst/>
          </a:prstGeom>
          <a:ln w="28575">
            <a:solidFill>
              <a:srgbClr val="0F6FC6"/>
            </a:solidFill>
          </a:ln>
        </p:spPr>
        <p:txBody>
          <a:bodyPr/>
          <a:lstStyle>
            <a:lvl1pPr marL="0" indent="0">
              <a:buNone/>
              <a:defRPr>
                <a:solidFill>
                  <a:srgbClr val="0B5395"/>
                </a:solidFill>
              </a:defRPr>
            </a:lvl1pPr>
          </a:lstStyle>
          <a:p>
            <a:r>
              <a:rPr lang="en-US" smtClean="0"/>
              <a:t>Click icon to add picture</a:t>
            </a:r>
            <a:endParaRPr dirty="0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5606824" y="1735667"/>
            <a:ext cx="3802157" cy="1276352"/>
          </a:xfrm>
          <a:prstGeom prst="rect">
            <a:avLst/>
          </a:prstGeom>
        </p:spPr>
        <p:txBody>
          <a:bodyPr anchor="b"/>
          <a:lstStyle>
            <a:lvl1pPr algn="l">
              <a:defRPr sz="4000" b="0">
                <a:solidFill>
                  <a:srgbClr val="0B5395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dirty="0"/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5606824" y="3087224"/>
            <a:ext cx="3802157" cy="316964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rgbClr val="0B5395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bilder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nb-NO" smtClean="0"/>
              <a:t>Rasmus Rasmussen</a:t>
            </a:r>
            <a:endParaRPr lang="nn-NO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n-NO" smtClean="0"/>
              <a:t>BØK311 BEDRIFTSØKONOMI 2b</a:t>
            </a:r>
            <a:endParaRPr lang="nn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27F48-9CC9-D045-8B9B-52CCB28A42BB}" type="slidenum">
              <a:rPr lang="nn-NO" smtClean="0"/>
              <a:pPr/>
              <a:t>‹#›</a:t>
            </a:fld>
            <a:endParaRPr lang="nn-NO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1264972" y="3059967"/>
            <a:ext cx="3226560" cy="3241675"/>
          </a:xfrm>
          <a:prstGeom prst="ellipse">
            <a:avLst/>
          </a:prstGeom>
          <a:ln w="28575">
            <a:solidFill>
              <a:srgbClr val="0F6FC6"/>
            </a:solidFill>
          </a:ln>
        </p:spPr>
        <p:txBody>
          <a:bodyPr/>
          <a:lstStyle>
            <a:lvl1pPr marL="0" indent="0">
              <a:buNone/>
              <a:defRPr>
                <a:solidFill>
                  <a:srgbClr val="0B5395"/>
                </a:solidFill>
              </a:defRPr>
            </a:lvl1pPr>
          </a:lstStyle>
          <a:p>
            <a:r>
              <a:rPr lang="en-US" smtClean="0"/>
              <a:t>Click icon to add picture</a:t>
            </a:r>
            <a:endParaRPr dirty="0"/>
          </a:p>
        </p:txBody>
      </p:sp>
      <p:sp>
        <p:nvSpPr>
          <p:cNvPr id="8" name="Picture Placeholder 8"/>
          <p:cNvSpPr>
            <a:spLocks noGrp="1"/>
          </p:cNvSpPr>
          <p:nvPr>
            <p:ph type="pic" sz="quarter" idx="14"/>
          </p:nvPr>
        </p:nvSpPr>
        <p:spPr>
          <a:xfrm>
            <a:off x="3039004" y="1811867"/>
            <a:ext cx="1250635" cy="1254125"/>
          </a:xfrm>
          <a:prstGeom prst="ellipse">
            <a:avLst/>
          </a:prstGeom>
          <a:ln w="28575">
            <a:solidFill>
              <a:srgbClr val="0F6FC6"/>
            </a:solidFill>
          </a:ln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rgbClr val="0B5395"/>
                </a:solidFill>
              </a:defRPr>
            </a:lvl1pPr>
          </a:lstStyle>
          <a:p>
            <a:r>
              <a:rPr lang="en-US" smtClean="0"/>
              <a:t>Click icon to add picture</a:t>
            </a:r>
            <a:endParaRPr dirty="0"/>
          </a:p>
        </p:txBody>
      </p:sp>
      <p:sp>
        <p:nvSpPr>
          <p:cNvPr id="10" name="Picture Placeholder 8"/>
          <p:cNvSpPr>
            <a:spLocks noGrp="1"/>
          </p:cNvSpPr>
          <p:nvPr>
            <p:ph type="pic" sz="quarter" idx="15"/>
          </p:nvPr>
        </p:nvSpPr>
        <p:spPr>
          <a:xfrm>
            <a:off x="801422" y="1260474"/>
            <a:ext cx="1769450" cy="1799493"/>
          </a:xfrm>
          <a:prstGeom prst="ellipse">
            <a:avLst/>
          </a:prstGeom>
          <a:ln w="28575">
            <a:solidFill>
              <a:srgbClr val="0F6FC6"/>
            </a:solidFill>
          </a:ln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0B5395"/>
                </a:solidFill>
              </a:defRPr>
            </a:lvl1pPr>
          </a:lstStyle>
          <a:p>
            <a:r>
              <a:rPr lang="en-US" smtClean="0"/>
              <a:t>Click icon to add picture</a:t>
            </a:r>
            <a:endParaRPr dirty="0"/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5606824" y="1667933"/>
            <a:ext cx="3802157" cy="1419291"/>
          </a:xfrm>
          <a:prstGeom prst="rect">
            <a:avLst/>
          </a:prstGeom>
        </p:spPr>
        <p:txBody>
          <a:bodyPr anchor="b"/>
          <a:lstStyle>
            <a:lvl1pPr algn="l">
              <a:defRPr sz="4000" b="0">
                <a:solidFill>
                  <a:srgbClr val="0B5395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2"/>
          </p:nvPr>
        </p:nvSpPr>
        <p:spPr>
          <a:xfrm>
            <a:off x="5606824" y="3162429"/>
            <a:ext cx="3802157" cy="316964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rgbClr val="0B5395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nb-NO" smtClean="0"/>
              <a:t>Rasmus Rasmussen</a:t>
            </a:r>
            <a:endParaRPr lang="nb-NO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nb-NO" smtClean="0"/>
              <a:t>BØK311 BEDRIFTSØKONOMI 2b</a:t>
            </a:r>
            <a:endParaRPr lang="nb-NO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24CB61D-5665-4110-96F1-DEE42E758771}" type="slidenum">
              <a:rPr lang="nb-NO" smtClean="0"/>
              <a:pPr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43467833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1728" y="274638"/>
            <a:ext cx="9517327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C514DB20-9034-4EB9-8E62-D7415B2E147E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 smtClean="0"/>
              <a:t>Rasmus Rasmussen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BØK311 BEDRIFTSØKONOMI 2b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153628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1728" y="274638"/>
            <a:ext cx="9517327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51144CB3-0E09-49DC-84AE-60D450AE22AA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 smtClean="0"/>
              <a:t>Rasmus Rasmussen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BØK311 BEDRIFTSØKONOMI 2b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11531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1728" y="274638"/>
            <a:ext cx="9517327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71728" y="1600200"/>
            <a:ext cx="4676114" cy="45339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12941" y="1600200"/>
            <a:ext cx="4676113" cy="45339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BC7B37E5-37E9-4A76-99BC-22B23F41A179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 smtClean="0"/>
              <a:t>Rasmus Rasmussen</a:t>
            </a:r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BØK311 BEDRIFTSØKONOMI 2b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235125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3440" y="4267200"/>
            <a:ext cx="9902560" cy="2590800"/>
            <a:chOff x="2" y="2688"/>
            <a:chExt cx="5758" cy="1632"/>
          </a:xfrm>
        </p:grpSpPr>
        <p:sp>
          <p:nvSpPr>
            <p:cNvPr id="5" name="Freeform 3"/>
            <p:cNvSpPr>
              <a:spLocks/>
            </p:cNvSpPr>
            <p:nvPr/>
          </p:nvSpPr>
          <p:spPr bwMode="hidden">
            <a:xfrm>
              <a:off x="2" y="2688"/>
              <a:ext cx="5758" cy="1632"/>
            </a:xfrm>
            <a:custGeom>
              <a:avLst/>
              <a:gdLst>
                <a:gd name="T0" fmla="*/ 5758 w 5740"/>
                <a:gd name="T1" fmla="*/ 1632 h 4316"/>
                <a:gd name="T2" fmla="*/ 0 w 5740"/>
                <a:gd name="T3" fmla="*/ 1632 h 4316"/>
                <a:gd name="T4" fmla="*/ 0 w 5740"/>
                <a:gd name="T5" fmla="*/ 0 h 4316"/>
                <a:gd name="T6" fmla="*/ 5758 w 5740"/>
                <a:gd name="T7" fmla="*/ 0 h 4316"/>
                <a:gd name="T8" fmla="*/ 5758 w 5740"/>
                <a:gd name="T9" fmla="*/ 1632 h 4316"/>
                <a:gd name="T10" fmla="*/ 5758 w 5740"/>
                <a:gd name="T11" fmla="*/ 1632 h 431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740" h="4316">
                  <a:moveTo>
                    <a:pt x="5740" y="4316"/>
                  </a:moveTo>
                  <a:lnTo>
                    <a:pt x="0" y="4316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431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accent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nb-NO" smtClean="0">
                <a:solidFill>
                  <a:srgbClr val="FFFFFF"/>
                </a:solidFill>
              </a:endParaRPr>
            </a:p>
          </p:txBody>
        </p:sp>
        <p:grpSp>
          <p:nvGrpSpPr>
            <p:cNvPr id="6" name="Group 4"/>
            <p:cNvGrpSpPr>
              <a:grpSpLocks/>
            </p:cNvGrpSpPr>
            <p:nvPr userDrawn="1"/>
          </p:nvGrpSpPr>
          <p:grpSpPr bwMode="auto">
            <a:xfrm>
              <a:off x="3528" y="3715"/>
              <a:ext cx="792" cy="521"/>
              <a:chOff x="3527" y="3715"/>
              <a:chExt cx="792" cy="521"/>
            </a:xfrm>
          </p:grpSpPr>
          <p:sp>
            <p:nvSpPr>
              <p:cNvPr id="57" name="Oval 5"/>
              <p:cNvSpPr>
                <a:spLocks noChangeArrowheads="1"/>
              </p:cNvSpPr>
              <p:nvPr/>
            </p:nvSpPr>
            <p:spPr bwMode="hidden">
              <a:xfrm>
                <a:off x="3686" y="3810"/>
                <a:ext cx="532" cy="327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path path="shape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58" name="Oval 6"/>
              <p:cNvSpPr>
                <a:spLocks noChangeArrowheads="1"/>
              </p:cNvSpPr>
              <p:nvPr/>
            </p:nvSpPr>
            <p:spPr bwMode="hidden">
              <a:xfrm>
                <a:off x="3726" y="3840"/>
                <a:ext cx="452" cy="275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0980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59" name="Oval 7"/>
              <p:cNvSpPr>
                <a:spLocks noChangeArrowheads="1"/>
              </p:cNvSpPr>
              <p:nvPr/>
            </p:nvSpPr>
            <p:spPr bwMode="hidden">
              <a:xfrm>
                <a:off x="3782" y="3872"/>
                <a:ext cx="344" cy="207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60" name="Oval 8"/>
              <p:cNvSpPr>
                <a:spLocks noChangeArrowheads="1"/>
              </p:cNvSpPr>
              <p:nvPr/>
            </p:nvSpPr>
            <p:spPr bwMode="hidden">
              <a:xfrm>
                <a:off x="3822" y="3896"/>
                <a:ext cx="262" cy="159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61" name="Oval 9"/>
              <p:cNvSpPr>
                <a:spLocks noChangeArrowheads="1"/>
              </p:cNvSpPr>
              <p:nvPr/>
            </p:nvSpPr>
            <p:spPr bwMode="hidden">
              <a:xfrm>
                <a:off x="3856" y="3922"/>
                <a:ext cx="192" cy="107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62" name="Freeform 10"/>
              <p:cNvSpPr>
                <a:spLocks/>
              </p:cNvSpPr>
              <p:nvPr/>
            </p:nvSpPr>
            <p:spPr bwMode="hidden">
              <a:xfrm>
                <a:off x="3575" y="3715"/>
                <a:ext cx="383" cy="161"/>
              </a:xfrm>
              <a:custGeom>
                <a:avLst/>
                <a:gdLst/>
                <a:ahLst/>
                <a:cxnLst>
                  <a:cxn ang="0">
                    <a:pos x="376" y="12"/>
                  </a:cxn>
                  <a:cxn ang="0">
                    <a:pos x="257" y="24"/>
                  </a:cxn>
                  <a:cxn ang="0">
                    <a:pos x="149" y="54"/>
                  </a:cxn>
                  <a:cxn ang="0">
                    <a:pos x="101" y="77"/>
                  </a:cxn>
                  <a:cxn ang="0">
                    <a:pos x="59" y="101"/>
                  </a:cxn>
                  <a:cxn ang="0">
                    <a:pos x="24" y="131"/>
                  </a:cxn>
                  <a:cxn ang="0">
                    <a:pos x="0" y="161"/>
                  </a:cxn>
                  <a:cxn ang="0">
                    <a:pos x="0" y="137"/>
                  </a:cxn>
                  <a:cxn ang="0">
                    <a:pos x="29" y="107"/>
                  </a:cxn>
                  <a:cxn ang="0">
                    <a:pos x="65" y="83"/>
                  </a:cxn>
                  <a:cxn ang="0">
                    <a:pos x="155" y="36"/>
                  </a:cxn>
                  <a:cxn ang="0">
                    <a:pos x="257" y="12"/>
                  </a:cxn>
                  <a:cxn ang="0">
                    <a:pos x="376" y="0"/>
                  </a:cxn>
                  <a:cxn ang="0">
                    <a:pos x="376" y="0"/>
                  </a:cxn>
                  <a:cxn ang="0">
                    <a:pos x="382" y="0"/>
                  </a:cxn>
                  <a:cxn ang="0">
                    <a:pos x="382" y="12"/>
                  </a:cxn>
                  <a:cxn ang="0">
                    <a:pos x="376" y="12"/>
                  </a:cxn>
                  <a:cxn ang="0">
                    <a:pos x="376" y="12"/>
                  </a:cxn>
                  <a:cxn ang="0">
                    <a:pos x="376" y="12"/>
                  </a:cxn>
                </a:cxnLst>
                <a:rect l="0" t="0" r="r" b="b"/>
                <a:pathLst>
                  <a:path w="382" h="161">
                    <a:moveTo>
                      <a:pt x="376" y="12"/>
                    </a:moveTo>
                    <a:lnTo>
                      <a:pt x="257" y="24"/>
                    </a:lnTo>
                    <a:lnTo>
                      <a:pt x="149" y="54"/>
                    </a:lnTo>
                    <a:lnTo>
                      <a:pt x="101" y="77"/>
                    </a:lnTo>
                    <a:lnTo>
                      <a:pt x="59" y="101"/>
                    </a:lnTo>
                    <a:lnTo>
                      <a:pt x="24" y="131"/>
                    </a:lnTo>
                    <a:lnTo>
                      <a:pt x="0" y="161"/>
                    </a:lnTo>
                    <a:lnTo>
                      <a:pt x="0" y="137"/>
                    </a:lnTo>
                    <a:lnTo>
                      <a:pt x="29" y="107"/>
                    </a:lnTo>
                    <a:lnTo>
                      <a:pt x="65" y="83"/>
                    </a:lnTo>
                    <a:lnTo>
                      <a:pt x="155" y="36"/>
                    </a:lnTo>
                    <a:lnTo>
                      <a:pt x="257" y="12"/>
                    </a:lnTo>
                    <a:lnTo>
                      <a:pt x="376" y="0"/>
                    </a:lnTo>
                    <a:lnTo>
                      <a:pt x="376" y="0"/>
                    </a:lnTo>
                    <a:lnTo>
                      <a:pt x="382" y="0"/>
                    </a:lnTo>
                    <a:lnTo>
                      <a:pt x="382" y="12"/>
                    </a:lnTo>
                    <a:lnTo>
                      <a:pt x="376" y="12"/>
                    </a:lnTo>
                    <a:lnTo>
                      <a:pt x="376" y="12"/>
                    </a:lnTo>
                    <a:lnTo>
                      <a:pt x="376" y="1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63" name="Freeform 11"/>
              <p:cNvSpPr>
                <a:spLocks/>
              </p:cNvSpPr>
              <p:nvPr/>
            </p:nvSpPr>
            <p:spPr bwMode="hidden">
              <a:xfrm>
                <a:off x="3695" y="4170"/>
                <a:ext cx="444" cy="66"/>
              </a:xfrm>
              <a:custGeom>
                <a:avLst/>
                <a:gdLst/>
                <a:ahLst/>
                <a:cxnLst>
                  <a:cxn ang="0">
                    <a:pos x="257" y="54"/>
                  </a:cxn>
                  <a:cxn ang="0">
                    <a:pos x="353" y="48"/>
                  </a:cxn>
                  <a:cxn ang="0">
                    <a:pos x="443" y="24"/>
                  </a:cxn>
                  <a:cxn ang="0">
                    <a:pos x="443" y="36"/>
                  </a:cxn>
                  <a:cxn ang="0">
                    <a:pos x="353" y="60"/>
                  </a:cxn>
                  <a:cxn ang="0">
                    <a:pos x="257" y="66"/>
                  </a:cxn>
                  <a:cxn ang="0">
                    <a:pos x="186" y="60"/>
                  </a:cxn>
                  <a:cxn ang="0">
                    <a:pos x="120" y="48"/>
                  </a:cxn>
                  <a:cxn ang="0">
                    <a:pos x="60" y="36"/>
                  </a:cxn>
                  <a:cxn ang="0">
                    <a:pos x="0" y="12"/>
                  </a:cxn>
                  <a:cxn ang="0">
                    <a:pos x="0" y="0"/>
                  </a:cxn>
                  <a:cxn ang="0">
                    <a:pos x="54" y="24"/>
                  </a:cxn>
                  <a:cxn ang="0">
                    <a:pos x="120" y="36"/>
                  </a:cxn>
                  <a:cxn ang="0">
                    <a:pos x="186" y="48"/>
                  </a:cxn>
                  <a:cxn ang="0">
                    <a:pos x="257" y="54"/>
                  </a:cxn>
                  <a:cxn ang="0">
                    <a:pos x="257" y="54"/>
                  </a:cxn>
                </a:cxnLst>
                <a:rect l="0" t="0" r="r" b="b"/>
                <a:pathLst>
                  <a:path w="443" h="66">
                    <a:moveTo>
                      <a:pt x="257" y="54"/>
                    </a:moveTo>
                    <a:lnTo>
                      <a:pt x="353" y="48"/>
                    </a:lnTo>
                    <a:lnTo>
                      <a:pt x="443" y="24"/>
                    </a:lnTo>
                    <a:lnTo>
                      <a:pt x="443" y="36"/>
                    </a:lnTo>
                    <a:lnTo>
                      <a:pt x="353" y="60"/>
                    </a:lnTo>
                    <a:lnTo>
                      <a:pt x="257" y="66"/>
                    </a:lnTo>
                    <a:lnTo>
                      <a:pt x="186" y="60"/>
                    </a:lnTo>
                    <a:lnTo>
                      <a:pt x="120" y="48"/>
                    </a:lnTo>
                    <a:lnTo>
                      <a:pt x="60" y="36"/>
                    </a:lnTo>
                    <a:lnTo>
                      <a:pt x="0" y="12"/>
                    </a:lnTo>
                    <a:lnTo>
                      <a:pt x="0" y="0"/>
                    </a:lnTo>
                    <a:lnTo>
                      <a:pt x="54" y="24"/>
                    </a:lnTo>
                    <a:lnTo>
                      <a:pt x="120" y="36"/>
                    </a:lnTo>
                    <a:lnTo>
                      <a:pt x="186" y="48"/>
                    </a:lnTo>
                    <a:lnTo>
                      <a:pt x="257" y="54"/>
                    </a:lnTo>
                    <a:lnTo>
                      <a:pt x="257" y="5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shade val="84706"/>
                      <a:invGamma/>
                    </a:schemeClr>
                  </a:gs>
                  <a:gs pos="100000">
                    <a:schemeClr val="accent2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64" name="Freeform 12"/>
              <p:cNvSpPr>
                <a:spLocks/>
              </p:cNvSpPr>
              <p:nvPr/>
            </p:nvSpPr>
            <p:spPr bwMode="hidden">
              <a:xfrm>
                <a:off x="3527" y="3906"/>
                <a:ext cx="89" cy="216"/>
              </a:xfrm>
              <a:custGeom>
                <a:avLst/>
                <a:gdLst/>
                <a:ahLst/>
                <a:cxnLst>
                  <a:cxn ang="0">
                    <a:pos x="12" y="66"/>
                  </a:cxn>
                  <a:cxn ang="0">
                    <a:pos x="18" y="108"/>
                  </a:cxn>
                  <a:cxn ang="0">
                    <a:pos x="36" y="144"/>
                  </a:cxn>
                  <a:cxn ang="0">
                    <a:pos x="60" y="180"/>
                  </a:cxn>
                  <a:cxn ang="0">
                    <a:pos x="89" y="216"/>
                  </a:cxn>
                  <a:cxn ang="0">
                    <a:pos x="72" y="216"/>
                  </a:cxn>
                  <a:cxn ang="0">
                    <a:pos x="42" y="180"/>
                  </a:cxn>
                  <a:cxn ang="0">
                    <a:pos x="18" y="144"/>
                  </a:cxn>
                  <a:cxn ang="0">
                    <a:pos x="6" y="108"/>
                  </a:cxn>
                  <a:cxn ang="0">
                    <a:pos x="0" y="66"/>
                  </a:cxn>
                  <a:cxn ang="0">
                    <a:pos x="0" y="30"/>
                  </a:cxn>
                  <a:cxn ang="0">
                    <a:pos x="12" y="0"/>
                  </a:cxn>
                  <a:cxn ang="0">
                    <a:pos x="30" y="0"/>
                  </a:cxn>
                  <a:cxn ang="0">
                    <a:pos x="18" y="30"/>
                  </a:cxn>
                  <a:cxn ang="0">
                    <a:pos x="12" y="66"/>
                  </a:cxn>
                  <a:cxn ang="0">
                    <a:pos x="12" y="66"/>
                  </a:cxn>
                </a:cxnLst>
                <a:rect l="0" t="0" r="r" b="b"/>
                <a:pathLst>
                  <a:path w="89" h="216">
                    <a:moveTo>
                      <a:pt x="12" y="66"/>
                    </a:moveTo>
                    <a:lnTo>
                      <a:pt x="18" y="108"/>
                    </a:lnTo>
                    <a:lnTo>
                      <a:pt x="36" y="144"/>
                    </a:lnTo>
                    <a:lnTo>
                      <a:pt x="60" y="180"/>
                    </a:lnTo>
                    <a:lnTo>
                      <a:pt x="89" y="216"/>
                    </a:lnTo>
                    <a:lnTo>
                      <a:pt x="72" y="216"/>
                    </a:lnTo>
                    <a:lnTo>
                      <a:pt x="42" y="180"/>
                    </a:lnTo>
                    <a:lnTo>
                      <a:pt x="18" y="144"/>
                    </a:lnTo>
                    <a:lnTo>
                      <a:pt x="6" y="108"/>
                    </a:lnTo>
                    <a:lnTo>
                      <a:pt x="0" y="66"/>
                    </a:lnTo>
                    <a:lnTo>
                      <a:pt x="0" y="30"/>
                    </a:lnTo>
                    <a:lnTo>
                      <a:pt x="12" y="0"/>
                    </a:lnTo>
                    <a:lnTo>
                      <a:pt x="30" y="0"/>
                    </a:lnTo>
                    <a:lnTo>
                      <a:pt x="18" y="30"/>
                    </a:lnTo>
                    <a:lnTo>
                      <a:pt x="12" y="66"/>
                    </a:lnTo>
                    <a:lnTo>
                      <a:pt x="12" y="6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65" name="Freeform 13"/>
              <p:cNvSpPr>
                <a:spLocks/>
              </p:cNvSpPr>
              <p:nvPr/>
            </p:nvSpPr>
            <p:spPr bwMode="hidden">
              <a:xfrm>
                <a:off x="3569" y="3745"/>
                <a:ext cx="750" cy="461"/>
              </a:xfrm>
              <a:custGeom>
                <a:avLst/>
                <a:gdLst/>
                <a:ahLst/>
                <a:cxnLst>
                  <a:cxn ang="0">
                    <a:pos x="382" y="443"/>
                  </a:cxn>
                  <a:cxn ang="0">
                    <a:pos x="311" y="437"/>
                  </a:cxn>
                  <a:cxn ang="0">
                    <a:pos x="245" y="425"/>
                  </a:cxn>
                  <a:cxn ang="0">
                    <a:pos x="185" y="407"/>
                  </a:cxn>
                  <a:cxn ang="0">
                    <a:pos x="131" y="383"/>
                  </a:cxn>
                  <a:cxn ang="0">
                    <a:pos x="83" y="347"/>
                  </a:cxn>
                  <a:cxn ang="0">
                    <a:pos x="53" y="311"/>
                  </a:cxn>
                  <a:cxn ang="0">
                    <a:pos x="30" y="269"/>
                  </a:cxn>
                  <a:cxn ang="0">
                    <a:pos x="24" y="227"/>
                  </a:cxn>
                  <a:cxn ang="0">
                    <a:pos x="30" y="185"/>
                  </a:cxn>
                  <a:cxn ang="0">
                    <a:pos x="53" y="143"/>
                  </a:cxn>
                  <a:cxn ang="0">
                    <a:pos x="83" y="107"/>
                  </a:cxn>
                  <a:cxn ang="0">
                    <a:pos x="131" y="77"/>
                  </a:cxn>
                  <a:cxn ang="0">
                    <a:pos x="185" y="47"/>
                  </a:cxn>
                  <a:cxn ang="0">
                    <a:pos x="245" y="30"/>
                  </a:cxn>
                  <a:cxn ang="0">
                    <a:pos x="311" y="18"/>
                  </a:cxn>
                  <a:cxn ang="0">
                    <a:pos x="382" y="12"/>
                  </a:cxn>
                  <a:cxn ang="0">
                    <a:pos x="478" y="18"/>
                  </a:cxn>
                  <a:cxn ang="0">
                    <a:pos x="562" y="41"/>
                  </a:cxn>
                  <a:cxn ang="0">
                    <a:pos x="562" y="36"/>
                  </a:cxn>
                  <a:cxn ang="0">
                    <a:pos x="562" y="30"/>
                  </a:cxn>
                  <a:cxn ang="0">
                    <a:pos x="478" y="6"/>
                  </a:cxn>
                  <a:cxn ang="0">
                    <a:pos x="382" y="0"/>
                  </a:cxn>
                  <a:cxn ang="0">
                    <a:pos x="305" y="6"/>
                  </a:cxn>
                  <a:cxn ang="0">
                    <a:pos x="233" y="18"/>
                  </a:cxn>
                  <a:cxn ang="0">
                    <a:pos x="167" y="41"/>
                  </a:cxn>
                  <a:cxn ang="0">
                    <a:pos x="113" y="65"/>
                  </a:cxn>
                  <a:cxn ang="0">
                    <a:pos x="65" y="101"/>
                  </a:cxn>
                  <a:cxn ang="0">
                    <a:pos x="30" y="137"/>
                  </a:cxn>
                  <a:cxn ang="0">
                    <a:pos x="6" y="179"/>
                  </a:cxn>
                  <a:cxn ang="0">
                    <a:pos x="0" y="227"/>
                  </a:cxn>
                  <a:cxn ang="0">
                    <a:pos x="6" y="275"/>
                  </a:cxn>
                  <a:cxn ang="0">
                    <a:pos x="30" y="317"/>
                  </a:cxn>
                  <a:cxn ang="0">
                    <a:pos x="65" y="359"/>
                  </a:cxn>
                  <a:cxn ang="0">
                    <a:pos x="113" y="395"/>
                  </a:cxn>
                  <a:cxn ang="0">
                    <a:pos x="167" y="419"/>
                  </a:cxn>
                  <a:cxn ang="0">
                    <a:pos x="233" y="443"/>
                  </a:cxn>
                  <a:cxn ang="0">
                    <a:pos x="305" y="455"/>
                  </a:cxn>
                  <a:cxn ang="0">
                    <a:pos x="382" y="461"/>
                  </a:cxn>
                  <a:cxn ang="0">
                    <a:pos x="448" y="455"/>
                  </a:cxn>
                  <a:cxn ang="0">
                    <a:pos x="508" y="449"/>
                  </a:cxn>
                  <a:cxn ang="0">
                    <a:pos x="609" y="413"/>
                  </a:cxn>
                  <a:cxn ang="0">
                    <a:pos x="657" y="389"/>
                  </a:cxn>
                  <a:cxn ang="0">
                    <a:pos x="693" y="359"/>
                  </a:cxn>
                  <a:cxn ang="0">
                    <a:pos x="723" y="329"/>
                  </a:cxn>
                  <a:cxn ang="0">
                    <a:pos x="747" y="293"/>
                  </a:cxn>
                  <a:cxn ang="0">
                    <a:pos x="741" y="287"/>
                  </a:cxn>
                  <a:cxn ang="0">
                    <a:pos x="729" y="281"/>
                  </a:cxn>
                  <a:cxn ang="0">
                    <a:pos x="711" y="317"/>
                  </a:cxn>
                  <a:cxn ang="0">
                    <a:pos x="681" y="347"/>
                  </a:cxn>
                  <a:cxn ang="0">
                    <a:pos x="645" y="377"/>
                  </a:cxn>
                  <a:cxn ang="0">
                    <a:pos x="604" y="401"/>
                  </a:cxn>
                  <a:cxn ang="0">
                    <a:pos x="502" y="431"/>
                  </a:cxn>
                  <a:cxn ang="0">
                    <a:pos x="442" y="443"/>
                  </a:cxn>
                  <a:cxn ang="0">
                    <a:pos x="382" y="443"/>
                  </a:cxn>
                  <a:cxn ang="0">
                    <a:pos x="382" y="443"/>
                  </a:cxn>
                </a:cxnLst>
                <a:rect l="0" t="0" r="r" b="b"/>
                <a:pathLst>
                  <a:path w="747" h="461">
                    <a:moveTo>
                      <a:pt x="382" y="443"/>
                    </a:moveTo>
                    <a:lnTo>
                      <a:pt x="311" y="437"/>
                    </a:lnTo>
                    <a:lnTo>
                      <a:pt x="245" y="425"/>
                    </a:lnTo>
                    <a:lnTo>
                      <a:pt x="185" y="407"/>
                    </a:lnTo>
                    <a:lnTo>
                      <a:pt x="131" y="383"/>
                    </a:lnTo>
                    <a:lnTo>
                      <a:pt x="83" y="347"/>
                    </a:lnTo>
                    <a:lnTo>
                      <a:pt x="53" y="311"/>
                    </a:lnTo>
                    <a:lnTo>
                      <a:pt x="30" y="269"/>
                    </a:lnTo>
                    <a:lnTo>
                      <a:pt x="24" y="227"/>
                    </a:lnTo>
                    <a:lnTo>
                      <a:pt x="30" y="185"/>
                    </a:lnTo>
                    <a:lnTo>
                      <a:pt x="53" y="143"/>
                    </a:lnTo>
                    <a:lnTo>
                      <a:pt x="83" y="107"/>
                    </a:lnTo>
                    <a:lnTo>
                      <a:pt x="131" y="77"/>
                    </a:lnTo>
                    <a:lnTo>
                      <a:pt x="185" y="47"/>
                    </a:lnTo>
                    <a:lnTo>
                      <a:pt x="245" y="30"/>
                    </a:lnTo>
                    <a:lnTo>
                      <a:pt x="311" y="18"/>
                    </a:lnTo>
                    <a:lnTo>
                      <a:pt x="382" y="12"/>
                    </a:lnTo>
                    <a:lnTo>
                      <a:pt x="478" y="18"/>
                    </a:lnTo>
                    <a:lnTo>
                      <a:pt x="562" y="41"/>
                    </a:lnTo>
                    <a:lnTo>
                      <a:pt x="562" y="36"/>
                    </a:lnTo>
                    <a:lnTo>
                      <a:pt x="562" y="30"/>
                    </a:lnTo>
                    <a:lnTo>
                      <a:pt x="478" y="6"/>
                    </a:lnTo>
                    <a:lnTo>
                      <a:pt x="382" y="0"/>
                    </a:lnTo>
                    <a:lnTo>
                      <a:pt x="305" y="6"/>
                    </a:lnTo>
                    <a:lnTo>
                      <a:pt x="233" y="18"/>
                    </a:lnTo>
                    <a:lnTo>
                      <a:pt x="167" y="41"/>
                    </a:lnTo>
                    <a:lnTo>
                      <a:pt x="113" y="65"/>
                    </a:lnTo>
                    <a:lnTo>
                      <a:pt x="65" y="101"/>
                    </a:lnTo>
                    <a:lnTo>
                      <a:pt x="30" y="137"/>
                    </a:lnTo>
                    <a:lnTo>
                      <a:pt x="6" y="179"/>
                    </a:lnTo>
                    <a:lnTo>
                      <a:pt x="0" y="227"/>
                    </a:lnTo>
                    <a:lnTo>
                      <a:pt x="6" y="275"/>
                    </a:lnTo>
                    <a:lnTo>
                      <a:pt x="30" y="317"/>
                    </a:lnTo>
                    <a:lnTo>
                      <a:pt x="65" y="359"/>
                    </a:lnTo>
                    <a:lnTo>
                      <a:pt x="113" y="395"/>
                    </a:lnTo>
                    <a:lnTo>
                      <a:pt x="167" y="419"/>
                    </a:lnTo>
                    <a:lnTo>
                      <a:pt x="233" y="443"/>
                    </a:lnTo>
                    <a:lnTo>
                      <a:pt x="305" y="455"/>
                    </a:lnTo>
                    <a:lnTo>
                      <a:pt x="382" y="461"/>
                    </a:lnTo>
                    <a:lnTo>
                      <a:pt x="448" y="455"/>
                    </a:lnTo>
                    <a:lnTo>
                      <a:pt x="508" y="449"/>
                    </a:lnTo>
                    <a:lnTo>
                      <a:pt x="609" y="413"/>
                    </a:lnTo>
                    <a:lnTo>
                      <a:pt x="657" y="389"/>
                    </a:lnTo>
                    <a:lnTo>
                      <a:pt x="693" y="359"/>
                    </a:lnTo>
                    <a:lnTo>
                      <a:pt x="723" y="329"/>
                    </a:lnTo>
                    <a:lnTo>
                      <a:pt x="747" y="293"/>
                    </a:lnTo>
                    <a:lnTo>
                      <a:pt x="741" y="287"/>
                    </a:lnTo>
                    <a:lnTo>
                      <a:pt x="729" y="281"/>
                    </a:lnTo>
                    <a:lnTo>
                      <a:pt x="711" y="317"/>
                    </a:lnTo>
                    <a:lnTo>
                      <a:pt x="681" y="347"/>
                    </a:lnTo>
                    <a:lnTo>
                      <a:pt x="645" y="377"/>
                    </a:lnTo>
                    <a:lnTo>
                      <a:pt x="604" y="401"/>
                    </a:lnTo>
                    <a:lnTo>
                      <a:pt x="502" y="431"/>
                    </a:lnTo>
                    <a:lnTo>
                      <a:pt x="442" y="443"/>
                    </a:lnTo>
                    <a:lnTo>
                      <a:pt x="382" y="443"/>
                    </a:lnTo>
                    <a:lnTo>
                      <a:pt x="382" y="443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path path="rect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66" name="Freeform 14"/>
              <p:cNvSpPr>
                <a:spLocks/>
              </p:cNvSpPr>
              <p:nvPr/>
            </p:nvSpPr>
            <p:spPr bwMode="hidden">
              <a:xfrm>
                <a:off x="4037" y="3721"/>
                <a:ext cx="96" cy="3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8" y="18"/>
                  </a:cxn>
                  <a:cxn ang="0">
                    <a:pos x="96" y="30"/>
                  </a:cxn>
                  <a:cxn ang="0">
                    <a:pos x="96" y="24"/>
                  </a:cxn>
                  <a:cxn ang="0">
                    <a:pos x="96" y="18"/>
                  </a:cxn>
                  <a:cxn ang="0">
                    <a:pos x="48" y="12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96" h="30">
                    <a:moveTo>
                      <a:pt x="0" y="0"/>
                    </a:moveTo>
                    <a:lnTo>
                      <a:pt x="0" y="12"/>
                    </a:lnTo>
                    <a:lnTo>
                      <a:pt x="48" y="18"/>
                    </a:lnTo>
                    <a:lnTo>
                      <a:pt x="96" y="30"/>
                    </a:lnTo>
                    <a:lnTo>
                      <a:pt x="96" y="24"/>
                    </a:lnTo>
                    <a:lnTo>
                      <a:pt x="96" y="18"/>
                    </a:lnTo>
                    <a:lnTo>
                      <a:pt x="48" y="12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67" name="Oval 15"/>
              <p:cNvSpPr>
                <a:spLocks noChangeArrowheads="1"/>
              </p:cNvSpPr>
              <p:nvPr/>
            </p:nvSpPr>
            <p:spPr bwMode="hidden">
              <a:xfrm>
                <a:off x="3910" y="3948"/>
                <a:ext cx="84" cy="53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</p:grpSp>
        <p:grpSp>
          <p:nvGrpSpPr>
            <p:cNvPr id="7" name="Group 16"/>
            <p:cNvGrpSpPr>
              <a:grpSpLocks/>
            </p:cNvGrpSpPr>
            <p:nvPr userDrawn="1"/>
          </p:nvGrpSpPr>
          <p:grpSpPr bwMode="auto">
            <a:xfrm>
              <a:off x="1776" y="3631"/>
              <a:ext cx="1626" cy="683"/>
              <a:chOff x="1776" y="3631"/>
              <a:chExt cx="1626" cy="683"/>
            </a:xfrm>
          </p:grpSpPr>
          <p:sp>
            <p:nvSpPr>
              <p:cNvPr id="39" name="Oval 17"/>
              <p:cNvSpPr>
                <a:spLocks noChangeArrowheads="1"/>
              </p:cNvSpPr>
              <p:nvPr/>
            </p:nvSpPr>
            <p:spPr bwMode="hidden">
              <a:xfrm>
                <a:off x="2268" y="3934"/>
                <a:ext cx="638" cy="377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87843"/>
                      <a:invGamma/>
                    </a:schemeClr>
                  </a:gs>
                  <a:gs pos="100000">
                    <a:schemeClr val="accent2"/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40" name="Oval 18"/>
              <p:cNvSpPr>
                <a:spLocks noChangeArrowheads="1"/>
              </p:cNvSpPr>
              <p:nvPr/>
            </p:nvSpPr>
            <p:spPr bwMode="hidden">
              <a:xfrm>
                <a:off x="2314" y="3958"/>
                <a:ext cx="543" cy="332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41" name="Oval 19"/>
              <p:cNvSpPr>
                <a:spLocks noChangeArrowheads="1"/>
              </p:cNvSpPr>
              <p:nvPr/>
            </p:nvSpPr>
            <p:spPr bwMode="hidden">
              <a:xfrm>
                <a:off x="2341" y="3979"/>
                <a:ext cx="501" cy="299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0980"/>
                      <a:invGamma/>
                    </a:schemeClr>
                  </a:gs>
                  <a:gs pos="100000">
                    <a:schemeClr val="accent2"/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42" name="Oval 20"/>
              <p:cNvSpPr>
                <a:spLocks noChangeArrowheads="1"/>
              </p:cNvSpPr>
              <p:nvPr/>
            </p:nvSpPr>
            <p:spPr bwMode="hidden">
              <a:xfrm>
                <a:off x="2368" y="3997"/>
                <a:ext cx="444" cy="258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8784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43" name="Oval 21"/>
              <p:cNvSpPr>
                <a:spLocks noChangeArrowheads="1"/>
              </p:cNvSpPr>
              <p:nvPr/>
            </p:nvSpPr>
            <p:spPr bwMode="hidden">
              <a:xfrm>
                <a:off x="2385" y="4005"/>
                <a:ext cx="413" cy="240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44" name="Oval 22"/>
              <p:cNvSpPr>
                <a:spLocks noChangeArrowheads="1"/>
              </p:cNvSpPr>
              <p:nvPr/>
            </p:nvSpPr>
            <p:spPr bwMode="hidden">
              <a:xfrm>
                <a:off x="2437" y="4026"/>
                <a:ext cx="306" cy="192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8784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45" name="Oval 23"/>
              <p:cNvSpPr>
                <a:spLocks noChangeArrowheads="1"/>
              </p:cNvSpPr>
              <p:nvPr/>
            </p:nvSpPr>
            <p:spPr bwMode="hidden">
              <a:xfrm>
                <a:off x="2476" y="4056"/>
                <a:ext cx="227" cy="135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46" name="Oval 24"/>
              <p:cNvSpPr>
                <a:spLocks noChangeArrowheads="1"/>
              </p:cNvSpPr>
              <p:nvPr/>
            </p:nvSpPr>
            <p:spPr bwMode="hidden">
              <a:xfrm>
                <a:off x="2542" y="4097"/>
                <a:ext cx="90" cy="60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47" name="Freeform 25"/>
              <p:cNvSpPr>
                <a:spLocks/>
              </p:cNvSpPr>
              <p:nvPr/>
            </p:nvSpPr>
            <p:spPr bwMode="hidden">
              <a:xfrm>
                <a:off x="2585" y="3822"/>
                <a:ext cx="449" cy="186"/>
              </a:xfrm>
              <a:custGeom>
                <a:avLst/>
                <a:gdLst/>
                <a:ahLst/>
                <a:cxnLst>
                  <a:cxn ang="0">
                    <a:pos x="6" y="6"/>
                  </a:cxn>
                  <a:cxn ang="0">
                    <a:pos x="78" y="12"/>
                  </a:cxn>
                  <a:cxn ang="0">
                    <a:pos x="150" y="18"/>
                  </a:cxn>
                  <a:cxn ang="0">
                    <a:pos x="215" y="36"/>
                  </a:cxn>
                  <a:cxn ang="0">
                    <a:pos x="275" y="60"/>
                  </a:cxn>
                  <a:cxn ang="0">
                    <a:pos x="329" y="84"/>
                  </a:cxn>
                  <a:cxn ang="0">
                    <a:pos x="377" y="114"/>
                  </a:cxn>
                  <a:cxn ang="0">
                    <a:pos x="419" y="150"/>
                  </a:cxn>
                  <a:cxn ang="0">
                    <a:pos x="448" y="186"/>
                  </a:cxn>
                  <a:cxn ang="0">
                    <a:pos x="448" y="162"/>
                  </a:cxn>
                  <a:cxn ang="0">
                    <a:pos x="413" y="126"/>
                  </a:cxn>
                  <a:cxn ang="0">
                    <a:pos x="371" y="96"/>
                  </a:cxn>
                  <a:cxn ang="0">
                    <a:pos x="323" y="66"/>
                  </a:cxn>
                  <a:cxn ang="0">
                    <a:pos x="269" y="48"/>
                  </a:cxn>
                  <a:cxn ang="0">
                    <a:pos x="144" y="12"/>
                  </a:cxn>
                  <a:cxn ang="0">
                    <a:pos x="78" y="6"/>
                  </a:cxn>
                  <a:cxn ang="0">
                    <a:pos x="6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6"/>
                  </a:cxn>
                  <a:cxn ang="0">
                    <a:pos x="0" y="6"/>
                  </a:cxn>
                  <a:cxn ang="0">
                    <a:pos x="6" y="6"/>
                  </a:cxn>
                  <a:cxn ang="0">
                    <a:pos x="6" y="6"/>
                  </a:cxn>
                </a:cxnLst>
                <a:rect l="0" t="0" r="r" b="b"/>
                <a:pathLst>
                  <a:path w="448" h="186">
                    <a:moveTo>
                      <a:pt x="6" y="6"/>
                    </a:moveTo>
                    <a:lnTo>
                      <a:pt x="78" y="12"/>
                    </a:lnTo>
                    <a:lnTo>
                      <a:pt x="150" y="18"/>
                    </a:lnTo>
                    <a:lnTo>
                      <a:pt x="215" y="36"/>
                    </a:lnTo>
                    <a:lnTo>
                      <a:pt x="275" y="60"/>
                    </a:lnTo>
                    <a:lnTo>
                      <a:pt x="329" y="84"/>
                    </a:lnTo>
                    <a:lnTo>
                      <a:pt x="377" y="114"/>
                    </a:lnTo>
                    <a:lnTo>
                      <a:pt x="419" y="150"/>
                    </a:lnTo>
                    <a:lnTo>
                      <a:pt x="448" y="186"/>
                    </a:lnTo>
                    <a:lnTo>
                      <a:pt x="448" y="162"/>
                    </a:lnTo>
                    <a:lnTo>
                      <a:pt x="413" y="126"/>
                    </a:lnTo>
                    <a:lnTo>
                      <a:pt x="371" y="96"/>
                    </a:lnTo>
                    <a:lnTo>
                      <a:pt x="323" y="66"/>
                    </a:lnTo>
                    <a:lnTo>
                      <a:pt x="269" y="48"/>
                    </a:lnTo>
                    <a:lnTo>
                      <a:pt x="144" y="12"/>
                    </a:lnTo>
                    <a:lnTo>
                      <a:pt x="78" y="6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shade val="90980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48" name="Freeform 26"/>
              <p:cNvSpPr>
                <a:spLocks/>
              </p:cNvSpPr>
              <p:nvPr/>
            </p:nvSpPr>
            <p:spPr bwMode="hidden">
              <a:xfrm>
                <a:off x="2142" y="3852"/>
                <a:ext cx="892" cy="462"/>
              </a:xfrm>
              <a:custGeom>
                <a:avLst/>
                <a:gdLst/>
                <a:ahLst/>
                <a:cxnLst>
                  <a:cxn ang="0">
                    <a:pos x="23" y="276"/>
                  </a:cxn>
                  <a:cxn ang="0">
                    <a:pos x="29" y="222"/>
                  </a:cxn>
                  <a:cxn ang="0">
                    <a:pos x="59" y="174"/>
                  </a:cxn>
                  <a:cxn ang="0">
                    <a:pos x="95" y="132"/>
                  </a:cxn>
                  <a:cxn ang="0">
                    <a:pos x="149" y="96"/>
                  </a:cxn>
                  <a:cxn ang="0">
                    <a:pos x="209" y="60"/>
                  </a:cxn>
                  <a:cxn ang="0">
                    <a:pos x="281" y="36"/>
                  </a:cxn>
                  <a:cxn ang="0">
                    <a:pos x="364" y="24"/>
                  </a:cxn>
                  <a:cxn ang="0">
                    <a:pos x="448" y="18"/>
                  </a:cxn>
                  <a:cxn ang="0">
                    <a:pos x="532" y="24"/>
                  </a:cxn>
                  <a:cxn ang="0">
                    <a:pos x="609" y="36"/>
                  </a:cxn>
                  <a:cxn ang="0">
                    <a:pos x="681" y="60"/>
                  </a:cxn>
                  <a:cxn ang="0">
                    <a:pos x="741" y="96"/>
                  </a:cxn>
                  <a:cxn ang="0">
                    <a:pos x="795" y="132"/>
                  </a:cxn>
                  <a:cxn ang="0">
                    <a:pos x="831" y="174"/>
                  </a:cxn>
                  <a:cxn ang="0">
                    <a:pos x="861" y="222"/>
                  </a:cxn>
                  <a:cxn ang="0">
                    <a:pos x="867" y="276"/>
                  </a:cxn>
                  <a:cxn ang="0">
                    <a:pos x="855" y="330"/>
                  </a:cxn>
                  <a:cxn ang="0">
                    <a:pos x="831" y="378"/>
                  </a:cxn>
                  <a:cxn ang="0">
                    <a:pos x="783" y="426"/>
                  </a:cxn>
                  <a:cxn ang="0">
                    <a:pos x="723" y="462"/>
                  </a:cxn>
                  <a:cxn ang="0">
                    <a:pos x="765" y="462"/>
                  </a:cxn>
                  <a:cxn ang="0">
                    <a:pos x="819" y="426"/>
                  </a:cxn>
                  <a:cxn ang="0">
                    <a:pos x="855" y="378"/>
                  </a:cxn>
                  <a:cxn ang="0">
                    <a:pos x="884" y="330"/>
                  </a:cxn>
                  <a:cxn ang="0">
                    <a:pos x="890" y="276"/>
                  </a:cxn>
                  <a:cxn ang="0">
                    <a:pos x="884" y="222"/>
                  </a:cxn>
                  <a:cxn ang="0">
                    <a:pos x="855" y="168"/>
                  </a:cxn>
                  <a:cxn ang="0">
                    <a:pos x="813" y="120"/>
                  </a:cxn>
                  <a:cxn ang="0">
                    <a:pos x="759" y="84"/>
                  </a:cxn>
                  <a:cxn ang="0">
                    <a:pos x="693" y="48"/>
                  </a:cxn>
                  <a:cxn ang="0">
                    <a:pos x="621" y="24"/>
                  </a:cxn>
                  <a:cxn ang="0">
                    <a:pos x="538" y="6"/>
                  </a:cxn>
                  <a:cxn ang="0">
                    <a:pos x="448" y="0"/>
                  </a:cxn>
                  <a:cxn ang="0">
                    <a:pos x="358" y="6"/>
                  </a:cxn>
                  <a:cxn ang="0">
                    <a:pos x="275" y="24"/>
                  </a:cxn>
                  <a:cxn ang="0">
                    <a:pos x="197" y="48"/>
                  </a:cxn>
                  <a:cxn ang="0">
                    <a:pos x="131" y="84"/>
                  </a:cxn>
                  <a:cxn ang="0">
                    <a:pos x="77" y="120"/>
                  </a:cxn>
                  <a:cxn ang="0">
                    <a:pos x="35" y="168"/>
                  </a:cxn>
                  <a:cxn ang="0">
                    <a:pos x="12" y="222"/>
                  </a:cxn>
                  <a:cxn ang="0">
                    <a:pos x="0" y="276"/>
                  </a:cxn>
                  <a:cxn ang="0">
                    <a:pos x="6" y="330"/>
                  </a:cxn>
                  <a:cxn ang="0">
                    <a:pos x="35" y="378"/>
                  </a:cxn>
                  <a:cxn ang="0">
                    <a:pos x="71" y="426"/>
                  </a:cxn>
                  <a:cxn ang="0">
                    <a:pos x="125" y="462"/>
                  </a:cxn>
                  <a:cxn ang="0">
                    <a:pos x="167" y="462"/>
                  </a:cxn>
                  <a:cxn ang="0">
                    <a:pos x="107" y="426"/>
                  </a:cxn>
                  <a:cxn ang="0">
                    <a:pos x="59" y="378"/>
                  </a:cxn>
                  <a:cxn ang="0">
                    <a:pos x="35" y="330"/>
                  </a:cxn>
                  <a:cxn ang="0">
                    <a:pos x="23" y="276"/>
                  </a:cxn>
                  <a:cxn ang="0">
                    <a:pos x="23" y="276"/>
                  </a:cxn>
                </a:cxnLst>
                <a:rect l="0" t="0" r="r" b="b"/>
                <a:pathLst>
                  <a:path w="890" h="462">
                    <a:moveTo>
                      <a:pt x="23" y="276"/>
                    </a:moveTo>
                    <a:lnTo>
                      <a:pt x="29" y="222"/>
                    </a:lnTo>
                    <a:lnTo>
                      <a:pt x="59" y="174"/>
                    </a:lnTo>
                    <a:lnTo>
                      <a:pt x="95" y="132"/>
                    </a:lnTo>
                    <a:lnTo>
                      <a:pt x="149" y="96"/>
                    </a:lnTo>
                    <a:lnTo>
                      <a:pt x="209" y="60"/>
                    </a:lnTo>
                    <a:lnTo>
                      <a:pt x="281" y="36"/>
                    </a:lnTo>
                    <a:lnTo>
                      <a:pt x="364" y="24"/>
                    </a:lnTo>
                    <a:lnTo>
                      <a:pt x="448" y="18"/>
                    </a:lnTo>
                    <a:lnTo>
                      <a:pt x="532" y="24"/>
                    </a:lnTo>
                    <a:lnTo>
                      <a:pt x="609" y="36"/>
                    </a:lnTo>
                    <a:lnTo>
                      <a:pt x="681" y="60"/>
                    </a:lnTo>
                    <a:lnTo>
                      <a:pt x="741" y="96"/>
                    </a:lnTo>
                    <a:lnTo>
                      <a:pt x="795" y="132"/>
                    </a:lnTo>
                    <a:lnTo>
                      <a:pt x="831" y="174"/>
                    </a:lnTo>
                    <a:lnTo>
                      <a:pt x="861" y="222"/>
                    </a:lnTo>
                    <a:lnTo>
                      <a:pt x="867" y="276"/>
                    </a:lnTo>
                    <a:lnTo>
                      <a:pt x="855" y="330"/>
                    </a:lnTo>
                    <a:lnTo>
                      <a:pt x="831" y="378"/>
                    </a:lnTo>
                    <a:lnTo>
                      <a:pt x="783" y="426"/>
                    </a:lnTo>
                    <a:lnTo>
                      <a:pt x="723" y="462"/>
                    </a:lnTo>
                    <a:lnTo>
                      <a:pt x="765" y="462"/>
                    </a:lnTo>
                    <a:lnTo>
                      <a:pt x="819" y="426"/>
                    </a:lnTo>
                    <a:lnTo>
                      <a:pt x="855" y="378"/>
                    </a:lnTo>
                    <a:lnTo>
                      <a:pt x="884" y="330"/>
                    </a:lnTo>
                    <a:lnTo>
                      <a:pt x="890" y="276"/>
                    </a:lnTo>
                    <a:lnTo>
                      <a:pt x="884" y="222"/>
                    </a:lnTo>
                    <a:lnTo>
                      <a:pt x="855" y="168"/>
                    </a:lnTo>
                    <a:lnTo>
                      <a:pt x="813" y="120"/>
                    </a:lnTo>
                    <a:lnTo>
                      <a:pt x="759" y="84"/>
                    </a:lnTo>
                    <a:lnTo>
                      <a:pt x="693" y="48"/>
                    </a:lnTo>
                    <a:lnTo>
                      <a:pt x="621" y="24"/>
                    </a:lnTo>
                    <a:lnTo>
                      <a:pt x="538" y="6"/>
                    </a:lnTo>
                    <a:lnTo>
                      <a:pt x="448" y="0"/>
                    </a:lnTo>
                    <a:lnTo>
                      <a:pt x="358" y="6"/>
                    </a:lnTo>
                    <a:lnTo>
                      <a:pt x="275" y="24"/>
                    </a:lnTo>
                    <a:lnTo>
                      <a:pt x="197" y="48"/>
                    </a:lnTo>
                    <a:lnTo>
                      <a:pt x="131" y="84"/>
                    </a:lnTo>
                    <a:lnTo>
                      <a:pt x="77" y="120"/>
                    </a:lnTo>
                    <a:lnTo>
                      <a:pt x="35" y="168"/>
                    </a:lnTo>
                    <a:lnTo>
                      <a:pt x="12" y="222"/>
                    </a:lnTo>
                    <a:lnTo>
                      <a:pt x="0" y="276"/>
                    </a:lnTo>
                    <a:lnTo>
                      <a:pt x="6" y="330"/>
                    </a:lnTo>
                    <a:lnTo>
                      <a:pt x="35" y="378"/>
                    </a:lnTo>
                    <a:lnTo>
                      <a:pt x="71" y="426"/>
                    </a:lnTo>
                    <a:lnTo>
                      <a:pt x="125" y="462"/>
                    </a:lnTo>
                    <a:lnTo>
                      <a:pt x="167" y="462"/>
                    </a:lnTo>
                    <a:lnTo>
                      <a:pt x="107" y="426"/>
                    </a:lnTo>
                    <a:lnTo>
                      <a:pt x="59" y="378"/>
                    </a:lnTo>
                    <a:lnTo>
                      <a:pt x="35" y="330"/>
                    </a:lnTo>
                    <a:lnTo>
                      <a:pt x="23" y="276"/>
                    </a:lnTo>
                    <a:lnTo>
                      <a:pt x="23" y="27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4706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49" name="Freeform 27"/>
              <p:cNvSpPr>
                <a:spLocks/>
              </p:cNvSpPr>
              <p:nvPr/>
            </p:nvSpPr>
            <p:spPr bwMode="hidden">
              <a:xfrm>
                <a:off x="2082" y="3828"/>
                <a:ext cx="407" cy="486"/>
              </a:xfrm>
              <a:custGeom>
                <a:avLst/>
                <a:gdLst/>
                <a:ahLst/>
                <a:cxnLst>
                  <a:cxn ang="0">
                    <a:pos x="18" y="300"/>
                  </a:cxn>
                  <a:cxn ang="0">
                    <a:pos x="24" y="246"/>
                  </a:cxn>
                  <a:cxn ang="0">
                    <a:pos x="48" y="198"/>
                  </a:cxn>
                  <a:cxn ang="0">
                    <a:pos x="83" y="150"/>
                  </a:cxn>
                  <a:cxn ang="0">
                    <a:pos x="131" y="108"/>
                  </a:cxn>
                  <a:cxn ang="0">
                    <a:pos x="185" y="72"/>
                  </a:cxn>
                  <a:cxn ang="0">
                    <a:pos x="251" y="42"/>
                  </a:cxn>
                  <a:cxn ang="0">
                    <a:pos x="329" y="24"/>
                  </a:cxn>
                  <a:cxn ang="0">
                    <a:pos x="406" y="6"/>
                  </a:cxn>
                  <a:cxn ang="0">
                    <a:pos x="406" y="0"/>
                  </a:cxn>
                  <a:cxn ang="0">
                    <a:pos x="323" y="12"/>
                  </a:cxn>
                  <a:cxn ang="0">
                    <a:pos x="245" y="36"/>
                  </a:cxn>
                  <a:cxn ang="0">
                    <a:pos x="179" y="66"/>
                  </a:cxn>
                  <a:cxn ang="0">
                    <a:pos x="119" y="102"/>
                  </a:cxn>
                  <a:cxn ang="0">
                    <a:pos x="72" y="144"/>
                  </a:cxn>
                  <a:cxn ang="0">
                    <a:pos x="30" y="192"/>
                  </a:cxn>
                  <a:cxn ang="0">
                    <a:pos x="6" y="246"/>
                  </a:cxn>
                  <a:cxn ang="0">
                    <a:pos x="0" y="300"/>
                  </a:cxn>
                  <a:cxn ang="0">
                    <a:pos x="6" y="348"/>
                  </a:cxn>
                  <a:cxn ang="0">
                    <a:pos x="30" y="396"/>
                  </a:cxn>
                  <a:cxn ang="0">
                    <a:pos x="66" y="444"/>
                  </a:cxn>
                  <a:cxn ang="0">
                    <a:pos x="107" y="486"/>
                  </a:cxn>
                  <a:cxn ang="0">
                    <a:pos x="131" y="486"/>
                  </a:cxn>
                  <a:cxn ang="0">
                    <a:pos x="83" y="450"/>
                  </a:cxn>
                  <a:cxn ang="0">
                    <a:pos x="48" y="402"/>
                  </a:cxn>
                  <a:cxn ang="0">
                    <a:pos x="24" y="354"/>
                  </a:cxn>
                  <a:cxn ang="0">
                    <a:pos x="18" y="300"/>
                  </a:cxn>
                  <a:cxn ang="0">
                    <a:pos x="18" y="300"/>
                  </a:cxn>
                </a:cxnLst>
                <a:rect l="0" t="0" r="r" b="b"/>
                <a:pathLst>
                  <a:path w="406" h="486">
                    <a:moveTo>
                      <a:pt x="18" y="300"/>
                    </a:moveTo>
                    <a:lnTo>
                      <a:pt x="24" y="246"/>
                    </a:lnTo>
                    <a:lnTo>
                      <a:pt x="48" y="198"/>
                    </a:lnTo>
                    <a:lnTo>
                      <a:pt x="83" y="150"/>
                    </a:lnTo>
                    <a:lnTo>
                      <a:pt x="131" y="108"/>
                    </a:lnTo>
                    <a:lnTo>
                      <a:pt x="185" y="72"/>
                    </a:lnTo>
                    <a:lnTo>
                      <a:pt x="251" y="42"/>
                    </a:lnTo>
                    <a:lnTo>
                      <a:pt x="329" y="24"/>
                    </a:lnTo>
                    <a:lnTo>
                      <a:pt x="406" y="6"/>
                    </a:lnTo>
                    <a:lnTo>
                      <a:pt x="406" y="0"/>
                    </a:lnTo>
                    <a:lnTo>
                      <a:pt x="323" y="12"/>
                    </a:lnTo>
                    <a:lnTo>
                      <a:pt x="245" y="36"/>
                    </a:lnTo>
                    <a:lnTo>
                      <a:pt x="179" y="66"/>
                    </a:lnTo>
                    <a:lnTo>
                      <a:pt x="119" y="102"/>
                    </a:lnTo>
                    <a:lnTo>
                      <a:pt x="72" y="144"/>
                    </a:lnTo>
                    <a:lnTo>
                      <a:pt x="30" y="192"/>
                    </a:lnTo>
                    <a:lnTo>
                      <a:pt x="6" y="246"/>
                    </a:lnTo>
                    <a:lnTo>
                      <a:pt x="0" y="300"/>
                    </a:lnTo>
                    <a:lnTo>
                      <a:pt x="6" y="348"/>
                    </a:lnTo>
                    <a:lnTo>
                      <a:pt x="30" y="396"/>
                    </a:lnTo>
                    <a:lnTo>
                      <a:pt x="66" y="444"/>
                    </a:lnTo>
                    <a:lnTo>
                      <a:pt x="107" y="486"/>
                    </a:lnTo>
                    <a:lnTo>
                      <a:pt x="131" y="486"/>
                    </a:lnTo>
                    <a:lnTo>
                      <a:pt x="83" y="450"/>
                    </a:lnTo>
                    <a:lnTo>
                      <a:pt x="48" y="402"/>
                    </a:lnTo>
                    <a:lnTo>
                      <a:pt x="24" y="354"/>
                    </a:lnTo>
                    <a:lnTo>
                      <a:pt x="18" y="300"/>
                    </a:lnTo>
                    <a:lnTo>
                      <a:pt x="18" y="30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50" name="Freeform 28"/>
              <p:cNvSpPr>
                <a:spLocks/>
              </p:cNvSpPr>
              <p:nvPr/>
            </p:nvSpPr>
            <p:spPr bwMode="hidden">
              <a:xfrm>
                <a:off x="2987" y="4044"/>
                <a:ext cx="108" cy="252"/>
              </a:xfrm>
              <a:custGeom>
                <a:avLst/>
                <a:gdLst/>
                <a:ahLst/>
                <a:cxnLst>
                  <a:cxn ang="0">
                    <a:pos x="89" y="84"/>
                  </a:cxn>
                  <a:cxn ang="0">
                    <a:pos x="83" y="132"/>
                  </a:cxn>
                  <a:cxn ang="0">
                    <a:pos x="65" y="174"/>
                  </a:cxn>
                  <a:cxn ang="0">
                    <a:pos x="36" y="216"/>
                  </a:cxn>
                  <a:cxn ang="0">
                    <a:pos x="0" y="252"/>
                  </a:cxn>
                  <a:cxn ang="0">
                    <a:pos x="18" y="252"/>
                  </a:cxn>
                  <a:cxn ang="0">
                    <a:pos x="53" y="216"/>
                  </a:cxn>
                  <a:cxn ang="0">
                    <a:pos x="83" y="174"/>
                  </a:cxn>
                  <a:cxn ang="0">
                    <a:pos x="101" y="132"/>
                  </a:cxn>
                  <a:cxn ang="0">
                    <a:pos x="107" y="84"/>
                  </a:cxn>
                  <a:cxn ang="0">
                    <a:pos x="101" y="42"/>
                  </a:cxn>
                  <a:cxn ang="0">
                    <a:pos x="89" y="0"/>
                  </a:cxn>
                  <a:cxn ang="0">
                    <a:pos x="65" y="0"/>
                  </a:cxn>
                  <a:cxn ang="0">
                    <a:pos x="83" y="42"/>
                  </a:cxn>
                  <a:cxn ang="0">
                    <a:pos x="89" y="84"/>
                  </a:cxn>
                  <a:cxn ang="0">
                    <a:pos x="89" y="84"/>
                  </a:cxn>
                </a:cxnLst>
                <a:rect l="0" t="0" r="r" b="b"/>
                <a:pathLst>
                  <a:path w="107" h="252">
                    <a:moveTo>
                      <a:pt x="89" y="84"/>
                    </a:moveTo>
                    <a:lnTo>
                      <a:pt x="83" y="132"/>
                    </a:lnTo>
                    <a:lnTo>
                      <a:pt x="65" y="174"/>
                    </a:lnTo>
                    <a:lnTo>
                      <a:pt x="36" y="216"/>
                    </a:lnTo>
                    <a:lnTo>
                      <a:pt x="0" y="252"/>
                    </a:lnTo>
                    <a:lnTo>
                      <a:pt x="18" y="252"/>
                    </a:lnTo>
                    <a:lnTo>
                      <a:pt x="53" y="216"/>
                    </a:lnTo>
                    <a:lnTo>
                      <a:pt x="83" y="174"/>
                    </a:lnTo>
                    <a:lnTo>
                      <a:pt x="101" y="132"/>
                    </a:lnTo>
                    <a:lnTo>
                      <a:pt x="107" y="84"/>
                    </a:lnTo>
                    <a:lnTo>
                      <a:pt x="101" y="42"/>
                    </a:lnTo>
                    <a:lnTo>
                      <a:pt x="89" y="0"/>
                    </a:lnTo>
                    <a:lnTo>
                      <a:pt x="65" y="0"/>
                    </a:lnTo>
                    <a:lnTo>
                      <a:pt x="83" y="42"/>
                    </a:lnTo>
                    <a:lnTo>
                      <a:pt x="89" y="84"/>
                    </a:lnTo>
                    <a:lnTo>
                      <a:pt x="89" y="8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1961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51" name="Freeform 29"/>
              <p:cNvSpPr>
                <a:spLocks/>
              </p:cNvSpPr>
              <p:nvPr/>
            </p:nvSpPr>
            <p:spPr bwMode="hidden">
              <a:xfrm>
                <a:off x="2068" y="3685"/>
                <a:ext cx="835" cy="150"/>
              </a:xfrm>
              <a:custGeom>
                <a:avLst/>
                <a:gdLst>
                  <a:gd name="T0" fmla="*/ 518 w 835"/>
                  <a:gd name="T1" fmla="*/ 18 h 150"/>
                  <a:gd name="T2" fmla="*/ 597 w 835"/>
                  <a:gd name="T3" fmla="*/ 24 h 150"/>
                  <a:gd name="T4" fmla="*/ 682 w 835"/>
                  <a:gd name="T5" fmla="*/ 30 h 150"/>
                  <a:gd name="T6" fmla="*/ 755 w 835"/>
                  <a:gd name="T7" fmla="*/ 42 h 150"/>
                  <a:gd name="T8" fmla="*/ 828 w 835"/>
                  <a:gd name="T9" fmla="*/ 60 h 150"/>
                  <a:gd name="T10" fmla="*/ 835 w 835"/>
                  <a:gd name="T11" fmla="*/ 42 h 150"/>
                  <a:gd name="T12" fmla="*/ 761 w 835"/>
                  <a:gd name="T13" fmla="*/ 24 h 150"/>
                  <a:gd name="T14" fmla="*/ 688 w 835"/>
                  <a:gd name="T15" fmla="*/ 12 h 150"/>
                  <a:gd name="T16" fmla="*/ 603 w 835"/>
                  <a:gd name="T17" fmla="*/ 6 h 150"/>
                  <a:gd name="T18" fmla="*/ 518 w 835"/>
                  <a:gd name="T19" fmla="*/ 0 h 150"/>
                  <a:gd name="T20" fmla="*/ 372 w 835"/>
                  <a:gd name="T21" fmla="*/ 12 h 150"/>
                  <a:gd name="T22" fmla="*/ 232 w 835"/>
                  <a:gd name="T23" fmla="*/ 36 h 150"/>
                  <a:gd name="T24" fmla="*/ 110 w 835"/>
                  <a:gd name="T25" fmla="*/ 78 h 150"/>
                  <a:gd name="T26" fmla="*/ 0 w 835"/>
                  <a:gd name="T27" fmla="*/ 132 h 150"/>
                  <a:gd name="T28" fmla="*/ 19 w 835"/>
                  <a:gd name="T29" fmla="*/ 150 h 150"/>
                  <a:gd name="T30" fmla="*/ 122 w 835"/>
                  <a:gd name="T31" fmla="*/ 96 h 150"/>
                  <a:gd name="T32" fmla="*/ 244 w 835"/>
                  <a:gd name="T33" fmla="*/ 54 h 150"/>
                  <a:gd name="T34" fmla="*/ 378 w 835"/>
                  <a:gd name="T35" fmla="*/ 30 h 150"/>
                  <a:gd name="T36" fmla="*/ 518 w 835"/>
                  <a:gd name="T37" fmla="*/ 18 h 150"/>
                  <a:gd name="T38" fmla="*/ 518 w 835"/>
                  <a:gd name="T39" fmla="*/ 18 h 150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0" t="0" r="r" b="b"/>
                <a:pathLst>
                  <a:path w="835" h="150">
                    <a:moveTo>
                      <a:pt x="518" y="18"/>
                    </a:moveTo>
                    <a:lnTo>
                      <a:pt x="597" y="24"/>
                    </a:lnTo>
                    <a:lnTo>
                      <a:pt x="682" y="30"/>
                    </a:lnTo>
                    <a:lnTo>
                      <a:pt x="755" y="42"/>
                    </a:lnTo>
                    <a:lnTo>
                      <a:pt x="828" y="60"/>
                    </a:lnTo>
                    <a:lnTo>
                      <a:pt x="835" y="42"/>
                    </a:lnTo>
                    <a:lnTo>
                      <a:pt x="761" y="24"/>
                    </a:lnTo>
                    <a:lnTo>
                      <a:pt x="688" y="12"/>
                    </a:lnTo>
                    <a:lnTo>
                      <a:pt x="603" y="6"/>
                    </a:lnTo>
                    <a:lnTo>
                      <a:pt x="518" y="0"/>
                    </a:lnTo>
                    <a:lnTo>
                      <a:pt x="372" y="12"/>
                    </a:lnTo>
                    <a:lnTo>
                      <a:pt x="232" y="36"/>
                    </a:lnTo>
                    <a:lnTo>
                      <a:pt x="110" y="78"/>
                    </a:lnTo>
                    <a:lnTo>
                      <a:pt x="0" y="132"/>
                    </a:lnTo>
                    <a:lnTo>
                      <a:pt x="19" y="150"/>
                    </a:lnTo>
                    <a:lnTo>
                      <a:pt x="122" y="96"/>
                    </a:lnTo>
                    <a:lnTo>
                      <a:pt x="244" y="54"/>
                    </a:lnTo>
                    <a:lnTo>
                      <a:pt x="378" y="30"/>
                    </a:lnTo>
                    <a:lnTo>
                      <a:pt x="518" y="18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nb-NO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2" name="Freeform 30"/>
              <p:cNvSpPr>
                <a:spLocks/>
              </p:cNvSpPr>
              <p:nvPr/>
            </p:nvSpPr>
            <p:spPr bwMode="hidden">
              <a:xfrm>
                <a:off x="1867" y="3853"/>
                <a:ext cx="171" cy="461"/>
              </a:xfrm>
              <a:custGeom>
                <a:avLst/>
                <a:gdLst>
                  <a:gd name="T0" fmla="*/ 31 w 171"/>
                  <a:gd name="T1" fmla="*/ 263 h 461"/>
                  <a:gd name="T2" fmla="*/ 43 w 171"/>
                  <a:gd name="T3" fmla="*/ 191 h 461"/>
                  <a:gd name="T4" fmla="*/ 67 w 171"/>
                  <a:gd name="T5" fmla="*/ 131 h 461"/>
                  <a:gd name="T6" fmla="*/ 116 w 171"/>
                  <a:gd name="T7" fmla="*/ 72 h 461"/>
                  <a:gd name="T8" fmla="*/ 171 w 171"/>
                  <a:gd name="T9" fmla="*/ 18 h 461"/>
                  <a:gd name="T10" fmla="*/ 153 w 171"/>
                  <a:gd name="T11" fmla="*/ 0 h 461"/>
                  <a:gd name="T12" fmla="*/ 86 w 171"/>
                  <a:gd name="T13" fmla="*/ 60 h 461"/>
                  <a:gd name="T14" fmla="*/ 43 w 171"/>
                  <a:gd name="T15" fmla="*/ 120 h 461"/>
                  <a:gd name="T16" fmla="*/ 13 w 171"/>
                  <a:gd name="T17" fmla="*/ 191 h 461"/>
                  <a:gd name="T18" fmla="*/ 0 w 171"/>
                  <a:gd name="T19" fmla="*/ 263 h 461"/>
                  <a:gd name="T20" fmla="*/ 6 w 171"/>
                  <a:gd name="T21" fmla="*/ 317 h 461"/>
                  <a:gd name="T22" fmla="*/ 25 w 171"/>
                  <a:gd name="T23" fmla="*/ 365 h 461"/>
                  <a:gd name="T24" fmla="*/ 49 w 171"/>
                  <a:gd name="T25" fmla="*/ 413 h 461"/>
                  <a:gd name="T26" fmla="*/ 86 w 171"/>
                  <a:gd name="T27" fmla="*/ 461 h 461"/>
                  <a:gd name="T28" fmla="*/ 122 w 171"/>
                  <a:gd name="T29" fmla="*/ 461 h 461"/>
                  <a:gd name="T30" fmla="*/ 86 w 171"/>
                  <a:gd name="T31" fmla="*/ 413 h 461"/>
                  <a:gd name="T32" fmla="*/ 55 w 171"/>
                  <a:gd name="T33" fmla="*/ 365 h 461"/>
                  <a:gd name="T34" fmla="*/ 37 w 171"/>
                  <a:gd name="T35" fmla="*/ 317 h 461"/>
                  <a:gd name="T36" fmla="*/ 31 w 171"/>
                  <a:gd name="T37" fmla="*/ 263 h 461"/>
                  <a:gd name="T38" fmla="*/ 31 w 171"/>
                  <a:gd name="T39" fmla="*/ 263 h 461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0" t="0" r="r" b="b"/>
                <a:pathLst>
                  <a:path w="171" h="461">
                    <a:moveTo>
                      <a:pt x="31" y="263"/>
                    </a:moveTo>
                    <a:lnTo>
                      <a:pt x="43" y="191"/>
                    </a:lnTo>
                    <a:lnTo>
                      <a:pt x="67" y="131"/>
                    </a:lnTo>
                    <a:lnTo>
                      <a:pt x="116" y="72"/>
                    </a:lnTo>
                    <a:lnTo>
                      <a:pt x="171" y="18"/>
                    </a:lnTo>
                    <a:lnTo>
                      <a:pt x="153" y="0"/>
                    </a:lnTo>
                    <a:lnTo>
                      <a:pt x="86" y="60"/>
                    </a:lnTo>
                    <a:lnTo>
                      <a:pt x="43" y="120"/>
                    </a:lnTo>
                    <a:lnTo>
                      <a:pt x="13" y="191"/>
                    </a:lnTo>
                    <a:lnTo>
                      <a:pt x="0" y="263"/>
                    </a:lnTo>
                    <a:lnTo>
                      <a:pt x="6" y="317"/>
                    </a:lnTo>
                    <a:lnTo>
                      <a:pt x="25" y="365"/>
                    </a:lnTo>
                    <a:lnTo>
                      <a:pt x="49" y="413"/>
                    </a:lnTo>
                    <a:lnTo>
                      <a:pt x="86" y="461"/>
                    </a:lnTo>
                    <a:lnTo>
                      <a:pt x="122" y="461"/>
                    </a:lnTo>
                    <a:lnTo>
                      <a:pt x="86" y="413"/>
                    </a:lnTo>
                    <a:lnTo>
                      <a:pt x="55" y="365"/>
                    </a:lnTo>
                    <a:lnTo>
                      <a:pt x="37" y="317"/>
                    </a:lnTo>
                    <a:lnTo>
                      <a:pt x="31" y="263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nb-NO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3" name="Freeform 31"/>
              <p:cNvSpPr>
                <a:spLocks/>
              </p:cNvSpPr>
              <p:nvPr/>
            </p:nvSpPr>
            <p:spPr bwMode="hidden">
              <a:xfrm>
                <a:off x="2951" y="3751"/>
                <a:ext cx="360" cy="563"/>
              </a:xfrm>
              <a:custGeom>
                <a:avLst/>
                <a:gdLst/>
                <a:ahLst/>
                <a:cxnLst>
                  <a:cxn ang="0">
                    <a:pos x="360" y="365"/>
                  </a:cxn>
                  <a:cxn ang="0">
                    <a:pos x="353" y="305"/>
                  </a:cxn>
                  <a:cxn ang="0">
                    <a:pos x="335" y="251"/>
                  </a:cxn>
                  <a:cxn ang="0">
                    <a:pos x="305" y="204"/>
                  </a:cxn>
                  <a:cxn ang="0">
                    <a:pos x="262" y="156"/>
                  </a:cxn>
                  <a:cxn ang="0">
                    <a:pos x="213" y="108"/>
                  </a:cxn>
                  <a:cxn ang="0">
                    <a:pos x="159" y="66"/>
                  </a:cxn>
                  <a:cxn ang="0">
                    <a:pos x="92" y="30"/>
                  </a:cxn>
                  <a:cxn ang="0">
                    <a:pos x="19" y="0"/>
                  </a:cxn>
                  <a:cxn ang="0">
                    <a:pos x="0" y="12"/>
                  </a:cxn>
                  <a:cxn ang="0">
                    <a:pos x="67" y="42"/>
                  </a:cxn>
                  <a:cxn ang="0">
                    <a:pos x="134" y="78"/>
                  </a:cxn>
                  <a:cxn ang="0">
                    <a:pos x="189" y="114"/>
                  </a:cxn>
                  <a:cxn ang="0">
                    <a:pos x="238" y="162"/>
                  </a:cxn>
                  <a:cxn ang="0">
                    <a:pos x="274" y="210"/>
                  </a:cxn>
                  <a:cxn ang="0">
                    <a:pos x="299" y="257"/>
                  </a:cxn>
                  <a:cxn ang="0">
                    <a:pos x="317" y="311"/>
                  </a:cxn>
                  <a:cxn ang="0">
                    <a:pos x="323" y="365"/>
                  </a:cxn>
                  <a:cxn ang="0">
                    <a:pos x="317" y="419"/>
                  </a:cxn>
                  <a:cxn ang="0">
                    <a:pos x="299" y="467"/>
                  </a:cxn>
                  <a:cxn ang="0">
                    <a:pos x="274" y="515"/>
                  </a:cxn>
                  <a:cxn ang="0">
                    <a:pos x="238" y="563"/>
                  </a:cxn>
                  <a:cxn ang="0">
                    <a:pos x="268" y="563"/>
                  </a:cxn>
                  <a:cxn ang="0">
                    <a:pos x="311" y="515"/>
                  </a:cxn>
                  <a:cxn ang="0">
                    <a:pos x="335" y="467"/>
                  </a:cxn>
                  <a:cxn ang="0">
                    <a:pos x="353" y="419"/>
                  </a:cxn>
                  <a:cxn ang="0">
                    <a:pos x="360" y="365"/>
                  </a:cxn>
                  <a:cxn ang="0">
                    <a:pos x="360" y="365"/>
                  </a:cxn>
                </a:cxnLst>
                <a:rect l="0" t="0" r="r" b="b"/>
                <a:pathLst>
                  <a:path w="360" h="563">
                    <a:moveTo>
                      <a:pt x="360" y="365"/>
                    </a:moveTo>
                    <a:lnTo>
                      <a:pt x="353" y="305"/>
                    </a:lnTo>
                    <a:lnTo>
                      <a:pt x="335" y="251"/>
                    </a:lnTo>
                    <a:lnTo>
                      <a:pt x="305" y="204"/>
                    </a:lnTo>
                    <a:lnTo>
                      <a:pt x="262" y="156"/>
                    </a:lnTo>
                    <a:lnTo>
                      <a:pt x="213" y="108"/>
                    </a:lnTo>
                    <a:lnTo>
                      <a:pt x="159" y="66"/>
                    </a:lnTo>
                    <a:lnTo>
                      <a:pt x="92" y="30"/>
                    </a:lnTo>
                    <a:lnTo>
                      <a:pt x="19" y="0"/>
                    </a:lnTo>
                    <a:lnTo>
                      <a:pt x="0" y="12"/>
                    </a:lnTo>
                    <a:lnTo>
                      <a:pt x="67" y="42"/>
                    </a:lnTo>
                    <a:lnTo>
                      <a:pt x="134" y="78"/>
                    </a:lnTo>
                    <a:lnTo>
                      <a:pt x="189" y="114"/>
                    </a:lnTo>
                    <a:lnTo>
                      <a:pt x="238" y="162"/>
                    </a:lnTo>
                    <a:lnTo>
                      <a:pt x="274" y="210"/>
                    </a:lnTo>
                    <a:lnTo>
                      <a:pt x="299" y="257"/>
                    </a:lnTo>
                    <a:lnTo>
                      <a:pt x="317" y="311"/>
                    </a:lnTo>
                    <a:lnTo>
                      <a:pt x="323" y="365"/>
                    </a:lnTo>
                    <a:lnTo>
                      <a:pt x="317" y="419"/>
                    </a:lnTo>
                    <a:lnTo>
                      <a:pt x="299" y="467"/>
                    </a:lnTo>
                    <a:lnTo>
                      <a:pt x="274" y="515"/>
                    </a:lnTo>
                    <a:lnTo>
                      <a:pt x="238" y="563"/>
                    </a:lnTo>
                    <a:lnTo>
                      <a:pt x="268" y="563"/>
                    </a:lnTo>
                    <a:lnTo>
                      <a:pt x="311" y="515"/>
                    </a:lnTo>
                    <a:lnTo>
                      <a:pt x="335" y="467"/>
                    </a:lnTo>
                    <a:lnTo>
                      <a:pt x="353" y="419"/>
                    </a:lnTo>
                    <a:lnTo>
                      <a:pt x="360" y="365"/>
                    </a:lnTo>
                    <a:lnTo>
                      <a:pt x="360" y="36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54" name="Freeform 32"/>
              <p:cNvSpPr>
                <a:spLocks/>
              </p:cNvSpPr>
              <p:nvPr/>
            </p:nvSpPr>
            <p:spPr bwMode="hidden">
              <a:xfrm>
                <a:off x="2318" y="3631"/>
                <a:ext cx="1078" cy="425"/>
              </a:xfrm>
              <a:custGeom>
                <a:avLst/>
                <a:gdLst/>
                <a:ahLst/>
                <a:cxnLst>
                  <a:cxn ang="0">
                    <a:pos x="1053" y="425"/>
                  </a:cxn>
                  <a:cxn ang="0">
                    <a:pos x="1078" y="419"/>
                  </a:cxn>
                  <a:cxn ang="0">
                    <a:pos x="1066" y="377"/>
                  </a:cxn>
                  <a:cxn ang="0">
                    <a:pos x="1047" y="336"/>
                  </a:cxn>
                  <a:cxn ang="0">
                    <a:pos x="986" y="252"/>
                  </a:cxn>
                  <a:cxn ang="0">
                    <a:pos x="907" y="180"/>
                  </a:cxn>
                  <a:cxn ang="0">
                    <a:pos x="810" y="120"/>
                  </a:cxn>
                  <a:cxn ang="0">
                    <a:pos x="694" y="72"/>
                  </a:cxn>
                  <a:cxn ang="0">
                    <a:pos x="560" y="30"/>
                  </a:cxn>
                  <a:cxn ang="0">
                    <a:pos x="420" y="6"/>
                  </a:cxn>
                  <a:cxn ang="0">
                    <a:pos x="268" y="0"/>
                  </a:cxn>
                  <a:cxn ang="0">
                    <a:pos x="134" y="6"/>
                  </a:cxn>
                  <a:cxn ang="0">
                    <a:pos x="0" y="24"/>
                  </a:cxn>
                  <a:cxn ang="0">
                    <a:pos x="12" y="36"/>
                  </a:cxn>
                  <a:cxn ang="0">
                    <a:pos x="134" y="18"/>
                  </a:cxn>
                  <a:cxn ang="0">
                    <a:pos x="268" y="12"/>
                  </a:cxn>
                  <a:cxn ang="0">
                    <a:pos x="420" y="18"/>
                  </a:cxn>
                  <a:cxn ang="0">
                    <a:pos x="554" y="42"/>
                  </a:cxn>
                  <a:cxn ang="0">
                    <a:pos x="682" y="84"/>
                  </a:cxn>
                  <a:cxn ang="0">
                    <a:pos x="798" y="132"/>
                  </a:cxn>
                  <a:cxn ang="0">
                    <a:pos x="895" y="192"/>
                  </a:cxn>
                  <a:cxn ang="0">
                    <a:pos x="968" y="264"/>
                  </a:cxn>
                  <a:cxn ang="0">
                    <a:pos x="999" y="300"/>
                  </a:cxn>
                  <a:cxn ang="0">
                    <a:pos x="1023" y="342"/>
                  </a:cxn>
                  <a:cxn ang="0">
                    <a:pos x="1041" y="383"/>
                  </a:cxn>
                  <a:cxn ang="0">
                    <a:pos x="1053" y="425"/>
                  </a:cxn>
                  <a:cxn ang="0">
                    <a:pos x="1053" y="425"/>
                  </a:cxn>
                </a:cxnLst>
                <a:rect l="0" t="0" r="r" b="b"/>
                <a:pathLst>
                  <a:path w="1078" h="425">
                    <a:moveTo>
                      <a:pt x="1053" y="425"/>
                    </a:moveTo>
                    <a:lnTo>
                      <a:pt x="1078" y="419"/>
                    </a:lnTo>
                    <a:lnTo>
                      <a:pt x="1066" y="377"/>
                    </a:lnTo>
                    <a:lnTo>
                      <a:pt x="1047" y="336"/>
                    </a:lnTo>
                    <a:lnTo>
                      <a:pt x="986" y="252"/>
                    </a:lnTo>
                    <a:lnTo>
                      <a:pt x="907" y="180"/>
                    </a:lnTo>
                    <a:lnTo>
                      <a:pt x="810" y="120"/>
                    </a:lnTo>
                    <a:lnTo>
                      <a:pt x="694" y="72"/>
                    </a:lnTo>
                    <a:lnTo>
                      <a:pt x="560" y="30"/>
                    </a:lnTo>
                    <a:lnTo>
                      <a:pt x="420" y="6"/>
                    </a:lnTo>
                    <a:lnTo>
                      <a:pt x="268" y="0"/>
                    </a:lnTo>
                    <a:lnTo>
                      <a:pt x="134" y="6"/>
                    </a:lnTo>
                    <a:lnTo>
                      <a:pt x="0" y="24"/>
                    </a:lnTo>
                    <a:lnTo>
                      <a:pt x="12" y="36"/>
                    </a:lnTo>
                    <a:lnTo>
                      <a:pt x="134" y="18"/>
                    </a:lnTo>
                    <a:lnTo>
                      <a:pt x="268" y="12"/>
                    </a:lnTo>
                    <a:lnTo>
                      <a:pt x="420" y="18"/>
                    </a:lnTo>
                    <a:lnTo>
                      <a:pt x="554" y="42"/>
                    </a:lnTo>
                    <a:lnTo>
                      <a:pt x="682" y="84"/>
                    </a:lnTo>
                    <a:lnTo>
                      <a:pt x="798" y="132"/>
                    </a:lnTo>
                    <a:lnTo>
                      <a:pt x="895" y="192"/>
                    </a:lnTo>
                    <a:lnTo>
                      <a:pt x="968" y="264"/>
                    </a:lnTo>
                    <a:lnTo>
                      <a:pt x="999" y="300"/>
                    </a:lnTo>
                    <a:lnTo>
                      <a:pt x="1023" y="342"/>
                    </a:lnTo>
                    <a:lnTo>
                      <a:pt x="1041" y="383"/>
                    </a:lnTo>
                    <a:lnTo>
                      <a:pt x="1053" y="425"/>
                    </a:lnTo>
                    <a:lnTo>
                      <a:pt x="1053" y="42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55" name="Freeform 33"/>
              <p:cNvSpPr>
                <a:spLocks/>
              </p:cNvSpPr>
              <p:nvPr/>
            </p:nvSpPr>
            <p:spPr bwMode="hidden">
              <a:xfrm>
                <a:off x="3304" y="4080"/>
                <a:ext cx="98" cy="234"/>
              </a:xfrm>
              <a:custGeom>
                <a:avLst/>
                <a:gdLst/>
                <a:ahLst/>
                <a:cxnLst>
                  <a:cxn ang="0">
                    <a:pos x="0" y="234"/>
                  </a:cxn>
                  <a:cxn ang="0">
                    <a:pos x="25" y="234"/>
                  </a:cxn>
                  <a:cxn ang="0">
                    <a:pos x="55" y="186"/>
                  </a:cxn>
                  <a:cxn ang="0">
                    <a:pos x="80" y="138"/>
                  </a:cxn>
                  <a:cxn ang="0">
                    <a:pos x="92" y="90"/>
                  </a:cxn>
                  <a:cxn ang="0">
                    <a:pos x="98" y="36"/>
                  </a:cxn>
                  <a:cxn ang="0">
                    <a:pos x="98" y="0"/>
                  </a:cxn>
                  <a:cxn ang="0">
                    <a:pos x="74" y="0"/>
                  </a:cxn>
                  <a:cxn ang="0">
                    <a:pos x="74" y="36"/>
                  </a:cxn>
                  <a:cxn ang="0">
                    <a:pos x="67" y="90"/>
                  </a:cxn>
                  <a:cxn ang="0">
                    <a:pos x="55" y="138"/>
                  </a:cxn>
                  <a:cxn ang="0">
                    <a:pos x="31" y="186"/>
                  </a:cxn>
                  <a:cxn ang="0">
                    <a:pos x="0" y="234"/>
                  </a:cxn>
                  <a:cxn ang="0">
                    <a:pos x="0" y="234"/>
                  </a:cxn>
                </a:cxnLst>
                <a:rect l="0" t="0" r="r" b="b"/>
                <a:pathLst>
                  <a:path w="98" h="234">
                    <a:moveTo>
                      <a:pt x="0" y="234"/>
                    </a:moveTo>
                    <a:lnTo>
                      <a:pt x="25" y="234"/>
                    </a:lnTo>
                    <a:lnTo>
                      <a:pt x="55" y="186"/>
                    </a:lnTo>
                    <a:lnTo>
                      <a:pt x="80" y="138"/>
                    </a:lnTo>
                    <a:lnTo>
                      <a:pt x="92" y="90"/>
                    </a:lnTo>
                    <a:lnTo>
                      <a:pt x="98" y="36"/>
                    </a:lnTo>
                    <a:lnTo>
                      <a:pt x="98" y="0"/>
                    </a:lnTo>
                    <a:lnTo>
                      <a:pt x="74" y="0"/>
                    </a:lnTo>
                    <a:lnTo>
                      <a:pt x="74" y="36"/>
                    </a:lnTo>
                    <a:lnTo>
                      <a:pt x="67" y="90"/>
                    </a:lnTo>
                    <a:lnTo>
                      <a:pt x="55" y="138"/>
                    </a:lnTo>
                    <a:lnTo>
                      <a:pt x="31" y="186"/>
                    </a:lnTo>
                    <a:lnTo>
                      <a:pt x="0" y="234"/>
                    </a:lnTo>
                    <a:lnTo>
                      <a:pt x="0" y="23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56" name="Freeform 34"/>
              <p:cNvSpPr>
                <a:spLocks/>
              </p:cNvSpPr>
              <p:nvPr/>
            </p:nvSpPr>
            <p:spPr bwMode="hidden">
              <a:xfrm>
                <a:off x="1776" y="3673"/>
                <a:ext cx="481" cy="641"/>
              </a:xfrm>
              <a:custGeom>
                <a:avLst/>
                <a:gdLst>
                  <a:gd name="T0" fmla="*/ 18 w 481"/>
                  <a:gd name="T1" fmla="*/ 443 h 641"/>
                  <a:gd name="T2" fmla="*/ 24 w 481"/>
                  <a:gd name="T3" fmla="*/ 371 h 641"/>
                  <a:gd name="T4" fmla="*/ 55 w 481"/>
                  <a:gd name="T5" fmla="*/ 305 h 641"/>
                  <a:gd name="T6" fmla="*/ 91 w 481"/>
                  <a:gd name="T7" fmla="*/ 246 h 641"/>
                  <a:gd name="T8" fmla="*/ 146 w 481"/>
                  <a:gd name="T9" fmla="*/ 186 h 641"/>
                  <a:gd name="T10" fmla="*/ 213 w 481"/>
                  <a:gd name="T11" fmla="*/ 132 h 641"/>
                  <a:gd name="T12" fmla="*/ 292 w 481"/>
                  <a:gd name="T13" fmla="*/ 84 h 641"/>
                  <a:gd name="T14" fmla="*/ 384 w 481"/>
                  <a:gd name="T15" fmla="*/ 48 h 641"/>
                  <a:gd name="T16" fmla="*/ 481 w 481"/>
                  <a:gd name="T17" fmla="*/ 12 h 641"/>
                  <a:gd name="T18" fmla="*/ 457 w 481"/>
                  <a:gd name="T19" fmla="*/ 0 h 641"/>
                  <a:gd name="T20" fmla="*/ 359 w 481"/>
                  <a:gd name="T21" fmla="*/ 36 h 641"/>
                  <a:gd name="T22" fmla="*/ 274 w 481"/>
                  <a:gd name="T23" fmla="*/ 78 h 641"/>
                  <a:gd name="T24" fmla="*/ 195 w 481"/>
                  <a:gd name="T25" fmla="*/ 126 h 641"/>
                  <a:gd name="T26" fmla="*/ 128 w 481"/>
                  <a:gd name="T27" fmla="*/ 180 h 641"/>
                  <a:gd name="T28" fmla="*/ 73 w 481"/>
                  <a:gd name="T29" fmla="*/ 240 h 641"/>
                  <a:gd name="T30" fmla="*/ 37 w 481"/>
                  <a:gd name="T31" fmla="*/ 305 h 641"/>
                  <a:gd name="T32" fmla="*/ 6 w 481"/>
                  <a:gd name="T33" fmla="*/ 371 h 641"/>
                  <a:gd name="T34" fmla="*/ 0 w 481"/>
                  <a:gd name="T35" fmla="*/ 443 h 641"/>
                  <a:gd name="T36" fmla="*/ 6 w 481"/>
                  <a:gd name="T37" fmla="*/ 497 h 641"/>
                  <a:gd name="T38" fmla="*/ 18 w 481"/>
                  <a:gd name="T39" fmla="*/ 545 h 641"/>
                  <a:gd name="T40" fmla="*/ 43 w 481"/>
                  <a:gd name="T41" fmla="*/ 593 h 641"/>
                  <a:gd name="T42" fmla="*/ 73 w 481"/>
                  <a:gd name="T43" fmla="*/ 641 h 641"/>
                  <a:gd name="T44" fmla="*/ 97 w 481"/>
                  <a:gd name="T45" fmla="*/ 641 h 641"/>
                  <a:gd name="T46" fmla="*/ 67 w 481"/>
                  <a:gd name="T47" fmla="*/ 593 h 641"/>
                  <a:gd name="T48" fmla="*/ 43 w 481"/>
                  <a:gd name="T49" fmla="*/ 545 h 641"/>
                  <a:gd name="T50" fmla="*/ 24 w 481"/>
                  <a:gd name="T51" fmla="*/ 497 h 641"/>
                  <a:gd name="T52" fmla="*/ 18 w 481"/>
                  <a:gd name="T53" fmla="*/ 443 h 641"/>
                  <a:gd name="T54" fmla="*/ 18 w 481"/>
                  <a:gd name="T55" fmla="*/ 443 h 641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0" t="0" r="r" b="b"/>
                <a:pathLst>
                  <a:path w="481" h="641">
                    <a:moveTo>
                      <a:pt x="18" y="443"/>
                    </a:moveTo>
                    <a:lnTo>
                      <a:pt x="24" y="371"/>
                    </a:lnTo>
                    <a:lnTo>
                      <a:pt x="55" y="305"/>
                    </a:lnTo>
                    <a:lnTo>
                      <a:pt x="91" y="246"/>
                    </a:lnTo>
                    <a:lnTo>
                      <a:pt x="146" y="186"/>
                    </a:lnTo>
                    <a:lnTo>
                      <a:pt x="213" y="132"/>
                    </a:lnTo>
                    <a:lnTo>
                      <a:pt x="292" y="84"/>
                    </a:lnTo>
                    <a:lnTo>
                      <a:pt x="384" y="48"/>
                    </a:lnTo>
                    <a:lnTo>
                      <a:pt x="481" y="12"/>
                    </a:lnTo>
                    <a:lnTo>
                      <a:pt x="457" y="0"/>
                    </a:lnTo>
                    <a:lnTo>
                      <a:pt x="359" y="36"/>
                    </a:lnTo>
                    <a:lnTo>
                      <a:pt x="274" y="78"/>
                    </a:lnTo>
                    <a:lnTo>
                      <a:pt x="195" y="126"/>
                    </a:lnTo>
                    <a:lnTo>
                      <a:pt x="128" y="180"/>
                    </a:lnTo>
                    <a:lnTo>
                      <a:pt x="73" y="240"/>
                    </a:lnTo>
                    <a:lnTo>
                      <a:pt x="37" y="305"/>
                    </a:lnTo>
                    <a:lnTo>
                      <a:pt x="6" y="371"/>
                    </a:lnTo>
                    <a:lnTo>
                      <a:pt x="0" y="443"/>
                    </a:lnTo>
                    <a:lnTo>
                      <a:pt x="6" y="497"/>
                    </a:lnTo>
                    <a:lnTo>
                      <a:pt x="18" y="545"/>
                    </a:lnTo>
                    <a:lnTo>
                      <a:pt x="43" y="593"/>
                    </a:lnTo>
                    <a:lnTo>
                      <a:pt x="73" y="641"/>
                    </a:lnTo>
                    <a:lnTo>
                      <a:pt x="97" y="641"/>
                    </a:lnTo>
                    <a:lnTo>
                      <a:pt x="67" y="593"/>
                    </a:lnTo>
                    <a:lnTo>
                      <a:pt x="43" y="545"/>
                    </a:lnTo>
                    <a:lnTo>
                      <a:pt x="24" y="497"/>
                    </a:lnTo>
                    <a:lnTo>
                      <a:pt x="18" y="443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nb-NO" smtClean="0">
                  <a:solidFill>
                    <a:srgbClr val="FFFFFF"/>
                  </a:solidFill>
                </a:endParaRPr>
              </a:p>
            </p:txBody>
          </p:sp>
        </p:grpSp>
        <p:grpSp>
          <p:nvGrpSpPr>
            <p:cNvPr id="8" name="Group 35"/>
            <p:cNvGrpSpPr>
              <a:grpSpLocks/>
            </p:cNvGrpSpPr>
            <p:nvPr userDrawn="1"/>
          </p:nvGrpSpPr>
          <p:grpSpPr bwMode="auto">
            <a:xfrm>
              <a:off x="4128" y="3360"/>
              <a:ext cx="1351" cy="821"/>
              <a:chOff x="4128" y="3360"/>
              <a:chExt cx="1351" cy="821"/>
            </a:xfrm>
          </p:grpSpPr>
          <p:sp>
            <p:nvSpPr>
              <p:cNvPr id="22" name="Freeform 36"/>
              <p:cNvSpPr>
                <a:spLocks noEditPoints="1"/>
              </p:cNvSpPr>
              <p:nvPr/>
            </p:nvSpPr>
            <p:spPr bwMode="hidden">
              <a:xfrm>
                <a:off x="4200" y="3402"/>
                <a:ext cx="1201" cy="731"/>
              </a:xfrm>
              <a:custGeom>
                <a:avLst/>
                <a:gdLst/>
                <a:ahLst/>
                <a:cxnLst>
                  <a:cxn ang="0">
                    <a:pos x="484" y="6"/>
                  </a:cxn>
                  <a:cxn ang="0">
                    <a:pos x="263" y="60"/>
                  </a:cxn>
                  <a:cxn ang="0">
                    <a:pos x="101" y="162"/>
                  </a:cxn>
                  <a:cxn ang="0">
                    <a:pos x="12" y="294"/>
                  </a:cxn>
                  <a:cxn ang="0">
                    <a:pos x="0" y="366"/>
                  </a:cxn>
                  <a:cxn ang="0">
                    <a:pos x="12" y="437"/>
                  </a:cxn>
                  <a:cxn ang="0">
                    <a:pos x="101" y="569"/>
                  </a:cxn>
                  <a:cxn ang="0">
                    <a:pos x="263" y="671"/>
                  </a:cxn>
                  <a:cxn ang="0">
                    <a:pos x="484" y="725"/>
                  </a:cxn>
                  <a:cxn ang="0">
                    <a:pos x="723" y="725"/>
                  </a:cxn>
                  <a:cxn ang="0">
                    <a:pos x="938" y="671"/>
                  </a:cxn>
                  <a:cxn ang="0">
                    <a:pos x="1100" y="569"/>
                  </a:cxn>
                  <a:cxn ang="0">
                    <a:pos x="1189" y="437"/>
                  </a:cxn>
                  <a:cxn ang="0">
                    <a:pos x="1201" y="366"/>
                  </a:cxn>
                  <a:cxn ang="0">
                    <a:pos x="1189" y="294"/>
                  </a:cxn>
                  <a:cxn ang="0">
                    <a:pos x="1100" y="162"/>
                  </a:cxn>
                  <a:cxn ang="0">
                    <a:pos x="938" y="60"/>
                  </a:cxn>
                  <a:cxn ang="0">
                    <a:pos x="723" y="6"/>
                  </a:cxn>
                  <a:cxn ang="0">
                    <a:pos x="604" y="0"/>
                  </a:cxn>
                  <a:cxn ang="0">
                    <a:pos x="490" y="701"/>
                  </a:cxn>
                  <a:cxn ang="0">
                    <a:pos x="287" y="647"/>
                  </a:cxn>
                  <a:cxn ang="0">
                    <a:pos x="131" y="557"/>
                  </a:cxn>
                  <a:cxn ang="0">
                    <a:pos x="48" y="437"/>
                  </a:cxn>
                  <a:cxn ang="0">
                    <a:pos x="36" y="366"/>
                  </a:cxn>
                  <a:cxn ang="0">
                    <a:pos x="48" y="300"/>
                  </a:cxn>
                  <a:cxn ang="0">
                    <a:pos x="131" y="174"/>
                  </a:cxn>
                  <a:cxn ang="0">
                    <a:pos x="287" y="84"/>
                  </a:cxn>
                  <a:cxn ang="0">
                    <a:pos x="490" y="30"/>
                  </a:cxn>
                  <a:cxn ang="0">
                    <a:pos x="717" y="30"/>
                  </a:cxn>
                  <a:cxn ang="0">
                    <a:pos x="920" y="84"/>
                  </a:cxn>
                  <a:cxn ang="0">
                    <a:pos x="1070" y="174"/>
                  </a:cxn>
                  <a:cxn ang="0">
                    <a:pos x="1153" y="300"/>
                  </a:cxn>
                  <a:cxn ang="0">
                    <a:pos x="1153" y="437"/>
                  </a:cxn>
                  <a:cxn ang="0">
                    <a:pos x="1070" y="557"/>
                  </a:cxn>
                  <a:cxn ang="0">
                    <a:pos x="920" y="647"/>
                  </a:cxn>
                  <a:cxn ang="0">
                    <a:pos x="717" y="701"/>
                  </a:cxn>
                  <a:cxn ang="0">
                    <a:pos x="604" y="707"/>
                  </a:cxn>
                </a:cxnLst>
                <a:rect l="0" t="0" r="r" b="b"/>
                <a:pathLst>
                  <a:path w="1201" h="731">
                    <a:moveTo>
                      <a:pt x="604" y="0"/>
                    </a:moveTo>
                    <a:lnTo>
                      <a:pt x="484" y="6"/>
                    </a:lnTo>
                    <a:lnTo>
                      <a:pt x="370" y="30"/>
                    </a:lnTo>
                    <a:lnTo>
                      <a:pt x="263" y="60"/>
                    </a:lnTo>
                    <a:lnTo>
                      <a:pt x="179" y="108"/>
                    </a:lnTo>
                    <a:lnTo>
                      <a:pt x="101" y="162"/>
                    </a:lnTo>
                    <a:lnTo>
                      <a:pt x="48" y="222"/>
                    </a:lnTo>
                    <a:lnTo>
                      <a:pt x="12" y="294"/>
                    </a:lnTo>
                    <a:lnTo>
                      <a:pt x="6" y="330"/>
                    </a:lnTo>
                    <a:lnTo>
                      <a:pt x="0" y="366"/>
                    </a:lnTo>
                    <a:lnTo>
                      <a:pt x="6" y="401"/>
                    </a:lnTo>
                    <a:lnTo>
                      <a:pt x="12" y="437"/>
                    </a:lnTo>
                    <a:lnTo>
                      <a:pt x="48" y="509"/>
                    </a:lnTo>
                    <a:lnTo>
                      <a:pt x="101" y="569"/>
                    </a:lnTo>
                    <a:lnTo>
                      <a:pt x="179" y="623"/>
                    </a:lnTo>
                    <a:lnTo>
                      <a:pt x="263" y="671"/>
                    </a:lnTo>
                    <a:lnTo>
                      <a:pt x="370" y="701"/>
                    </a:lnTo>
                    <a:lnTo>
                      <a:pt x="484" y="725"/>
                    </a:lnTo>
                    <a:lnTo>
                      <a:pt x="604" y="731"/>
                    </a:lnTo>
                    <a:lnTo>
                      <a:pt x="723" y="725"/>
                    </a:lnTo>
                    <a:lnTo>
                      <a:pt x="837" y="701"/>
                    </a:lnTo>
                    <a:lnTo>
                      <a:pt x="938" y="671"/>
                    </a:lnTo>
                    <a:lnTo>
                      <a:pt x="1028" y="623"/>
                    </a:lnTo>
                    <a:lnTo>
                      <a:pt x="1100" y="569"/>
                    </a:lnTo>
                    <a:lnTo>
                      <a:pt x="1153" y="509"/>
                    </a:lnTo>
                    <a:lnTo>
                      <a:pt x="1189" y="437"/>
                    </a:lnTo>
                    <a:lnTo>
                      <a:pt x="1201" y="401"/>
                    </a:lnTo>
                    <a:lnTo>
                      <a:pt x="1201" y="366"/>
                    </a:lnTo>
                    <a:lnTo>
                      <a:pt x="1201" y="330"/>
                    </a:lnTo>
                    <a:lnTo>
                      <a:pt x="1189" y="294"/>
                    </a:lnTo>
                    <a:lnTo>
                      <a:pt x="1153" y="222"/>
                    </a:lnTo>
                    <a:lnTo>
                      <a:pt x="1100" y="162"/>
                    </a:lnTo>
                    <a:lnTo>
                      <a:pt x="1028" y="108"/>
                    </a:lnTo>
                    <a:lnTo>
                      <a:pt x="938" y="60"/>
                    </a:lnTo>
                    <a:lnTo>
                      <a:pt x="837" y="30"/>
                    </a:lnTo>
                    <a:lnTo>
                      <a:pt x="723" y="6"/>
                    </a:lnTo>
                    <a:lnTo>
                      <a:pt x="604" y="0"/>
                    </a:lnTo>
                    <a:lnTo>
                      <a:pt x="604" y="0"/>
                    </a:lnTo>
                    <a:close/>
                    <a:moveTo>
                      <a:pt x="604" y="707"/>
                    </a:moveTo>
                    <a:lnTo>
                      <a:pt x="490" y="701"/>
                    </a:lnTo>
                    <a:lnTo>
                      <a:pt x="382" y="683"/>
                    </a:lnTo>
                    <a:lnTo>
                      <a:pt x="287" y="647"/>
                    </a:lnTo>
                    <a:lnTo>
                      <a:pt x="203" y="611"/>
                    </a:lnTo>
                    <a:lnTo>
                      <a:pt x="131" y="557"/>
                    </a:lnTo>
                    <a:lnTo>
                      <a:pt x="83" y="497"/>
                    </a:lnTo>
                    <a:lnTo>
                      <a:pt x="48" y="437"/>
                    </a:lnTo>
                    <a:lnTo>
                      <a:pt x="42" y="401"/>
                    </a:lnTo>
                    <a:lnTo>
                      <a:pt x="36" y="366"/>
                    </a:lnTo>
                    <a:lnTo>
                      <a:pt x="42" y="330"/>
                    </a:lnTo>
                    <a:lnTo>
                      <a:pt x="48" y="300"/>
                    </a:lnTo>
                    <a:lnTo>
                      <a:pt x="83" y="234"/>
                    </a:lnTo>
                    <a:lnTo>
                      <a:pt x="131" y="174"/>
                    </a:lnTo>
                    <a:lnTo>
                      <a:pt x="203" y="126"/>
                    </a:lnTo>
                    <a:lnTo>
                      <a:pt x="287" y="84"/>
                    </a:lnTo>
                    <a:lnTo>
                      <a:pt x="382" y="54"/>
                    </a:lnTo>
                    <a:lnTo>
                      <a:pt x="490" y="30"/>
                    </a:lnTo>
                    <a:lnTo>
                      <a:pt x="604" y="24"/>
                    </a:lnTo>
                    <a:lnTo>
                      <a:pt x="717" y="30"/>
                    </a:lnTo>
                    <a:lnTo>
                      <a:pt x="825" y="54"/>
                    </a:lnTo>
                    <a:lnTo>
                      <a:pt x="920" y="84"/>
                    </a:lnTo>
                    <a:lnTo>
                      <a:pt x="1004" y="126"/>
                    </a:lnTo>
                    <a:lnTo>
                      <a:pt x="1070" y="174"/>
                    </a:lnTo>
                    <a:lnTo>
                      <a:pt x="1124" y="234"/>
                    </a:lnTo>
                    <a:lnTo>
                      <a:pt x="1153" y="300"/>
                    </a:lnTo>
                    <a:lnTo>
                      <a:pt x="1165" y="366"/>
                    </a:lnTo>
                    <a:lnTo>
                      <a:pt x="1153" y="437"/>
                    </a:lnTo>
                    <a:lnTo>
                      <a:pt x="1124" y="497"/>
                    </a:lnTo>
                    <a:lnTo>
                      <a:pt x="1070" y="557"/>
                    </a:lnTo>
                    <a:lnTo>
                      <a:pt x="1004" y="611"/>
                    </a:lnTo>
                    <a:lnTo>
                      <a:pt x="920" y="647"/>
                    </a:lnTo>
                    <a:lnTo>
                      <a:pt x="825" y="683"/>
                    </a:lnTo>
                    <a:lnTo>
                      <a:pt x="717" y="701"/>
                    </a:lnTo>
                    <a:lnTo>
                      <a:pt x="604" y="707"/>
                    </a:lnTo>
                    <a:lnTo>
                      <a:pt x="604" y="70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23" name="Freeform 37"/>
              <p:cNvSpPr>
                <a:spLocks/>
              </p:cNvSpPr>
              <p:nvPr/>
            </p:nvSpPr>
            <p:spPr bwMode="hidden">
              <a:xfrm>
                <a:off x="4128" y="3366"/>
                <a:ext cx="544" cy="737"/>
              </a:xfrm>
              <a:custGeom>
                <a:avLst/>
                <a:gdLst/>
                <a:ahLst/>
                <a:cxnLst>
                  <a:cxn ang="0">
                    <a:pos x="24" y="402"/>
                  </a:cxn>
                  <a:cxn ang="0">
                    <a:pos x="36" y="330"/>
                  </a:cxn>
                  <a:cxn ang="0">
                    <a:pos x="66" y="264"/>
                  </a:cxn>
                  <a:cxn ang="0">
                    <a:pos x="108" y="204"/>
                  </a:cxn>
                  <a:cxn ang="0">
                    <a:pos x="173" y="150"/>
                  </a:cxn>
                  <a:cxn ang="0">
                    <a:pos x="251" y="102"/>
                  </a:cxn>
                  <a:cxn ang="0">
                    <a:pos x="335" y="60"/>
                  </a:cxn>
                  <a:cxn ang="0">
                    <a:pos x="436" y="30"/>
                  </a:cxn>
                  <a:cxn ang="0">
                    <a:pos x="544" y="12"/>
                  </a:cxn>
                  <a:cxn ang="0">
                    <a:pos x="544" y="0"/>
                  </a:cxn>
                  <a:cxn ang="0">
                    <a:pos x="430" y="18"/>
                  </a:cxn>
                  <a:cxn ang="0">
                    <a:pos x="329" y="48"/>
                  </a:cxn>
                  <a:cxn ang="0">
                    <a:pos x="233" y="90"/>
                  </a:cxn>
                  <a:cxn ang="0">
                    <a:pos x="155" y="138"/>
                  </a:cxn>
                  <a:cxn ang="0">
                    <a:pos x="90" y="198"/>
                  </a:cxn>
                  <a:cxn ang="0">
                    <a:pos x="42" y="258"/>
                  </a:cxn>
                  <a:cxn ang="0">
                    <a:pos x="12" y="330"/>
                  </a:cxn>
                  <a:cxn ang="0">
                    <a:pos x="0" y="402"/>
                  </a:cxn>
                  <a:cxn ang="0">
                    <a:pos x="6" y="455"/>
                  </a:cxn>
                  <a:cxn ang="0">
                    <a:pos x="18" y="503"/>
                  </a:cxn>
                  <a:cxn ang="0">
                    <a:pos x="42" y="545"/>
                  </a:cxn>
                  <a:cxn ang="0">
                    <a:pos x="78" y="593"/>
                  </a:cxn>
                  <a:cxn ang="0">
                    <a:pos x="114" y="635"/>
                  </a:cxn>
                  <a:cxn ang="0">
                    <a:pos x="161" y="671"/>
                  </a:cxn>
                  <a:cxn ang="0">
                    <a:pos x="221" y="707"/>
                  </a:cxn>
                  <a:cxn ang="0">
                    <a:pos x="281" y="737"/>
                  </a:cxn>
                  <a:cxn ang="0">
                    <a:pos x="323" y="737"/>
                  </a:cxn>
                  <a:cxn ang="0">
                    <a:pos x="257" y="707"/>
                  </a:cxn>
                  <a:cxn ang="0">
                    <a:pos x="203" y="671"/>
                  </a:cxn>
                  <a:cxn ang="0">
                    <a:pos x="149" y="635"/>
                  </a:cxn>
                  <a:cxn ang="0">
                    <a:pos x="108" y="593"/>
                  </a:cxn>
                  <a:cxn ang="0">
                    <a:pos x="72" y="551"/>
                  </a:cxn>
                  <a:cxn ang="0">
                    <a:pos x="48" y="503"/>
                  </a:cxn>
                  <a:cxn ang="0">
                    <a:pos x="30" y="455"/>
                  </a:cxn>
                  <a:cxn ang="0">
                    <a:pos x="24" y="402"/>
                  </a:cxn>
                  <a:cxn ang="0">
                    <a:pos x="24" y="402"/>
                  </a:cxn>
                </a:cxnLst>
                <a:rect l="0" t="0" r="r" b="b"/>
                <a:pathLst>
                  <a:path w="544" h="737">
                    <a:moveTo>
                      <a:pt x="24" y="402"/>
                    </a:moveTo>
                    <a:lnTo>
                      <a:pt x="36" y="330"/>
                    </a:lnTo>
                    <a:lnTo>
                      <a:pt x="66" y="264"/>
                    </a:lnTo>
                    <a:lnTo>
                      <a:pt x="108" y="204"/>
                    </a:lnTo>
                    <a:lnTo>
                      <a:pt x="173" y="150"/>
                    </a:lnTo>
                    <a:lnTo>
                      <a:pt x="251" y="102"/>
                    </a:lnTo>
                    <a:lnTo>
                      <a:pt x="335" y="60"/>
                    </a:lnTo>
                    <a:lnTo>
                      <a:pt x="436" y="30"/>
                    </a:lnTo>
                    <a:lnTo>
                      <a:pt x="544" y="12"/>
                    </a:lnTo>
                    <a:lnTo>
                      <a:pt x="544" y="0"/>
                    </a:lnTo>
                    <a:lnTo>
                      <a:pt x="430" y="18"/>
                    </a:lnTo>
                    <a:lnTo>
                      <a:pt x="329" y="48"/>
                    </a:lnTo>
                    <a:lnTo>
                      <a:pt x="233" y="90"/>
                    </a:lnTo>
                    <a:lnTo>
                      <a:pt x="155" y="138"/>
                    </a:lnTo>
                    <a:lnTo>
                      <a:pt x="90" y="198"/>
                    </a:lnTo>
                    <a:lnTo>
                      <a:pt x="42" y="258"/>
                    </a:lnTo>
                    <a:lnTo>
                      <a:pt x="12" y="330"/>
                    </a:lnTo>
                    <a:lnTo>
                      <a:pt x="0" y="402"/>
                    </a:lnTo>
                    <a:lnTo>
                      <a:pt x="6" y="455"/>
                    </a:lnTo>
                    <a:lnTo>
                      <a:pt x="18" y="503"/>
                    </a:lnTo>
                    <a:lnTo>
                      <a:pt x="42" y="545"/>
                    </a:lnTo>
                    <a:lnTo>
                      <a:pt x="78" y="593"/>
                    </a:lnTo>
                    <a:lnTo>
                      <a:pt x="114" y="635"/>
                    </a:lnTo>
                    <a:lnTo>
                      <a:pt x="161" y="671"/>
                    </a:lnTo>
                    <a:lnTo>
                      <a:pt x="221" y="707"/>
                    </a:lnTo>
                    <a:lnTo>
                      <a:pt x="281" y="737"/>
                    </a:lnTo>
                    <a:lnTo>
                      <a:pt x="323" y="737"/>
                    </a:lnTo>
                    <a:lnTo>
                      <a:pt x="257" y="707"/>
                    </a:lnTo>
                    <a:lnTo>
                      <a:pt x="203" y="671"/>
                    </a:lnTo>
                    <a:lnTo>
                      <a:pt x="149" y="635"/>
                    </a:lnTo>
                    <a:lnTo>
                      <a:pt x="108" y="593"/>
                    </a:lnTo>
                    <a:lnTo>
                      <a:pt x="72" y="551"/>
                    </a:lnTo>
                    <a:lnTo>
                      <a:pt x="48" y="503"/>
                    </a:lnTo>
                    <a:lnTo>
                      <a:pt x="30" y="455"/>
                    </a:lnTo>
                    <a:lnTo>
                      <a:pt x="24" y="402"/>
                    </a:lnTo>
                    <a:lnTo>
                      <a:pt x="24" y="40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24" name="Freeform 38"/>
              <p:cNvSpPr>
                <a:spLocks/>
              </p:cNvSpPr>
              <p:nvPr/>
            </p:nvSpPr>
            <p:spPr bwMode="hidden">
              <a:xfrm>
                <a:off x="4792" y="3360"/>
                <a:ext cx="609" cy="252"/>
              </a:xfrm>
              <a:custGeom>
                <a:avLst/>
                <a:gdLst/>
                <a:ahLst/>
                <a:cxnLst>
                  <a:cxn ang="0">
                    <a:pos x="12" y="12"/>
                  </a:cxn>
                  <a:cxn ang="0">
                    <a:pos x="113" y="18"/>
                  </a:cxn>
                  <a:cxn ang="0">
                    <a:pos x="203" y="30"/>
                  </a:cxn>
                  <a:cxn ang="0">
                    <a:pos x="292" y="48"/>
                  </a:cxn>
                  <a:cxn ang="0">
                    <a:pos x="376" y="78"/>
                  </a:cxn>
                  <a:cxn ang="0">
                    <a:pos x="448" y="114"/>
                  </a:cxn>
                  <a:cxn ang="0">
                    <a:pos x="514" y="156"/>
                  </a:cxn>
                  <a:cxn ang="0">
                    <a:pos x="567" y="198"/>
                  </a:cxn>
                  <a:cxn ang="0">
                    <a:pos x="609" y="252"/>
                  </a:cxn>
                  <a:cxn ang="0">
                    <a:pos x="609" y="216"/>
                  </a:cxn>
                  <a:cxn ang="0">
                    <a:pos x="561" y="168"/>
                  </a:cxn>
                  <a:cxn ang="0">
                    <a:pos x="502" y="126"/>
                  </a:cxn>
                  <a:cxn ang="0">
                    <a:pos x="436" y="90"/>
                  </a:cxn>
                  <a:cxn ang="0">
                    <a:pos x="364" y="60"/>
                  </a:cxn>
                  <a:cxn ang="0">
                    <a:pos x="286" y="36"/>
                  </a:cxn>
                  <a:cxn ang="0">
                    <a:pos x="197" y="18"/>
                  </a:cxn>
                  <a:cxn ang="0">
                    <a:pos x="107" y="6"/>
                  </a:cxn>
                  <a:cxn ang="0">
                    <a:pos x="12" y="0"/>
                  </a:cxn>
                  <a:cxn ang="0">
                    <a:pos x="6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6" y="12"/>
                  </a:cxn>
                  <a:cxn ang="0">
                    <a:pos x="12" y="12"/>
                  </a:cxn>
                  <a:cxn ang="0">
                    <a:pos x="12" y="12"/>
                  </a:cxn>
                </a:cxnLst>
                <a:rect l="0" t="0" r="r" b="b"/>
                <a:pathLst>
                  <a:path w="609" h="252">
                    <a:moveTo>
                      <a:pt x="12" y="12"/>
                    </a:moveTo>
                    <a:lnTo>
                      <a:pt x="113" y="18"/>
                    </a:lnTo>
                    <a:lnTo>
                      <a:pt x="203" y="30"/>
                    </a:lnTo>
                    <a:lnTo>
                      <a:pt x="292" y="48"/>
                    </a:lnTo>
                    <a:lnTo>
                      <a:pt x="376" y="78"/>
                    </a:lnTo>
                    <a:lnTo>
                      <a:pt x="448" y="114"/>
                    </a:lnTo>
                    <a:lnTo>
                      <a:pt x="514" y="156"/>
                    </a:lnTo>
                    <a:lnTo>
                      <a:pt x="567" y="198"/>
                    </a:lnTo>
                    <a:lnTo>
                      <a:pt x="609" y="252"/>
                    </a:lnTo>
                    <a:lnTo>
                      <a:pt x="609" y="216"/>
                    </a:lnTo>
                    <a:lnTo>
                      <a:pt x="561" y="168"/>
                    </a:lnTo>
                    <a:lnTo>
                      <a:pt x="502" y="126"/>
                    </a:lnTo>
                    <a:lnTo>
                      <a:pt x="436" y="90"/>
                    </a:lnTo>
                    <a:lnTo>
                      <a:pt x="364" y="60"/>
                    </a:lnTo>
                    <a:lnTo>
                      <a:pt x="286" y="36"/>
                    </a:lnTo>
                    <a:lnTo>
                      <a:pt x="197" y="18"/>
                    </a:lnTo>
                    <a:lnTo>
                      <a:pt x="107" y="6"/>
                    </a:lnTo>
                    <a:lnTo>
                      <a:pt x="12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12"/>
                    </a:lnTo>
                    <a:lnTo>
                      <a:pt x="6" y="12"/>
                    </a:lnTo>
                    <a:lnTo>
                      <a:pt x="12" y="12"/>
                    </a:lnTo>
                    <a:lnTo>
                      <a:pt x="12" y="1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25" name="Freeform 39"/>
              <p:cNvSpPr>
                <a:spLocks/>
              </p:cNvSpPr>
              <p:nvPr/>
            </p:nvSpPr>
            <p:spPr bwMode="hidden">
              <a:xfrm>
                <a:off x="5246" y="4007"/>
                <a:ext cx="72" cy="54"/>
              </a:xfrm>
              <a:custGeom>
                <a:avLst/>
                <a:gdLst/>
                <a:ahLst/>
                <a:cxnLst>
                  <a:cxn ang="0">
                    <a:pos x="72" y="0"/>
                  </a:cxn>
                  <a:cxn ang="0">
                    <a:pos x="36" y="30"/>
                  </a:cxn>
                  <a:cxn ang="0">
                    <a:pos x="0" y="54"/>
                  </a:cxn>
                  <a:cxn ang="0">
                    <a:pos x="36" y="54"/>
                  </a:cxn>
                  <a:cxn ang="0">
                    <a:pos x="54" y="42"/>
                  </a:cxn>
                  <a:cxn ang="0">
                    <a:pos x="72" y="24"/>
                  </a:cxn>
                  <a:cxn ang="0">
                    <a:pos x="72" y="24"/>
                  </a:cxn>
                  <a:cxn ang="0">
                    <a:pos x="72" y="0"/>
                  </a:cxn>
                  <a:cxn ang="0">
                    <a:pos x="72" y="0"/>
                  </a:cxn>
                </a:cxnLst>
                <a:rect l="0" t="0" r="r" b="b"/>
                <a:pathLst>
                  <a:path w="72" h="54">
                    <a:moveTo>
                      <a:pt x="72" y="0"/>
                    </a:moveTo>
                    <a:lnTo>
                      <a:pt x="36" y="30"/>
                    </a:lnTo>
                    <a:lnTo>
                      <a:pt x="0" y="54"/>
                    </a:lnTo>
                    <a:lnTo>
                      <a:pt x="36" y="54"/>
                    </a:lnTo>
                    <a:lnTo>
                      <a:pt x="54" y="42"/>
                    </a:lnTo>
                    <a:lnTo>
                      <a:pt x="72" y="24"/>
                    </a:lnTo>
                    <a:lnTo>
                      <a:pt x="72" y="24"/>
                    </a:lnTo>
                    <a:lnTo>
                      <a:pt x="72" y="0"/>
                    </a:lnTo>
                    <a:lnTo>
                      <a:pt x="7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26" name="Freeform 40"/>
              <p:cNvSpPr>
                <a:spLocks/>
              </p:cNvSpPr>
              <p:nvPr/>
            </p:nvSpPr>
            <p:spPr bwMode="hidden">
              <a:xfrm>
                <a:off x="4505" y="4073"/>
                <a:ext cx="705" cy="108"/>
              </a:xfrm>
              <a:custGeom>
                <a:avLst/>
                <a:gdLst/>
                <a:ahLst/>
                <a:cxnLst>
                  <a:cxn ang="0">
                    <a:pos x="299" y="90"/>
                  </a:cxn>
                  <a:cxn ang="0">
                    <a:pos x="221" y="90"/>
                  </a:cxn>
                  <a:cxn ang="0">
                    <a:pos x="143" y="78"/>
                  </a:cxn>
                  <a:cxn ang="0">
                    <a:pos x="0" y="48"/>
                  </a:cxn>
                  <a:cxn ang="0">
                    <a:pos x="0" y="66"/>
                  </a:cxn>
                  <a:cxn ang="0">
                    <a:pos x="143" y="96"/>
                  </a:cxn>
                  <a:cxn ang="0">
                    <a:pos x="221" y="108"/>
                  </a:cxn>
                  <a:cxn ang="0">
                    <a:pos x="299" y="108"/>
                  </a:cxn>
                  <a:cxn ang="0">
                    <a:pos x="412" y="102"/>
                  </a:cxn>
                  <a:cxn ang="0">
                    <a:pos x="520" y="84"/>
                  </a:cxn>
                  <a:cxn ang="0">
                    <a:pos x="615" y="60"/>
                  </a:cxn>
                  <a:cxn ang="0">
                    <a:pos x="705" y="24"/>
                  </a:cxn>
                  <a:cxn ang="0">
                    <a:pos x="705" y="0"/>
                  </a:cxn>
                  <a:cxn ang="0">
                    <a:pos x="615" y="42"/>
                  </a:cxn>
                  <a:cxn ang="0">
                    <a:pos x="520" y="66"/>
                  </a:cxn>
                  <a:cxn ang="0">
                    <a:pos x="412" y="84"/>
                  </a:cxn>
                  <a:cxn ang="0">
                    <a:pos x="299" y="90"/>
                  </a:cxn>
                  <a:cxn ang="0">
                    <a:pos x="299" y="90"/>
                  </a:cxn>
                </a:cxnLst>
                <a:rect l="0" t="0" r="r" b="b"/>
                <a:pathLst>
                  <a:path w="705" h="108">
                    <a:moveTo>
                      <a:pt x="299" y="90"/>
                    </a:moveTo>
                    <a:lnTo>
                      <a:pt x="221" y="90"/>
                    </a:lnTo>
                    <a:lnTo>
                      <a:pt x="143" y="78"/>
                    </a:lnTo>
                    <a:lnTo>
                      <a:pt x="0" y="48"/>
                    </a:lnTo>
                    <a:lnTo>
                      <a:pt x="0" y="66"/>
                    </a:lnTo>
                    <a:lnTo>
                      <a:pt x="143" y="96"/>
                    </a:lnTo>
                    <a:lnTo>
                      <a:pt x="221" y="108"/>
                    </a:lnTo>
                    <a:lnTo>
                      <a:pt x="299" y="108"/>
                    </a:lnTo>
                    <a:lnTo>
                      <a:pt x="412" y="102"/>
                    </a:lnTo>
                    <a:lnTo>
                      <a:pt x="520" y="84"/>
                    </a:lnTo>
                    <a:lnTo>
                      <a:pt x="615" y="60"/>
                    </a:lnTo>
                    <a:lnTo>
                      <a:pt x="705" y="24"/>
                    </a:lnTo>
                    <a:lnTo>
                      <a:pt x="705" y="0"/>
                    </a:lnTo>
                    <a:lnTo>
                      <a:pt x="615" y="42"/>
                    </a:lnTo>
                    <a:lnTo>
                      <a:pt x="520" y="66"/>
                    </a:lnTo>
                    <a:lnTo>
                      <a:pt x="412" y="84"/>
                    </a:lnTo>
                    <a:lnTo>
                      <a:pt x="299" y="90"/>
                    </a:lnTo>
                    <a:lnTo>
                      <a:pt x="299" y="9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27" name="Freeform 41"/>
              <p:cNvSpPr>
                <a:spLocks/>
              </p:cNvSpPr>
              <p:nvPr/>
            </p:nvSpPr>
            <p:spPr bwMode="hidden">
              <a:xfrm>
                <a:off x="5336" y="3654"/>
                <a:ext cx="143" cy="341"/>
              </a:xfrm>
              <a:custGeom>
                <a:avLst/>
                <a:gdLst/>
                <a:ahLst/>
                <a:cxnLst>
                  <a:cxn ang="0">
                    <a:pos x="119" y="114"/>
                  </a:cxn>
                  <a:cxn ang="0">
                    <a:pos x="113" y="173"/>
                  </a:cxn>
                  <a:cxn ang="0">
                    <a:pos x="89" y="239"/>
                  </a:cxn>
                  <a:cxn ang="0">
                    <a:pos x="47" y="293"/>
                  </a:cxn>
                  <a:cxn ang="0">
                    <a:pos x="0" y="341"/>
                  </a:cxn>
                  <a:cxn ang="0">
                    <a:pos x="29" y="341"/>
                  </a:cxn>
                  <a:cxn ang="0">
                    <a:pos x="77" y="287"/>
                  </a:cxn>
                  <a:cxn ang="0">
                    <a:pos x="113" y="233"/>
                  </a:cxn>
                  <a:cxn ang="0">
                    <a:pos x="137" y="173"/>
                  </a:cxn>
                  <a:cxn ang="0">
                    <a:pos x="143" y="114"/>
                  </a:cxn>
                  <a:cxn ang="0">
                    <a:pos x="137" y="60"/>
                  </a:cxn>
                  <a:cxn ang="0">
                    <a:pos x="119" y="0"/>
                  </a:cxn>
                  <a:cxn ang="0">
                    <a:pos x="89" y="0"/>
                  </a:cxn>
                  <a:cxn ang="0">
                    <a:pos x="113" y="60"/>
                  </a:cxn>
                  <a:cxn ang="0">
                    <a:pos x="119" y="114"/>
                  </a:cxn>
                  <a:cxn ang="0">
                    <a:pos x="119" y="114"/>
                  </a:cxn>
                </a:cxnLst>
                <a:rect l="0" t="0" r="r" b="b"/>
                <a:pathLst>
                  <a:path w="143" h="341">
                    <a:moveTo>
                      <a:pt x="119" y="114"/>
                    </a:moveTo>
                    <a:lnTo>
                      <a:pt x="113" y="173"/>
                    </a:lnTo>
                    <a:lnTo>
                      <a:pt x="89" y="239"/>
                    </a:lnTo>
                    <a:lnTo>
                      <a:pt x="47" y="293"/>
                    </a:lnTo>
                    <a:lnTo>
                      <a:pt x="0" y="341"/>
                    </a:lnTo>
                    <a:lnTo>
                      <a:pt x="29" y="341"/>
                    </a:lnTo>
                    <a:lnTo>
                      <a:pt x="77" y="287"/>
                    </a:lnTo>
                    <a:lnTo>
                      <a:pt x="113" y="233"/>
                    </a:lnTo>
                    <a:lnTo>
                      <a:pt x="137" y="173"/>
                    </a:lnTo>
                    <a:lnTo>
                      <a:pt x="143" y="114"/>
                    </a:lnTo>
                    <a:lnTo>
                      <a:pt x="137" y="60"/>
                    </a:lnTo>
                    <a:lnTo>
                      <a:pt x="119" y="0"/>
                    </a:lnTo>
                    <a:lnTo>
                      <a:pt x="89" y="0"/>
                    </a:lnTo>
                    <a:lnTo>
                      <a:pt x="113" y="60"/>
                    </a:lnTo>
                    <a:lnTo>
                      <a:pt x="119" y="114"/>
                    </a:lnTo>
                    <a:lnTo>
                      <a:pt x="119" y="11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28" name="Freeform 42"/>
              <p:cNvSpPr>
                <a:spLocks/>
              </p:cNvSpPr>
              <p:nvPr/>
            </p:nvSpPr>
            <p:spPr bwMode="hidden">
              <a:xfrm>
                <a:off x="5061" y="3624"/>
                <a:ext cx="83" cy="90"/>
              </a:xfrm>
              <a:custGeom>
                <a:avLst/>
                <a:gdLst/>
                <a:ahLst/>
                <a:cxnLst>
                  <a:cxn ang="0">
                    <a:pos x="59" y="90"/>
                  </a:cxn>
                  <a:cxn ang="0">
                    <a:pos x="83" y="84"/>
                  </a:cxn>
                  <a:cxn ang="0">
                    <a:pos x="71" y="60"/>
                  </a:cxn>
                  <a:cxn ang="0">
                    <a:pos x="53" y="42"/>
                  </a:cxn>
                  <a:cxn ang="0">
                    <a:pos x="6" y="0"/>
                  </a:cxn>
                  <a:cxn ang="0">
                    <a:pos x="0" y="18"/>
                  </a:cxn>
                  <a:cxn ang="0">
                    <a:pos x="35" y="48"/>
                  </a:cxn>
                  <a:cxn ang="0">
                    <a:pos x="59" y="90"/>
                  </a:cxn>
                  <a:cxn ang="0">
                    <a:pos x="59" y="90"/>
                  </a:cxn>
                </a:cxnLst>
                <a:rect l="0" t="0" r="r" b="b"/>
                <a:pathLst>
                  <a:path w="83" h="90">
                    <a:moveTo>
                      <a:pt x="59" y="90"/>
                    </a:moveTo>
                    <a:lnTo>
                      <a:pt x="83" y="84"/>
                    </a:lnTo>
                    <a:lnTo>
                      <a:pt x="71" y="60"/>
                    </a:lnTo>
                    <a:lnTo>
                      <a:pt x="53" y="42"/>
                    </a:lnTo>
                    <a:lnTo>
                      <a:pt x="6" y="0"/>
                    </a:lnTo>
                    <a:lnTo>
                      <a:pt x="0" y="18"/>
                    </a:lnTo>
                    <a:lnTo>
                      <a:pt x="35" y="48"/>
                    </a:lnTo>
                    <a:lnTo>
                      <a:pt x="59" y="90"/>
                    </a:lnTo>
                    <a:lnTo>
                      <a:pt x="59" y="9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29" name="Freeform 43"/>
              <p:cNvSpPr>
                <a:spLocks/>
              </p:cNvSpPr>
              <p:nvPr/>
            </p:nvSpPr>
            <p:spPr bwMode="hidden">
              <a:xfrm>
                <a:off x="4445" y="3552"/>
                <a:ext cx="717" cy="431"/>
              </a:xfrm>
              <a:custGeom>
                <a:avLst/>
                <a:gdLst>
                  <a:gd name="T0" fmla="*/ 693 w 717"/>
                  <a:gd name="T1" fmla="*/ 216 h 431"/>
                  <a:gd name="T2" fmla="*/ 687 w 717"/>
                  <a:gd name="T3" fmla="*/ 257 h 431"/>
                  <a:gd name="T4" fmla="*/ 669 w 717"/>
                  <a:gd name="T5" fmla="*/ 293 h 431"/>
                  <a:gd name="T6" fmla="*/ 633 w 717"/>
                  <a:gd name="T7" fmla="*/ 329 h 431"/>
                  <a:gd name="T8" fmla="*/ 598 w 717"/>
                  <a:gd name="T9" fmla="*/ 359 h 431"/>
                  <a:gd name="T10" fmla="*/ 544 w 717"/>
                  <a:gd name="T11" fmla="*/ 383 h 431"/>
                  <a:gd name="T12" fmla="*/ 490 w 717"/>
                  <a:gd name="T13" fmla="*/ 401 h 431"/>
                  <a:gd name="T14" fmla="*/ 424 w 717"/>
                  <a:gd name="T15" fmla="*/ 413 h 431"/>
                  <a:gd name="T16" fmla="*/ 359 w 717"/>
                  <a:gd name="T17" fmla="*/ 419 h 431"/>
                  <a:gd name="T18" fmla="*/ 293 w 717"/>
                  <a:gd name="T19" fmla="*/ 413 h 431"/>
                  <a:gd name="T20" fmla="*/ 227 w 717"/>
                  <a:gd name="T21" fmla="*/ 401 h 431"/>
                  <a:gd name="T22" fmla="*/ 173 w 717"/>
                  <a:gd name="T23" fmla="*/ 383 h 431"/>
                  <a:gd name="T24" fmla="*/ 119 w 717"/>
                  <a:gd name="T25" fmla="*/ 359 h 431"/>
                  <a:gd name="T26" fmla="*/ 84 w 717"/>
                  <a:gd name="T27" fmla="*/ 329 h 431"/>
                  <a:gd name="T28" fmla="*/ 48 w 717"/>
                  <a:gd name="T29" fmla="*/ 293 h 431"/>
                  <a:gd name="T30" fmla="*/ 30 w 717"/>
                  <a:gd name="T31" fmla="*/ 257 h 431"/>
                  <a:gd name="T32" fmla="*/ 24 w 717"/>
                  <a:gd name="T33" fmla="*/ 216 h 431"/>
                  <a:gd name="T34" fmla="*/ 30 w 717"/>
                  <a:gd name="T35" fmla="*/ 174 h 431"/>
                  <a:gd name="T36" fmla="*/ 48 w 717"/>
                  <a:gd name="T37" fmla="*/ 138 h 431"/>
                  <a:gd name="T38" fmla="*/ 84 w 717"/>
                  <a:gd name="T39" fmla="*/ 102 h 431"/>
                  <a:gd name="T40" fmla="*/ 119 w 717"/>
                  <a:gd name="T41" fmla="*/ 72 h 431"/>
                  <a:gd name="T42" fmla="*/ 173 w 717"/>
                  <a:gd name="T43" fmla="*/ 48 h 431"/>
                  <a:gd name="T44" fmla="*/ 227 w 717"/>
                  <a:gd name="T45" fmla="*/ 30 h 431"/>
                  <a:gd name="T46" fmla="*/ 293 w 717"/>
                  <a:gd name="T47" fmla="*/ 18 h 431"/>
                  <a:gd name="T48" fmla="*/ 359 w 717"/>
                  <a:gd name="T49" fmla="*/ 12 h 431"/>
                  <a:gd name="T50" fmla="*/ 418 w 717"/>
                  <a:gd name="T51" fmla="*/ 18 h 431"/>
                  <a:gd name="T52" fmla="*/ 478 w 717"/>
                  <a:gd name="T53" fmla="*/ 30 h 431"/>
                  <a:gd name="T54" fmla="*/ 532 w 717"/>
                  <a:gd name="T55" fmla="*/ 48 h 431"/>
                  <a:gd name="T56" fmla="*/ 580 w 717"/>
                  <a:gd name="T57" fmla="*/ 66 h 431"/>
                  <a:gd name="T58" fmla="*/ 586 w 717"/>
                  <a:gd name="T59" fmla="*/ 48 h 431"/>
                  <a:gd name="T60" fmla="*/ 478 w 717"/>
                  <a:gd name="T61" fmla="*/ 12 h 431"/>
                  <a:gd name="T62" fmla="*/ 418 w 717"/>
                  <a:gd name="T63" fmla="*/ 6 h 431"/>
                  <a:gd name="T64" fmla="*/ 359 w 717"/>
                  <a:gd name="T65" fmla="*/ 0 h 431"/>
                  <a:gd name="T66" fmla="*/ 287 w 717"/>
                  <a:gd name="T67" fmla="*/ 6 h 431"/>
                  <a:gd name="T68" fmla="*/ 221 w 717"/>
                  <a:gd name="T69" fmla="*/ 18 h 431"/>
                  <a:gd name="T70" fmla="*/ 161 w 717"/>
                  <a:gd name="T71" fmla="*/ 36 h 431"/>
                  <a:gd name="T72" fmla="*/ 107 w 717"/>
                  <a:gd name="T73" fmla="*/ 66 h 431"/>
                  <a:gd name="T74" fmla="*/ 60 w 717"/>
                  <a:gd name="T75" fmla="*/ 96 h 431"/>
                  <a:gd name="T76" fmla="*/ 30 w 717"/>
                  <a:gd name="T77" fmla="*/ 132 h 431"/>
                  <a:gd name="T78" fmla="*/ 6 w 717"/>
                  <a:gd name="T79" fmla="*/ 174 h 431"/>
                  <a:gd name="T80" fmla="*/ 0 w 717"/>
                  <a:gd name="T81" fmla="*/ 216 h 431"/>
                  <a:gd name="T82" fmla="*/ 6 w 717"/>
                  <a:gd name="T83" fmla="*/ 257 h 431"/>
                  <a:gd name="T84" fmla="*/ 30 w 717"/>
                  <a:gd name="T85" fmla="*/ 299 h 431"/>
                  <a:gd name="T86" fmla="*/ 60 w 717"/>
                  <a:gd name="T87" fmla="*/ 335 h 431"/>
                  <a:gd name="T88" fmla="*/ 107 w 717"/>
                  <a:gd name="T89" fmla="*/ 371 h 431"/>
                  <a:gd name="T90" fmla="*/ 161 w 717"/>
                  <a:gd name="T91" fmla="*/ 395 h 431"/>
                  <a:gd name="T92" fmla="*/ 221 w 717"/>
                  <a:gd name="T93" fmla="*/ 413 h 431"/>
                  <a:gd name="T94" fmla="*/ 287 w 717"/>
                  <a:gd name="T95" fmla="*/ 425 h 431"/>
                  <a:gd name="T96" fmla="*/ 359 w 717"/>
                  <a:gd name="T97" fmla="*/ 431 h 431"/>
                  <a:gd name="T98" fmla="*/ 430 w 717"/>
                  <a:gd name="T99" fmla="*/ 425 h 431"/>
                  <a:gd name="T100" fmla="*/ 496 w 717"/>
                  <a:gd name="T101" fmla="*/ 413 h 431"/>
                  <a:gd name="T102" fmla="*/ 562 w 717"/>
                  <a:gd name="T103" fmla="*/ 395 h 431"/>
                  <a:gd name="T104" fmla="*/ 610 w 717"/>
                  <a:gd name="T105" fmla="*/ 371 h 431"/>
                  <a:gd name="T106" fmla="*/ 657 w 717"/>
                  <a:gd name="T107" fmla="*/ 335 h 431"/>
                  <a:gd name="T108" fmla="*/ 687 w 717"/>
                  <a:gd name="T109" fmla="*/ 299 h 431"/>
                  <a:gd name="T110" fmla="*/ 711 w 717"/>
                  <a:gd name="T111" fmla="*/ 257 h 431"/>
                  <a:gd name="T112" fmla="*/ 717 w 717"/>
                  <a:gd name="T113" fmla="*/ 216 h 431"/>
                  <a:gd name="T114" fmla="*/ 717 w 717"/>
                  <a:gd name="T115" fmla="*/ 204 h 431"/>
                  <a:gd name="T116" fmla="*/ 711 w 717"/>
                  <a:gd name="T117" fmla="*/ 192 h 431"/>
                  <a:gd name="T118" fmla="*/ 687 w 717"/>
                  <a:gd name="T119" fmla="*/ 198 h 431"/>
                  <a:gd name="T120" fmla="*/ 693 w 717"/>
                  <a:gd name="T121" fmla="*/ 210 h 431"/>
                  <a:gd name="T122" fmla="*/ 693 w 717"/>
                  <a:gd name="T123" fmla="*/ 216 h 431"/>
                  <a:gd name="T124" fmla="*/ 693 w 717"/>
                  <a:gd name="T125" fmla="*/ 216 h 431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60000 65536"/>
                  <a:gd name="T187" fmla="*/ 0 60000 65536"/>
                  <a:gd name="T188" fmla="*/ 0 60000 65536"/>
                </a:gdLst>
                <a:ahLst/>
                <a:cxnLst>
                  <a:cxn ang="T126">
                    <a:pos x="T0" y="T1"/>
                  </a:cxn>
                  <a:cxn ang="T127">
                    <a:pos x="T2" y="T3"/>
                  </a:cxn>
                  <a:cxn ang="T128">
                    <a:pos x="T4" y="T5"/>
                  </a:cxn>
                  <a:cxn ang="T129">
                    <a:pos x="T6" y="T7"/>
                  </a:cxn>
                  <a:cxn ang="T130">
                    <a:pos x="T8" y="T9"/>
                  </a:cxn>
                  <a:cxn ang="T131">
                    <a:pos x="T10" y="T11"/>
                  </a:cxn>
                  <a:cxn ang="T132">
                    <a:pos x="T12" y="T13"/>
                  </a:cxn>
                  <a:cxn ang="T133">
                    <a:pos x="T14" y="T15"/>
                  </a:cxn>
                  <a:cxn ang="T134">
                    <a:pos x="T16" y="T17"/>
                  </a:cxn>
                  <a:cxn ang="T135">
                    <a:pos x="T18" y="T19"/>
                  </a:cxn>
                  <a:cxn ang="T136">
                    <a:pos x="T20" y="T21"/>
                  </a:cxn>
                  <a:cxn ang="T137">
                    <a:pos x="T22" y="T23"/>
                  </a:cxn>
                  <a:cxn ang="T138">
                    <a:pos x="T24" y="T25"/>
                  </a:cxn>
                  <a:cxn ang="T139">
                    <a:pos x="T26" y="T27"/>
                  </a:cxn>
                  <a:cxn ang="T140">
                    <a:pos x="T28" y="T29"/>
                  </a:cxn>
                  <a:cxn ang="T141">
                    <a:pos x="T30" y="T31"/>
                  </a:cxn>
                  <a:cxn ang="T142">
                    <a:pos x="T32" y="T33"/>
                  </a:cxn>
                  <a:cxn ang="T143">
                    <a:pos x="T34" y="T35"/>
                  </a:cxn>
                  <a:cxn ang="T144">
                    <a:pos x="T36" y="T37"/>
                  </a:cxn>
                  <a:cxn ang="T145">
                    <a:pos x="T38" y="T39"/>
                  </a:cxn>
                  <a:cxn ang="T146">
                    <a:pos x="T40" y="T41"/>
                  </a:cxn>
                  <a:cxn ang="T147">
                    <a:pos x="T42" y="T43"/>
                  </a:cxn>
                  <a:cxn ang="T148">
                    <a:pos x="T44" y="T45"/>
                  </a:cxn>
                  <a:cxn ang="T149">
                    <a:pos x="T46" y="T47"/>
                  </a:cxn>
                  <a:cxn ang="T150">
                    <a:pos x="T48" y="T49"/>
                  </a:cxn>
                  <a:cxn ang="T151">
                    <a:pos x="T50" y="T51"/>
                  </a:cxn>
                  <a:cxn ang="T152">
                    <a:pos x="T52" y="T53"/>
                  </a:cxn>
                  <a:cxn ang="T153">
                    <a:pos x="T54" y="T55"/>
                  </a:cxn>
                  <a:cxn ang="T154">
                    <a:pos x="T56" y="T57"/>
                  </a:cxn>
                  <a:cxn ang="T155">
                    <a:pos x="T58" y="T59"/>
                  </a:cxn>
                  <a:cxn ang="T156">
                    <a:pos x="T60" y="T61"/>
                  </a:cxn>
                  <a:cxn ang="T157">
                    <a:pos x="T62" y="T63"/>
                  </a:cxn>
                  <a:cxn ang="T158">
                    <a:pos x="T64" y="T65"/>
                  </a:cxn>
                  <a:cxn ang="T159">
                    <a:pos x="T66" y="T67"/>
                  </a:cxn>
                  <a:cxn ang="T160">
                    <a:pos x="T68" y="T69"/>
                  </a:cxn>
                  <a:cxn ang="T161">
                    <a:pos x="T70" y="T71"/>
                  </a:cxn>
                  <a:cxn ang="T162">
                    <a:pos x="T72" y="T73"/>
                  </a:cxn>
                  <a:cxn ang="T163">
                    <a:pos x="T74" y="T75"/>
                  </a:cxn>
                  <a:cxn ang="T164">
                    <a:pos x="T76" y="T77"/>
                  </a:cxn>
                  <a:cxn ang="T165">
                    <a:pos x="T78" y="T79"/>
                  </a:cxn>
                  <a:cxn ang="T166">
                    <a:pos x="T80" y="T81"/>
                  </a:cxn>
                  <a:cxn ang="T167">
                    <a:pos x="T82" y="T83"/>
                  </a:cxn>
                  <a:cxn ang="T168">
                    <a:pos x="T84" y="T85"/>
                  </a:cxn>
                  <a:cxn ang="T169">
                    <a:pos x="T86" y="T87"/>
                  </a:cxn>
                  <a:cxn ang="T170">
                    <a:pos x="T88" y="T89"/>
                  </a:cxn>
                  <a:cxn ang="T171">
                    <a:pos x="T90" y="T91"/>
                  </a:cxn>
                  <a:cxn ang="T172">
                    <a:pos x="T92" y="T93"/>
                  </a:cxn>
                  <a:cxn ang="T173">
                    <a:pos x="T94" y="T95"/>
                  </a:cxn>
                  <a:cxn ang="T174">
                    <a:pos x="T96" y="T97"/>
                  </a:cxn>
                  <a:cxn ang="T175">
                    <a:pos x="T98" y="T99"/>
                  </a:cxn>
                  <a:cxn ang="T176">
                    <a:pos x="T100" y="T101"/>
                  </a:cxn>
                  <a:cxn ang="T177">
                    <a:pos x="T102" y="T103"/>
                  </a:cxn>
                  <a:cxn ang="T178">
                    <a:pos x="T104" y="T105"/>
                  </a:cxn>
                  <a:cxn ang="T179">
                    <a:pos x="T106" y="T107"/>
                  </a:cxn>
                  <a:cxn ang="T180">
                    <a:pos x="T108" y="T109"/>
                  </a:cxn>
                  <a:cxn ang="T181">
                    <a:pos x="T110" y="T111"/>
                  </a:cxn>
                  <a:cxn ang="T182">
                    <a:pos x="T112" y="T113"/>
                  </a:cxn>
                  <a:cxn ang="T183">
                    <a:pos x="T114" y="T115"/>
                  </a:cxn>
                  <a:cxn ang="T184">
                    <a:pos x="T116" y="T117"/>
                  </a:cxn>
                  <a:cxn ang="T185">
                    <a:pos x="T118" y="T119"/>
                  </a:cxn>
                  <a:cxn ang="T186">
                    <a:pos x="T120" y="T121"/>
                  </a:cxn>
                  <a:cxn ang="T187">
                    <a:pos x="T122" y="T123"/>
                  </a:cxn>
                  <a:cxn ang="T188">
                    <a:pos x="T124" y="T125"/>
                  </a:cxn>
                </a:cxnLst>
                <a:rect l="0" t="0" r="r" b="b"/>
                <a:pathLst>
                  <a:path w="717" h="431">
                    <a:moveTo>
                      <a:pt x="693" y="216"/>
                    </a:moveTo>
                    <a:lnTo>
                      <a:pt x="687" y="257"/>
                    </a:lnTo>
                    <a:lnTo>
                      <a:pt x="669" y="293"/>
                    </a:lnTo>
                    <a:lnTo>
                      <a:pt x="633" y="329"/>
                    </a:lnTo>
                    <a:lnTo>
                      <a:pt x="598" y="359"/>
                    </a:lnTo>
                    <a:lnTo>
                      <a:pt x="544" y="383"/>
                    </a:lnTo>
                    <a:lnTo>
                      <a:pt x="490" y="401"/>
                    </a:lnTo>
                    <a:lnTo>
                      <a:pt x="424" y="413"/>
                    </a:lnTo>
                    <a:lnTo>
                      <a:pt x="359" y="419"/>
                    </a:lnTo>
                    <a:lnTo>
                      <a:pt x="293" y="413"/>
                    </a:lnTo>
                    <a:lnTo>
                      <a:pt x="227" y="401"/>
                    </a:lnTo>
                    <a:lnTo>
                      <a:pt x="173" y="383"/>
                    </a:lnTo>
                    <a:lnTo>
                      <a:pt x="119" y="359"/>
                    </a:lnTo>
                    <a:lnTo>
                      <a:pt x="84" y="329"/>
                    </a:lnTo>
                    <a:lnTo>
                      <a:pt x="48" y="293"/>
                    </a:lnTo>
                    <a:lnTo>
                      <a:pt x="30" y="257"/>
                    </a:lnTo>
                    <a:lnTo>
                      <a:pt x="24" y="216"/>
                    </a:lnTo>
                    <a:lnTo>
                      <a:pt x="30" y="174"/>
                    </a:lnTo>
                    <a:lnTo>
                      <a:pt x="48" y="138"/>
                    </a:lnTo>
                    <a:lnTo>
                      <a:pt x="84" y="102"/>
                    </a:lnTo>
                    <a:lnTo>
                      <a:pt x="119" y="72"/>
                    </a:lnTo>
                    <a:lnTo>
                      <a:pt x="173" y="48"/>
                    </a:lnTo>
                    <a:lnTo>
                      <a:pt x="227" y="30"/>
                    </a:lnTo>
                    <a:lnTo>
                      <a:pt x="293" y="18"/>
                    </a:lnTo>
                    <a:lnTo>
                      <a:pt x="359" y="12"/>
                    </a:lnTo>
                    <a:lnTo>
                      <a:pt x="418" y="18"/>
                    </a:lnTo>
                    <a:lnTo>
                      <a:pt x="478" y="30"/>
                    </a:lnTo>
                    <a:lnTo>
                      <a:pt x="532" y="48"/>
                    </a:lnTo>
                    <a:lnTo>
                      <a:pt x="580" y="66"/>
                    </a:lnTo>
                    <a:lnTo>
                      <a:pt x="586" y="48"/>
                    </a:lnTo>
                    <a:lnTo>
                      <a:pt x="478" y="12"/>
                    </a:lnTo>
                    <a:lnTo>
                      <a:pt x="418" y="6"/>
                    </a:lnTo>
                    <a:lnTo>
                      <a:pt x="359" y="0"/>
                    </a:lnTo>
                    <a:lnTo>
                      <a:pt x="287" y="6"/>
                    </a:lnTo>
                    <a:lnTo>
                      <a:pt x="221" y="18"/>
                    </a:lnTo>
                    <a:lnTo>
                      <a:pt x="161" y="36"/>
                    </a:lnTo>
                    <a:lnTo>
                      <a:pt x="107" y="66"/>
                    </a:lnTo>
                    <a:lnTo>
                      <a:pt x="60" y="96"/>
                    </a:lnTo>
                    <a:lnTo>
                      <a:pt x="30" y="132"/>
                    </a:lnTo>
                    <a:lnTo>
                      <a:pt x="6" y="174"/>
                    </a:lnTo>
                    <a:lnTo>
                      <a:pt x="0" y="216"/>
                    </a:lnTo>
                    <a:lnTo>
                      <a:pt x="6" y="257"/>
                    </a:lnTo>
                    <a:lnTo>
                      <a:pt x="30" y="299"/>
                    </a:lnTo>
                    <a:lnTo>
                      <a:pt x="60" y="335"/>
                    </a:lnTo>
                    <a:lnTo>
                      <a:pt x="107" y="371"/>
                    </a:lnTo>
                    <a:lnTo>
                      <a:pt x="161" y="395"/>
                    </a:lnTo>
                    <a:lnTo>
                      <a:pt x="221" y="413"/>
                    </a:lnTo>
                    <a:lnTo>
                      <a:pt x="287" y="425"/>
                    </a:lnTo>
                    <a:lnTo>
                      <a:pt x="359" y="431"/>
                    </a:lnTo>
                    <a:lnTo>
                      <a:pt x="430" y="425"/>
                    </a:lnTo>
                    <a:lnTo>
                      <a:pt x="496" y="413"/>
                    </a:lnTo>
                    <a:lnTo>
                      <a:pt x="562" y="395"/>
                    </a:lnTo>
                    <a:lnTo>
                      <a:pt x="610" y="371"/>
                    </a:lnTo>
                    <a:lnTo>
                      <a:pt x="657" y="335"/>
                    </a:lnTo>
                    <a:lnTo>
                      <a:pt x="687" y="299"/>
                    </a:lnTo>
                    <a:lnTo>
                      <a:pt x="711" y="257"/>
                    </a:lnTo>
                    <a:lnTo>
                      <a:pt x="717" y="216"/>
                    </a:lnTo>
                    <a:lnTo>
                      <a:pt x="717" y="204"/>
                    </a:lnTo>
                    <a:lnTo>
                      <a:pt x="711" y="192"/>
                    </a:lnTo>
                    <a:lnTo>
                      <a:pt x="687" y="198"/>
                    </a:lnTo>
                    <a:lnTo>
                      <a:pt x="693" y="210"/>
                    </a:lnTo>
                    <a:lnTo>
                      <a:pt x="693" y="216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nb-NO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30" name="Freeform 44"/>
              <p:cNvSpPr>
                <a:spLocks/>
              </p:cNvSpPr>
              <p:nvPr/>
            </p:nvSpPr>
            <p:spPr bwMode="hidden">
              <a:xfrm>
                <a:off x="4349" y="3510"/>
                <a:ext cx="909" cy="533"/>
              </a:xfrm>
              <a:custGeom>
                <a:avLst/>
                <a:gdLst/>
                <a:ahLst/>
                <a:cxnLst>
                  <a:cxn ang="0">
                    <a:pos x="616" y="0"/>
                  </a:cxn>
                  <a:cxn ang="0">
                    <a:pos x="616" y="18"/>
                  </a:cxn>
                  <a:cxn ang="0">
                    <a:pos x="724" y="60"/>
                  </a:cxn>
                  <a:cxn ang="0">
                    <a:pos x="765" y="84"/>
                  </a:cxn>
                  <a:cxn ang="0">
                    <a:pos x="807" y="114"/>
                  </a:cxn>
                  <a:cxn ang="0">
                    <a:pos x="837" y="144"/>
                  </a:cxn>
                  <a:cxn ang="0">
                    <a:pos x="861" y="180"/>
                  </a:cxn>
                  <a:cxn ang="0">
                    <a:pos x="873" y="216"/>
                  </a:cxn>
                  <a:cxn ang="0">
                    <a:pos x="879" y="258"/>
                  </a:cxn>
                  <a:cxn ang="0">
                    <a:pos x="873" y="311"/>
                  </a:cxn>
                  <a:cxn ang="0">
                    <a:pos x="843" y="359"/>
                  </a:cxn>
                  <a:cxn ang="0">
                    <a:pos x="807" y="401"/>
                  </a:cxn>
                  <a:cxn ang="0">
                    <a:pos x="753" y="443"/>
                  </a:cxn>
                  <a:cxn ang="0">
                    <a:pos x="694" y="473"/>
                  </a:cxn>
                  <a:cxn ang="0">
                    <a:pos x="622" y="497"/>
                  </a:cxn>
                  <a:cxn ang="0">
                    <a:pos x="538" y="509"/>
                  </a:cxn>
                  <a:cxn ang="0">
                    <a:pos x="455" y="515"/>
                  </a:cxn>
                  <a:cxn ang="0">
                    <a:pos x="371" y="509"/>
                  </a:cxn>
                  <a:cxn ang="0">
                    <a:pos x="287" y="497"/>
                  </a:cxn>
                  <a:cxn ang="0">
                    <a:pos x="215" y="473"/>
                  </a:cxn>
                  <a:cxn ang="0">
                    <a:pos x="156" y="443"/>
                  </a:cxn>
                  <a:cxn ang="0">
                    <a:pos x="102" y="401"/>
                  </a:cxn>
                  <a:cxn ang="0">
                    <a:pos x="66" y="359"/>
                  </a:cxn>
                  <a:cxn ang="0">
                    <a:pos x="36" y="311"/>
                  </a:cxn>
                  <a:cxn ang="0">
                    <a:pos x="30" y="258"/>
                  </a:cxn>
                  <a:cxn ang="0">
                    <a:pos x="36" y="222"/>
                  </a:cxn>
                  <a:cxn ang="0">
                    <a:pos x="48" y="186"/>
                  </a:cxn>
                  <a:cxn ang="0">
                    <a:pos x="66" y="156"/>
                  </a:cxn>
                  <a:cxn ang="0">
                    <a:pos x="90" y="126"/>
                  </a:cxn>
                  <a:cxn ang="0">
                    <a:pos x="66" y="114"/>
                  </a:cxn>
                  <a:cxn ang="0">
                    <a:pos x="36" y="144"/>
                  </a:cxn>
                  <a:cxn ang="0">
                    <a:pos x="18" y="180"/>
                  </a:cxn>
                  <a:cxn ang="0">
                    <a:pos x="6" y="216"/>
                  </a:cxn>
                  <a:cxn ang="0">
                    <a:pos x="0" y="258"/>
                  </a:cxn>
                  <a:cxn ang="0">
                    <a:pos x="12" y="311"/>
                  </a:cxn>
                  <a:cxn ang="0">
                    <a:pos x="36" y="365"/>
                  </a:cxn>
                  <a:cxn ang="0">
                    <a:pos x="78" y="413"/>
                  </a:cxn>
                  <a:cxn ang="0">
                    <a:pos x="132" y="449"/>
                  </a:cxn>
                  <a:cxn ang="0">
                    <a:pos x="203" y="485"/>
                  </a:cxn>
                  <a:cxn ang="0">
                    <a:pos x="275" y="509"/>
                  </a:cxn>
                  <a:cxn ang="0">
                    <a:pos x="365" y="527"/>
                  </a:cxn>
                  <a:cxn ang="0">
                    <a:pos x="455" y="533"/>
                  </a:cxn>
                  <a:cxn ang="0">
                    <a:pos x="544" y="527"/>
                  </a:cxn>
                  <a:cxn ang="0">
                    <a:pos x="634" y="509"/>
                  </a:cxn>
                  <a:cxn ang="0">
                    <a:pos x="712" y="485"/>
                  </a:cxn>
                  <a:cxn ang="0">
                    <a:pos x="777" y="449"/>
                  </a:cxn>
                  <a:cxn ang="0">
                    <a:pos x="831" y="413"/>
                  </a:cxn>
                  <a:cxn ang="0">
                    <a:pos x="873" y="365"/>
                  </a:cxn>
                  <a:cxn ang="0">
                    <a:pos x="897" y="311"/>
                  </a:cxn>
                  <a:cxn ang="0">
                    <a:pos x="909" y="258"/>
                  </a:cxn>
                  <a:cxn ang="0">
                    <a:pos x="903" y="216"/>
                  </a:cxn>
                  <a:cxn ang="0">
                    <a:pos x="885" y="174"/>
                  </a:cxn>
                  <a:cxn ang="0">
                    <a:pos x="861" y="132"/>
                  </a:cxn>
                  <a:cxn ang="0">
                    <a:pos x="825" y="102"/>
                  </a:cxn>
                  <a:cxn ang="0">
                    <a:pos x="783" y="66"/>
                  </a:cxn>
                  <a:cxn ang="0">
                    <a:pos x="735" y="42"/>
                  </a:cxn>
                  <a:cxn ang="0">
                    <a:pos x="616" y="0"/>
                  </a:cxn>
                  <a:cxn ang="0">
                    <a:pos x="616" y="0"/>
                  </a:cxn>
                </a:cxnLst>
                <a:rect l="0" t="0" r="r" b="b"/>
                <a:pathLst>
                  <a:path w="909" h="533">
                    <a:moveTo>
                      <a:pt x="616" y="0"/>
                    </a:moveTo>
                    <a:lnTo>
                      <a:pt x="616" y="18"/>
                    </a:lnTo>
                    <a:lnTo>
                      <a:pt x="724" y="60"/>
                    </a:lnTo>
                    <a:lnTo>
                      <a:pt x="765" y="84"/>
                    </a:lnTo>
                    <a:lnTo>
                      <a:pt x="807" y="114"/>
                    </a:lnTo>
                    <a:lnTo>
                      <a:pt x="837" y="144"/>
                    </a:lnTo>
                    <a:lnTo>
                      <a:pt x="861" y="180"/>
                    </a:lnTo>
                    <a:lnTo>
                      <a:pt x="873" y="216"/>
                    </a:lnTo>
                    <a:lnTo>
                      <a:pt x="879" y="258"/>
                    </a:lnTo>
                    <a:lnTo>
                      <a:pt x="873" y="311"/>
                    </a:lnTo>
                    <a:lnTo>
                      <a:pt x="843" y="359"/>
                    </a:lnTo>
                    <a:lnTo>
                      <a:pt x="807" y="401"/>
                    </a:lnTo>
                    <a:lnTo>
                      <a:pt x="753" y="443"/>
                    </a:lnTo>
                    <a:lnTo>
                      <a:pt x="694" y="473"/>
                    </a:lnTo>
                    <a:lnTo>
                      <a:pt x="622" y="497"/>
                    </a:lnTo>
                    <a:lnTo>
                      <a:pt x="538" y="509"/>
                    </a:lnTo>
                    <a:lnTo>
                      <a:pt x="455" y="515"/>
                    </a:lnTo>
                    <a:lnTo>
                      <a:pt x="371" y="509"/>
                    </a:lnTo>
                    <a:lnTo>
                      <a:pt x="287" y="497"/>
                    </a:lnTo>
                    <a:lnTo>
                      <a:pt x="215" y="473"/>
                    </a:lnTo>
                    <a:lnTo>
                      <a:pt x="156" y="443"/>
                    </a:lnTo>
                    <a:lnTo>
                      <a:pt x="102" y="401"/>
                    </a:lnTo>
                    <a:lnTo>
                      <a:pt x="66" y="359"/>
                    </a:lnTo>
                    <a:lnTo>
                      <a:pt x="36" y="311"/>
                    </a:lnTo>
                    <a:lnTo>
                      <a:pt x="30" y="258"/>
                    </a:lnTo>
                    <a:lnTo>
                      <a:pt x="36" y="222"/>
                    </a:lnTo>
                    <a:lnTo>
                      <a:pt x="48" y="186"/>
                    </a:lnTo>
                    <a:lnTo>
                      <a:pt x="66" y="156"/>
                    </a:lnTo>
                    <a:lnTo>
                      <a:pt x="90" y="126"/>
                    </a:lnTo>
                    <a:lnTo>
                      <a:pt x="66" y="114"/>
                    </a:lnTo>
                    <a:lnTo>
                      <a:pt x="36" y="144"/>
                    </a:lnTo>
                    <a:lnTo>
                      <a:pt x="18" y="180"/>
                    </a:lnTo>
                    <a:lnTo>
                      <a:pt x="6" y="216"/>
                    </a:lnTo>
                    <a:lnTo>
                      <a:pt x="0" y="258"/>
                    </a:lnTo>
                    <a:lnTo>
                      <a:pt x="12" y="311"/>
                    </a:lnTo>
                    <a:lnTo>
                      <a:pt x="36" y="365"/>
                    </a:lnTo>
                    <a:lnTo>
                      <a:pt x="78" y="413"/>
                    </a:lnTo>
                    <a:lnTo>
                      <a:pt x="132" y="449"/>
                    </a:lnTo>
                    <a:lnTo>
                      <a:pt x="203" y="485"/>
                    </a:lnTo>
                    <a:lnTo>
                      <a:pt x="275" y="509"/>
                    </a:lnTo>
                    <a:lnTo>
                      <a:pt x="365" y="527"/>
                    </a:lnTo>
                    <a:lnTo>
                      <a:pt x="455" y="533"/>
                    </a:lnTo>
                    <a:lnTo>
                      <a:pt x="544" y="527"/>
                    </a:lnTo>
                    <a:lnTo>
                      <a:pt x="634" y="509"/>
                    </a:lnTo>
                    <a:lnTo>
                      <a:pt x="712" y="485"/>
                    </a:lnTo>
                    <a:lnTo>
                      <a:pt x="777" y="449"/>
                    </a:lnTo>
                    <a:lnTo>
                      <a:pt x="831" y="413"/>
                    </a:lnTo>
                    <a:lnTo>
                      <a:pt x="873" y="365"/>
                    </a:lnTo>
                    <a:lnTo>
                      <a:pt x="897" y="311"/>
                    </a:lnTo>
                    <a:lnTo>
                      <a:pt x="909" y="258"/>
                    </a:lnTo>
                    <a:lnTo>
                      <a:pt x="903" y="216"/>
                    </a:lnTo>
                    <a:lnTo>
                      <a:pt x="885" y="174"/>
                    </a:lnTo>
                    <a:lnTo>
                      <a:pt x="861" y="132"/>
                    </a:lnTo>
                    <a:lnTo>
                      <a:pt x="825" y="102"/>
                    </a:lnTo>
                    <a:lnTo>
                      <a:pt x="783" y="66"/>
                    </a:lnTo>
                    <a:lnTo>
                      <a:pt x="735" y="42"/>
                    </a:lnTo>
                    <a:lnTo>
                      <a:pt x="616" y="0"/>
                    </a:lnTo>
                    <a:lnTo>
                      <a:pt x="616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31" name="Freeform 45"/>
              <p:cNvSpPr>
                <a:spLocks/>
              </p:cNvSpPr>
              <p:nvPr/>
            </p:nvSpPr>
            <p:spPr bwMode="hidden">
              <a:xfrm>
                <a:off x="4564" y="3492"/>
                <a:ext cx="365" cy="66"/>
              </a:xfrm>
              <a:custGeom>
                <a:avLst/>
                <a:gdLst/>
                <a:ahLst/>
                <a:cxnLst>
                  <a:cxn ang="0">
                    <a:pos x="240" y="18"/>
                  </a:cxn>
                  <a:cxn ang="0">
                    <a:pos x="299" y="24"/>
                  </a:cxn>
                  <a:cxn ang="0">
                    <a:pos x="359" y="30"/>
                  </a:cxn>
                  <a:cxn ang="0">
                    <a:pos x="365" y="12"/>
                  </a:cxn>
                  <a:cxn ang="0">
                    <a:pos x="305" y="6"/>
                  </a:cxn>
                  <a:cxn ang="0">
                    <a:pos x="240" y="0"/>
                  </a:cxn>
                  <a:cxn ang="0">
                    <a:pos x="174" y="6"/>
                  </a:cxn>
                  <a:cxn ang="0">
                    <a:pos x="114" y="12"/>
                  </a:cxn>
                  <a:cxn ang="0">
                    <a:pos x="0" y="42"/>
                  </a:cxn>
                  <a:cxn ang="0">
                    <a:pos x="0" y="66"/>
                  </a:cxn>
                  <a:cxn ang="0">
                    <a:pos x="54" y="48"/>
                  </a:cxn>
                  <a:cxn ang="0">
                    <a:pos x="114" y="30"/>
                  </a:cxn>
                  <a:cxn ang="0">
                    <a:pos x="174" y="24"/>
                  </a:cxn>
                  <a:cxn ang="0">
                    <a:pos x="240" y="18"/>
                  </a:cxn>
                  <a:cxn ang="0">
                    <a:pos x="240" y="18"/>
                  </a:cxn>
                </a:cxnLst>
                <a:rect l="0" t="0" r="r" b="b"/>
                <a:pathLst>
                  <a:path w="365" h="66">
                    <a:moveTo>
                      <a:pt x="240" y="18"/>
                    </a:moveTo>
                    <a:lnTo>
                      <a:pt x="299" y="24"/>
                    </a:lnTo>
                    <a:lnTo>
                      <a:pt x="359" y="30"/>
                    </a:lnTo>
                    <a:lnTo>
                      <a:pt x="365" y="12"/>
                    </a:lnTo>
                    <a:lnTo>
                      <a:pt x="305" y="6"/>
                    </a:lnTo>
                    <a:lnTo>
                      <a:pt x="240" y="0"/>
                    </a:lnTo>
                    <a:lnTo>
                      <a:pt x="174" y="6"/>
                    </a:lnTo>
                    <a:lnTo>
                      <a:pt x="114" y="12"/>
                    </a:lnTo>
                    <a:lnTo>
                      <a:pt x="0" y="42"/>
                    </a:lnTo>
                    <a:lnTo>
                      <a:pt x="0" y="66"/>
                    </a:lnTo>
                    <a:lnTo>
                      <a:pt x="54" y="48"/>
                    </a:lnTo>
                    <a:lnTo>
                      <a:pt x="114" y="30"/>
                    </a:lnTo>
                    <a:lnTo>
                      <a:pt x="174" y="24"/>
                    </a:lnTo>
                    <a:lnTo>
                      <a:pt x="240" y="18"/>
                    </a:lnTo>
                    <a:lnTo>
                      <a:pt x="240" y="1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32" name="Freeform 46"/>
              <p:cNvSpPr>
                <a:spLocks/>
              </p:cNvSpPr>
              <p:nvPr/>
            </p:nvSpPr>
            <p:spPr bwMode="hidden">
              <a:xfrm>
                <a:off x="4463" y="3558"/>
                <a:ext cx="66" cy="48"/>
              </a:xfrm>
              <a:custGeom>
                <a:avLst/>
                <a:gdLst/>
                <a:ahLst/>
                <a:cxnLst>
                  <a:cxn ang="0">
                    <a:pos x="66" y="18"/>
                  </a:cxn>
                  <a:cxn ang="0">
                    <a:pos x="48" y="0"/>
                  </a:cxn>
                  <a:cxn ang="0">
                    <a:pos x="24" y="12"/>
                  </a:cxn>
                  <a:cxn ang="0">
                    <a:pos x="0" y="30"/>
                  </a:cxn>
                  <a:cxn ang="0">
                    <a:pos x="12" y="48"/>
                  </a:cxn>
                  <a:cxn ang="0">
                    <a:pos x="42" y="30"/>
                  </a:cxn>
                  <a:cxn ang="0">
                    <a:pos x="66" y="18"/>
                  </a:cxn>
                  <a:cxn ang="0">
                    <a:pos x="66" y="18"/>
                  </a:cxn>
                </a:cxnLst>
                <a:rect l="0" t="0" r="r" b="b"/>
                <a:pathLst>
                  <a:path w="66" h="48">
                    <a:moveTo>
                      <a:pt x="66" y="18"/>
                    </a:moveTo>
                    <a:lnTo>
                      <a:pt x="48" y="0"/>
                    </a:lnTo>
                    <a:lnTo>
                      <a:pt x="24" y="12"/>
                    </a:lnTo>
                    <a:lnTo>
                      <a:pt x="0" y="30"/>
                    </a:lnTo>
                    <a:lnTo>
                      <a:pt x="12" y="48"/>
                    </a:lnTo>
                    <a:lnTo>
                      <a:pt x="42" y="30"/>
                    </a:lnTo>
                    <a:lnTo>
                      <a:pt x="66" y="18"/>
                    </a:lnTo>
                    <a:lnTo>
                      <a:pt x="66" y="1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33" name="Oval 47"/>
              <p:cNvSpPr>
                <a:spLocks noChangeArrowheads="1"/>
              </p:cNvSpPr>
              <p:nvPr/>
            </p:nvSpPr>
            <p:spPr bwMode="hidden">
              <a:xfrm>
                <a:off x="4546" y="3608"/>
                <a:ext cx="518" cy="319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34" name="Oval 48"/>
              <p:cNvSpPr>
                <a:spLocks noChangeArrowheads="1"/>
              </p:cNvSpPr>
              <p:nvPr/>
            </p:nvSpPr>
            <p:spPr bwMode="hidden">
              <a:xfrm>
                <a:off x="4578" y="3630"/>
                <a:ext cx="446" cy="271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35" name="Oval 49"/>
              <p:cNvSpPr>
                <a:spLocks noChangeArrowheads="1"/>
              </p:cNvSpPr>
              <p:nvPr/>
            </p:nvSpPr>
            <p:spPr bwMode="hidden">
              <a:xfrm>
                <a:off x="4610" y="3650"/>
                <a:ext cx="386" cy="233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36" name="Oval 50"/>
              <p:cNvSpPr>
                <a:spLocks noChangeArrowheads="1"/>
              </p:cNvSpPr>
              <p:nvPr/>
            </p:nvSpPr>
            <p:spPr bwMode="hidden">
              <a:xfrm>
                <a:off x="4654" y="3678"/>
                <a:ext cx="298" cy="177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37" name="Oval 51"/>
              <p:cNvSpPr>
                <a:spLocks noChangeArrowheads="1"/>
              </p:cNvSpPr>
              <p:nvPr/>
            </p:nvSpPr>
            <p:spPr bwMode="hidden">
              <a:xfrm>
                <a:off x="4690" y="3698"/>
                <a:ext cx="222" cy="139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38" name="Oval 52"/>
              <p:cNvSpPr>
                <a:spLocks noChangeArrowheads="1"/>
              </p:cNvSpPr>
              <p:nvPr/>
            </p:nvSpPr>
            <p:spPr bwMode="hidden">
              <a:xfrm>
                <a:off x="4738" y="3728"/>
                <a:ext cx="126" cy="81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</p:grpSp>
        <p:grpSp>
          <p:nvGrpSpPr>
            <p:cNvPr id="9" name="Group 53"/>
            <p:cNvGrpSpPr>
              <a:grpSpLocks/>
            </p:cNvGrpSpPr>
            <p:nvPr userDrawn="1"/>
          </p:nvGrpSpPr>
          <p:grpSpPr bwMode="auto">
            <a:xfrm>
              <a:off x="5280" y="3024"/>
              <a:ext cx="425" cy="258"/>
              <a:chOff x="5280" y="3024"/>
              <a:chExt cx="425" cy="258"/>
            </a:xfrm>
          </p:grpSpPr>
          <p:sp>
            <p:nvSpPr>
              <p:cNvPr id="10" name="Freeform 54"/>
              <p:cNvSpPr>
                <a:spLocks/>
              </p:cNvSpPr>
              <p:nvPr/>
            </p:nvSpPr>
            <p:spPr bwMode="hidden">
              <a:xfrm>
                <a:off x="5280" y="3186"/>
                <a:ext cx="383" cy="96"/>
              </a:xfrm>
              <a:custGeom>
                <a:avLst/>
                <a:gdLst>
                  <a:gd name="T0" fmla="*/ 210 w 382"/>
                  <a:gd name="T1" fmla="*/ 96 h 96"/>
                  <a:gd name="T2" fmla="*/ 143 w 382"/>
                  <a:gd name="T3" fmla="*/ 90 h 96"/>
                  <a:gd name="T4" fmla="*/ 83 w 382"/>
                  <a:gd name="T5" fmla="*/ 66 h 96"/>
                  <a:gd name="T6" fmla="*/ 35 w 382"/>
                  <a:gd name="T7" fmla="*/ 36 h 96"/>
                  <a:gd name="T8" fmla="*/ 6 w 382"/>
                  <a:gd name="T9" fmla="*/ 0 h 96"/>
                  <a:gd name="T10" fmla="*/ 0 w 382"/>
                  <a:gd name="T11" fmla="*/ 6 h 96"/>
                  <a:gd name="T12" fmla="*/ 29 w 382"/>
                  <a:gd name="T13" fmla="*/ 42 h 96"/>
                  <a:gd name="T14" fmla="*/ 77 w 382"/>
                  <a:gd name="T15" fmla="*/ 72 h 96"/>
                  <a:gd name="T16" fmla="*/ 137 w 382"/>
                  <a:gd name="T17" fmla="*/ 90 h 96"/>
                  <a:gd name="T18" fmla="*/ 210 w 382"/>
                  <a:gd name="T19" fmla="*/ 96 h 96"/>
                  <a:gd name="T20" fmla="*/ 264 w 382"/>
                  <a:gd name="T21" fmla="*/ 90 h 96"/>
                  <a:gd name="T22" fmla="*/ 312 w 382"/>
                  <a:gd name="T23" fmla="*/ 84 h 96"/>
                  <a:gd name="T24" fmla="*/ 353 w 382"/>
                  <a:gd name="T25" fmla="*/ 66 h 96"/>
                  <a:gd name="T26" fmla="*/ 383 w 382"/>
                  <a:gd name="T27" fmla="*/ 42 h 96"/>
                  <a:gd name="T28" fmla="*/ 377 w 382"/>
                  <a:gd name="T29" fmla="*/ 42 h 96"/>
                  <a:gd name="T30" fmla="*/ 347 w 382"/>
                  <a:gd name="T31" fmla="*/ 66 h 96"/>
                  <a:gd name="T32" fmla="*/ 306 w 382"/>
                  <a:gd name="T33" fmla="*/ 78 h 96"/>
                  <a:gd name="T34" fmla="*/ 264 w 382"/>
                  <a:gd name="T35" fmla="*/ 90 h 96"/>
                  <a:gd name="T36" fmla="*/ 210 w 382"/>
                  <a:gd name="T37" fmla="*/ 96 h 96"/>
                  <a:gd name="T38" fmla="*/ 210 w 382"/>
                  <a:gd name="T39" fmla="*/ 96 h 9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0" t="0" r="r" b="b"/>
                <a:pathLst>
                  <a:path w="382" h="96">
                    <a:moveTo>
                      <a:pt x="209" y="96"/>
                    </a:moveTo>
                    <a:lnTo>
                      <a:pt x="143" y="90"/>
                    </a:lnTo>
                    <a:lnTo>
                      <a:pt x="83" y="66"/>
                    </a:lnTo>
                    <a:lnTo>
                      <a:pt x="35" y="36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29" y="42"/>
                    </a:lnTo>
                    <a:lnTo>
                      <a:pt x="77" y="72"/>
                    </a:lnTo>
                    <a:lnTo>
                      <a:pt x="137" y="90"/>
                    </a:lnTo>
                    <a:lnTo>
                      <a:pt x="209" y="96"/>
                    </a:lnTo>
                    <a:lnTo>
                      <a:pt x="263" y="90"/>
                    </a:lnTo>
                    <a:lnTo>
                      <a:pt x="311" y="84"/>
                    </a:lnTo>
                    <a:lnTo>
                      <a:pt x="352" y="66"/>
                    </a:lnTo>
                    <a:lnTo>
                      <a:pt x="382" y="42"/>
                    </a:lnTo>
                    <a:lnTo>
                      <a:pt x="376" y="42"/>
                    </a:lnTo>
                    <a:lnTo>
                      <a:pt x="346" y="66"/>
                    </a:lnTo>
                    <a:lnTo>
                      <a:pt x="305" y="78"/>
                    </a:lnTo>
                    <a:lnTo>
                      <a:pt x="263" y="90"/>
                    </a:lnTo>
                    <a:lnTo>
                      <a:pt x="209" y="9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nb-NO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1" name="Freeform 55"/>
              <p:cNvSpPr>
                <a:spLocks/>
              </p:cNvSpPr>
              <p:nvPr/>
            </p:nvSpPr>
            <p:spPr bwMode="hidden">
              <a:xfrm>
                <a:off x="5315" y="3024"/>
                <a:ext cx="258" cy="54"/>
              </a:xfrm>
              <a:custGeom>
                <a:avLst/>
                <a:gdLst>
                  <a:gd name="T0" fmla="*/ 174 w 258"/>
                  <a:gd name="T1" fmla="*/ 0 h 54"/>
                  <a:gd name="T2" fmla="*/ 216 w 258"/>
                  <a:gd name="T3" fmla="*/ 6 h 54"/>
                  <a:gd name="T4" fmla="*/ 258 w 258"/>
                  <a:gd name="T5" fmla="*/ 12 h 54"/>
                  <a:gd name="T6" fmla="*/ 252 w 258"/>
                  <a:gd name="T7" fmla="*/ 6 h 54"/>
                  <a:gd name="T8" fmla="*/ 216 w 258"/>
                  <a:gd name="T9" fmla="*/ 0 h 54"/>
                  <a:gd name="T10" fmla="*/ 174 w 258"/>
                  <a:gd name="T11" fmla="*/ 0 h 54"/>
                  <a:gd name="T12" fmla="*/ 120 w 258"/>
                  <a:gd name="T13" fmla="*/ 6 h 54"/>
                  <a:gd name="T14" fmla="*/ 78 w 258"/>
                  <a:gd name="T15" fmla="*/ 12 h 54"/>
                  <a:gd name="T16" fmla="*/ 36 w 258"/>
                  <a:gd name="T17" fmla="*/ 30 h 54"/>
                  <a:gd name="T18" fmla="*/ 0 w 258"/>
                  <a:gd name="T19" fmla="*/ 48 h 54"/>
                  <a:gd name="T20" fmla="*/ 6 w 258"/>
                  <a:gd name="T21" fmla="*/ 54 h 54"/>
                  <a:gd name="T22" fmla="*/ 36 w 258"/>
                  <a:gd name="T23" fmla="*/ 36 h 54"/>
                  <a:gd name="T24" fmla="*/ 78 w 258"/>
                  <a:gd name="T25" fmla="*/ 18 h 54"/>
                  <a:gd name="T26" fmla="*/ 120 w 258"/>
                  <a:gd name="T27" fmla="*/ 6 h 54"/>
                  <a:gd name="T28" fmla="*/ 174 w 258"/>
                  <a:gd name="T29" fmla="*/ 0 h 54"/>
                  <a:gd name="T30" fmla="*/ 174 w 258"/>
                  <a:gd name="T31" fmla="*/ 0 h 54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0" t="0" r="r" b="b"/>
                <a:pathLst>
                  <a:path w="258" h="54">
                    <a:moveTo>
                      <a:pt x="174" y="0"/>
                    </a:moveTo>
                    <a:lnTo>
                      <a:pt x="216" y="6"/>
                    </a:lnTo>
                    <a:lnTo>
                      <a:pt x="258" y="12"/>
                    </a:lnTo>
                    <a:lnTo>
                      <a:pt x="252" y="6"/>
                    </a:lnTo>
                    <a:lnTo>
                      <a:pt x="216" y="0"/>
                    </a:lnTo>
                    <a:lnTo>
                      <a:pt x="174" y="0"/>
                    </a:lnTo>
                    <a:lnTo>
                      <a:pt x="120" y="6"/>
                    </a:lnTo>
                    <a:lnTo>
                      <a:pt x="78" y="12"/>
                    </a:lnTo>
                    <a:lnTo>
                      <a:pt x="36" y="30"/>
                    </a:lnTo>
                    <a:lnTo>
                      <a:pt x="0" y="48"/>
                    </a:lnTo>
                    <a:lnTo>
                      <a:pt x="6" y="54"/>
                    </a:lnTo>
                    <a:lnTo>
                      <a:pt x="36" y="36"/>
                    </a:lnTo>
                    <a:lnTo>
                      <a:pt x="78" y="18"/>
                    </a:lnTo>
                    <a:lnTo>
                      <a:pt x="120" y="6"/>
                    </a:lnTo>
                    <a:lnTo>
                      <a:pt x="17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nb-NO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2" name="Freeform 56"/>
              <p:cNvSpPr>
                <a:spLocks/>
              </p:cNvSpPr>
              <p:nvPr/>
            </p:nvSpPr>
            <p:spPr bwMode="hidden">
              <a:xfrm>
                <a:off x="5645" y="3066"/>
                <a:ext cx="60" cy="156"/>
              </a:xfrm>
              <a:custGeom>
                <a:avLst/>
                <a:gdLst>
                  <a:gd name="T0" fmla="*/ 54 w 60"/>
                  <a:gd name="T1" fmla="*/ 90 h 156"/>
                  <a:gd name="T2" fmla="*/ 48 w 60"/>
                  <a:gd name="T3" fmla="*/ 126 h 156"/>
                  <a:gd name="T4" fmla="*/ 24 w 60"/>
                  <a:gd name="T5" fmla="*/ 156 h 156"/>
                  <a:gd name="T6" fmla="*/ 30 w 60"/>
                  <a:gd name="T7" fmla="*/ 156 h 156"/>
                  <a:gd name="T8" fmla="*/ 54 w 60"/>
                  <a:gd name="T9" fmla="*/ 126 h 156"/>
                  <a:gd name="T10" fmla="*/ 60 w 60"/>
                  <a:gd name="T11" fmla="*/ 90 h 156"/>
                  <a:gd name="T12" fmla="*/ 54 w 60"/>
                  <a:gd name="T13" fmla="*/ 66 h 156"/>
                  <a:gd name="T14" fmla="*/ 48 w 60"/>
                  <a:gd name="T15" fmla="*/ 42 h 156"/>
                  <a:gd name="T16" fmla="*/ 30 w 60"/>
                  <a:gd name="T17" fmla="*/ 18 h 156"/>
                  <a:gd name="T18" fmla="*/ 6 w 60"/>
                  <a:gd name="T19" fmla="*/ 0 h 156"/>
                  <a:gd name="T20" fmla="*/ 0 w 60"/>
                  <a:gd name="T21" fmla="*/ 6 h 156"/>
                  <a:gd name="T22" fmla="*/ 24 w 60"/>
                  <a:gd name="T23" fmla="*/ 24 h 156"/>
                  <a:gd name="T24" fmla="*/ 42 w 60"/>
                  <a:gd name="T25" fmla="*/ 42 h 156"/>
                  <a:gd name="T26" fmla="*/ 48 w 60"/>
                  <a:gd name="T27" fmla="*/ 66 h 156"/>
                  <a:gd name="T28" fmla="*/ 54 w 60"/>
                  <a:gd name="T29" fmla="*/ 90 h 156"/>
                  <a:gd name="T30" fmla="*/ 54 w 60"/>
                  <a:gd name="T31" fmla="*/ 90 h 15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0" t="0" r="r" b="b"/>
                <a:pathLst>
                  <a:path w="60" h="156">
                    <a:moveTo>
                      <a:pt x="54" y="90"/>
                    </a:moveTo>
                    <a:lnTo>
                      <a:pt x="48" y="126"/>
                    </a:lnTo>
                    <a:lnTo>
                      <a:pt x="24" y="156"/>
                    </a:lnTo>
                    <a:lnTo>
                      <a:pt x="30" y="156"/>
                    </a:lnTo>
                    <a:lnTo>
                      <a:pt x="54" y="126"/>
                    </a:lnTo>
                    <a:lnTo>
                      <a:pt x="60" y="90"/>
                    </a:lnTo>
                    <a:lnTo>
                      <a:pt x="54" y="66"/>
                    </a:lnTo>
                    <a:lnTo>
                      <a:pt x="48" y="42"/>
                    </a:lnTo>
                    <a:lnTo>
                      <a:pt x="30" y="18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24" y="24"/>
                    </a:lnTo>
                    <a:lnTo>
                      <a:pt x="42" y="42"/>
                    </a:lnTo>
                    <a:lnTo>
                      <a:pt x="48" y="66"/>
                    </a:lnTo>
                    <a:lnTo>
                      <a:pt x="54" y="9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nb-NO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3" name="Freeform 57"/>
              <p:cNvSpPr>
                <a:spLocks/>
              </p:cNvSpPr>
              <p:nvPr/>
            </p:nvSpPr>
            <p:spPr bwMode="hidden">
              <a:xfrm>
                <a:off x="5375" y="3246"/>
                <a:ext cx="192" cy="18"/>
              </a:xfrm>
              <a:custGeom>
                <a:avLst/>
                <a:gdLst>
                  <a:gd name="T0" fmla="*/ 114 w 192"/>
                  <a:gd name="T1" fmla="*/ 12 h 18"/>
                  <a:gd name="T2" fmla="*/ 72 w 192"/>
                  <a:gd name="T3" fmla="*/ 6 h 18"/>
                  <a:gd name="T4" fmla="*/ 30 w 192"/>
                  <a:gd name="T5" fmla="*/ 0 h 18"/>
                  <a:gd name="T6" fmla="*/ 0 w 192"/>
                  <a:gd name="T7" fmla="*/ 0 h 18"/>
                  <a:gd name="T8" fmla="*/ 54 w 192"/>
                  <a:gd name="T9" fmla="*/ 12 h 18"/>
                  <a:gd name="T10" fmla="*/ 114 w 192"/>
                  <a:gd name="T11" fmla="*/ 18 h 18"/>
                  <a:gd name="T12" fmla="*/ 156 w 192"/>
                  <a:gd name="T13" fmla="*/ 18 h 18"/>
                  <a:gd name="T14" fmla="*/ 192 w 192"/>
                  <a:gd name="T15" fmla="*/ 12 h 18"/>
                  <a:gd name="T16" fmla="*/ 186 w 192"/>
                  <a:gd name="T17" fmla="*/ 0 h 18"/>
                  <a:gd name="T18" fmla="*/ 150 w 192"/>
                  <a:gd name="T19" fmla="*/ 6 h 18"/>
                  <a:gd name="T20" fmla="*/ 114 w 192"/>
                  <a:gd name="T21" fmla="*/ 12 h 18"/>
                  <a:gd name="T22" fmla="*/ 114 w 192"/>
                  <a:gd name="T23" fmla="*/ 12 h 18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192" h="18">
                    <a:moveTo>
                      <a:pt x="114" y="12"/>
                    </a:moveTo>
                    <a:lnTo>
                      <a:pt x="72" y="6"/>
                    </a:lnTo>
                    <a:lnTo>
                      <a:pt x="30" y="0"/>
                    </a:lnTo>
                    <a:lnTo>
                      <a:pt x="0" y="0"/>
                    </a:lnTo>
                    <a:lnTo>
                      <a:pt x="54" y="12"/>
                    </a:lnTo>
                    <a:lnTo>
                      <a:pt x="114" y="18"/>
                    </a:lnTo>
                    <a:lnTo>
                      <a:pt x="156" y="18"/>
                    </a:lnTo>
                    <a:lnTo>
                      <a:pt x="192" y="12"/>
                    </a:lnTo>
                    <a:lnTo>
                      <a:pt x="186" y="0"/>
                    </a:lnTo>
                    <a:lnTo>
                      <a:pt x="150" y="6"/>
                    </a:lnTo>
                    <a:lnTo>
                      <a:pt x="114" y="1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nb-NO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4" name="Freeform 58"/>
              <p:cNvSpPr>
                <a:spLocks/>
              </p:cNvSpPr>
              <p:nvPr/>
            </p:nvSpPr>
            <p:spPr bwMode="hidden">
              <a:xfrm>
                <a:off x="5304" y="3042"/>
                <a:ext cx="161" cy="186"/>
              </a:xfrm>
              <a:custGeom>
                <a:avLst/>
                <a:gdLst>
                  <a:gd name="T0" fmla="*/ 11 w 161"/>
                  <a:gd name="T1" fmla="*/ 114 h 186"/>
                  <a:gd name="T2" fmla="*/ 17 w 161"/>
                  <a:gd name="T3" fmla="*/ 96 h 186"/>
                  <a:gd name="T4" fmla="*/ 23 w 161"/>
                  <a:gd name="T5" fmla="*/ 78 h 186"/>
                  <a:gd name="T6" fmla="*/ 53 w 161"/>
                  <a:gd name="T7" fmla="*/ 42 h 186"/>
                  <a:gd name="T8" fmla="*/ 101 w 161"/>
                  <a:gd name="T9" fmla="*/ 18 h 186"/>
                  <a:gd name="T10" fmla="*/ 155 w 161"/>
                  <a:gd name="T11" fmla="*/ 6 h 186"/>
                  <a:gd name="T12" fmla="*/ 161 w 161"/>
                  <a:gd name="T13" fmla="*/ 0 h 186"/>
                  <a:gd name="T14" fmla="*/ 95 w 161"/>
                  <a:gd name="T15" fmla="*/ 12 h 186"/>
                  <a:gd name="T16" fmla="*/ 47 w 161"/>
                  <a:gd name="T17" fmla="*/ 36 h 186"/>
                  <a:gd name="T18" fmla="*/ 11 w 161"/>
                  <a:gd name="T19" fmla="*/ 72 h 186"/>
                  <a:gd name="T20" fmla="*/ 5 w 161"/>
                  <a:gd name="T21" fmla="*/ 90 h 186"/>
                  <a:gd name="T22" fmla="*/ 0 w 161"/>
                  <a:gd name="T23" fmla="*/ 114 h 186"/>
                  <a:gd name="T24" fmla="*/ 11 w 161"/>
                  <a:gd name="T25" fmla="*/ 150 h 186"/>
                  <a:gd name="T26" fmla="*/ 23 w 161"/>
                  <a:gd name="T27" fmla="*/ 168 h 186"/>
                  <a:gd name="T28" fmla="*/ 41 w 161"/>
                  <a:gd name="T29" fmla="*/ 186 h 186"/>
                  <a:gd name="T30" fmla="*/ 65 w 161"/>
                  <a:gd name="T31" fmla="*/ 186 h 186"/>
                  <a:gd name="T32" fmla="*/ 41 w 161"/>
                  <a:gd name="T33" fmla="*/ 168 h 186"/>
                  <a:gd name="T34" fmla="*/ 23 w 161"/>
                  <a:gd name="T35" fmla="*/ 150 h 186"/>
                  <a:gd name="T36" fmla="*/ 17 w 161"/>
                  <a:gd name="T37" fmla="*/ 132 h 186"/>
                  <a:gd name="T38" fmla="*/ 11 w 161"/>
                  <a:gd name="T39" fmla="*/ 114 h 186"/>
                  <a:gd name="T40" fmla="*/ 11 w 161"/>
                  <a:gd name="T41" fmla="*/ 114 h 18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0" t="0" r="r" b="b"/>
                <a:pathLst>
                  <a:path w="161" h="186">
                    <a:moveTo>
                      <a:pt x="11" y="114"/>
                    </a:moveTo>
                    <a:lnTo>
                      <a:pt x="17" y="96"/>
                    </a:lnTo>
                    <a:lnTo>
                      <a:pt x="23" y="78"/>
                    </a:lnTo>
                    <a:lnTo>
                      <a:pt x="53" y="42"/>
                    </a:lnTo>
                    <a:lnTo>
                      <a:pt x="101" y="18"/>
                    </a:lnTo>
                    <a:lnTo>
                      <a:pt x="155" y="6"/>
                    </a:lnTo>
                    <a:lnTo>
                      <a:pt x="161" y="0"/>
                    </a:lnTo>
                    <a:lnTo>
                      <a:pt x="95" y="12"/>
                    </a:lnTo>
                    <a:lnTo>
                      <a:pt x="47" y="36"/>
                    </a:lnTo>
                    <a:lnTo>
                      <a:pt x="11" y="72"/>
                    </a:lnTo>
                    <a:lnTo>
                      <a:pt x="5" y="90"/>
                    </a:lnTo>
                    <a:lnTo>
                      <a:pt x="0" y="114"/>
                    </a:lnTo>
                    <a:lnTo>
                      <a:pt x="11" y="150"/>
                    </a:lnTo>
                    <a:lnTo>
                      <a:pt x="23" y="168"/>
                    </a:lnTo>
                    <a:lnTo>
                      <a:pt x="41" y="186"/>
                    </a:lnTo>
                    <a:lnTo>
                      <a:pt x="65" y="186"/>
                    </a:lnTo>
                    <a:lnTo>
                      <a:pt x="41" y="168"/>
                    </a:lnTo>
                    <a:lnTo>
                      <a:pt x="23" y="150"/>
                    </a:lnTo>
                    <a:lnTo>
                      <a:pt x="17" y="132"/>
                    </a:lnTo>
                    <a:lnTo>
                      <a:pt x="11" y="11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nb-NO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5" name="Freeform 59"/>
              <p:cNvSpPr>
                <a:spLocks/>
              </p:cNvSpPr>
              <p:nvPr/>
            </p:nvSpPr>
            <p:spPr bwMode="hidden">
              <a:xfrm>
                <a:off x="5489" y="3042"/>
                <a:ext cx="186" cy="210"/>
              </a:xfrm>
              <a:custGeom>
                <a:avLst/>
                <a:gdLst>
                  <a:gd name="T0" fmla="*/ 0 w 185"/>
                  <a:gd name="T1" fmla="*/ 6 h 210"/>
                  <a:gd name="T2" fmla="*/ 66 w 185"/>
                  <a:gd name="T3" fmla="*/ 12 h 210"/>
                  <a:gd name="T4" fmla="*/ 120 w 185"/>
                  <a:gd name="T5" fmla="*/ 36 h 210"/>
                  <a:gd name="T6" fmla="*/ 156 w 185"/>
                  <a:gd name="T7" fmla="*/ 72 h 210"/>
                  <a:gd name="T8" fmla="*/ 162 w 185"/>
                  <a:gd name="T9" fmla="*/ 90 h 210"/>
                  <a:gd name="T10" fmla="*/ 168 w 185"/>
                  <a:gd name="T11" fmla="*/ 114 h 210"/>
                  <a:gd name="T12" fmla="*/ 162 w 185"/>
                  <a:gd name="T13" fmla="*/ 138 h 210"/>
                  <a:gd name="T14" fmla="*/ 150 w 185"/>
                  <a:gd name="T15" fmla="*/ 162 h 210"/>
                  <a:gd name="T16" fmla="*/ 120 w 185"/>
                  <a:gd name="T17" fmla="*/ 180 h 210"/>
                  <a:gd name="T18" fmla="*/ 90 w 185"/>
                  <a:gd name="T19" fmla="*/ 198 h 210"/>
                  <a:gd name="T20" fmla="*/ 97 w 185"/>
                  <a:gd name="T21" fmla="*/ 210 h 210"/>
                  <a:gd name="T22" fmla="*/ 132 w 185"/>
                  <a:gd name="T23" fmla="*/ 192 h 210"/>
                  <a:gd name="T24" fmla="*/ 162 w 185"/>
                  <a:gd name="T25" fmla="*/ 168 h 210"/>
                  <a:gd name="T26" fmla="*/ 180 w 185"/>
                  <a:gd name="T27" fmla="*/ 144 h 210"/>
                  <a:gd name="T28" fmla="*/ 186 w 185"/>
                  <a:gd name="T29" fmla="*/ 114 h 210"/>
                  <a:gd name="T30" fmla="*/ 180 w 185"/>
                  <a:gd name="T31" fmla="*/ 90 h 210"/>
                  <a:gd name="T32" fmla="*/ 174 w 185"/>
                  <a:gd name="T33" fmla="*/ 66 h 210"/>
                  <a:gd name="T34" fmla="*/ 156 w 185"/>
                  <a:gd name="T35" fmla="*/ 48 h 210"/>
                  <a:gd name="T36" fmla="*/ 132 w 185"/>
                  <a:gd name="T37" fmla="*/ 30 h 210"/>
                  <a:gd name="T38" fmla="*/ 72 w 185"/>
                  <a:gd name="T39" fmla="*/ 6 h 210"/>
                  <a:gd name="T40" fmla="*/ 0 w 185"/>
                  <a:gd name="T41" fmla="*/ 0 h 210"/>
                  <a:gd name="T42" fmla="*/ 0 w 185"/>
                  <a:gd name="T43" fmla="*/ 6 h 210"/>
                  <a:gd name="T44" fmla="*/ 0 w 185"/>
                  <a:gd name="T45" fmla="*/ 6 h 210"/>
                  <a:gd name="T46" fmla="*/ 0 w 185"/>
                  <a:gd name="T47" fmla="*/ 6 h 210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0" t="0" r="r" b="b"/>
                <a:pathLst>
                  <a:path w="185" h="210">
                    <a:moveTo>
                      <a:pt x="0" y="6"/>
                    </a:moveTo>
                    <a:lnTo>
                      <a:pt x="66" y="12"/>
                    </a:lnTo>
                    <a:lnTo>
                      <a:pt x="119" y="36"/>
                    </a:lnTo>
                    <a:lnTo>
                      <a:pt x="155" y="72"/>
                    </a:lnTo>
                    <a:lnTo>
                      <a:pt x="161" y="90"/>
                    </a:lnTo>
                    <a:lnTo>
                      <a:pt x="167" y="114"/>
                    </a:lnTo>
                    <a:lnTo>
                      <a:pt x="161" y="138"/>
                    </a:lnTo>
                    <a:lnTo>
                      <a:pt x="149" y="162"/>
                    </a:lnTo>
                    <a:lnTo>
                      <a:pt x="119" y="180"/>
                    </a:lnTo>
                    <a:lnTo>
                      <a:pt x="90" y="198"/>
                    </a:lnTo>
                    <a:lnTo>
                      <a:pt x="96" y="210"/>
                    </a:lnTo>
                    <a:lnTo>
                      <a:pt x="131" y="192"/>
                    </a:lnTo>
                    <a:lnTo>
                      <a:pt x="161" y="168"/>
                    </a:lnTo>
                    <a:lnTo>
                      <a:pt x="179" y="144"/>
                    </a:lnTo>
                    <a:lnTo>
                      <a:pt x="185" y="114"/>
                    </a:lnTo>
                    <a:lnTo>
                      <a:pt x="179" y="90"/>
                    </a:lnTo>
                    <a:lnTo>
                      <a:pt x="173" y="66"/>
                    </a:lnTo>
                    <a:lnTo>
                      <a:pt x="155" y="48"/>
                    </a:lnTo>
                    <a:lnTo>
                      <a:pt x="131" y="30"/>
                    </a:lnTo>
                    <a:lnTo>
                      <a:pt x="72" y="6"/>
                    </a:lnTo>
                    <a:lnTo>
                      <a:pt x="0" y="0"/>
                    </a:lnTo>
                    <a:lnTo>
                      <a:pt x="0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nb-NO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6" name="Freeform 60"/>
              <p:cNvSpPr>
                <a:spLocks noEditPoints="1"/>
              </p:cNvSpPr>
              <p:nvPr/>
            </p:nvSpPr>
            <p:spPr bwMode="hidden">
              <a:xfrm>
                <a:off x="5345" y="3058"/>
                <a:ext cx="299" cy="186"/>
              </a:xfrm>
              <a:custGeom>
                <a:avLst/>
                <a:gdLst>
                  <a:gd name="T0" fmla="*/ 150 w 299"/>
                  <a:gd name="T1" fmla="*/ 0 h 186"/>
                  <a:gd name="T2" fmla="*/ 90 w 299"/>
                  <a:gd name="T3" fmla="*/ 6 h 186"/>
                  <a:gd name="T4" fmla="*/ 42 w 299"/>
                  <a:gd name="T5" fmla="*/ 30 h 186"/>
                  <a:gd name="T6" fmla="*/ 12 w 299"/>
                  <a:gd name="T7" fmla="*/ 54 h 186"/>
                  <a:gd name="T8" fmla="*/ 6 w 299"/>
                  <a:gd name="T9" fmla="*/ 72 h 186"/>
                  <a:gd name="T10" fmla="*/ 0 w 299"/>
                  <a:gd name="T11" fmla="*/ 90 h 186"/>
                  <a:gd name="T12" fmla="*/ 6 w 299"/>
                  <a:gd name="T13" fmla="*/ 108 h 186"/>
                  <a:gd name="T14" fmla="*/ 12 w 299"/>
                  <a:gd name="T15" fmla="*/ 126 h 186"/>
                  <a:gd name="T16" fmla="*/ 42 w 299"/>
                  <a:gd name="T17" fmla="*/ 156 h 186"/>
                  <a:gd name="T18" fmla="*/ 90 w 299"/>
                  <a:gd name="T19" fmla="*/ 180 h 186"/>
                  <a:gd name="T20" fmla="*/ 150 w 299"/>
                  <a:gd name="T21" fmla="*/ 186 h 186"/>
                  <a:gd name="T22" fmla="*/ 209 w 299"/>
                  <a:gd name="T23" fmla="*/ 180 h 186"/>
                  <a:gd name="T24" fmla="*/ 257 w 299"/>
                  <a:gd name="T25" fmla="*/ 156 h 186"/>
                  <a:gd name="T26" fmla="*/ 287 w 299"/>
                  <a:gd name="T27" fmla="*/ 126 h 186"/>
                  <a:gd name="T28" fmla="*/ 299 w 299"/>
                  <a:gd name="T29" fmla="*/ 108 h 186"/>
                  <a:gd name="T30" fmla="*/ 299 w 299"/>
                  <a:gd name="T31" fmla="*/ 90 h 186"/>
                  <a:gd name="T32" fmla="*/ 299 w 299"/>
                  <a:gd name="T33" fmla="*/ 72 h 186"/>
                  <a:gd name="T34" fmla="*/ 287 w 299"/>
                  <a:gd name="T35" fmla="*/ 54 h 186"/>
                  <a:gd name="T36" fmla="*/ 257 w 299"/>
                  <a:gd name="T37" fmla="*/ 30 h 186"/>
                  <a:gd name="T38" fmla="*/ 209 w 299"/>
                  <a:gd name="T39" fmla="*/ 6 h 186"/>
                  <a:gd name="T40" fmla="*/ 150 w 299"/>
                  <a:gd name="T41" fmla="*/ 0 h 186"/>
                  <a:gd name="T42" fmla="*/ 150 w 299"/>
                  <a:gd name="T43" fmla="*/ 0 h 186"/>
                  <a:gd name="T44" fmla="*/ 150 w 299"/>
                  <a:gd name="T45" fmla="*/ 180 h 186"/>
                  <a:gd name="T46" fmla="*/ 96 w 299"/>
                  <a:gd name="T47" fmla="*/ 174 h 186"/>
                  <a:gd name="T48" fmla="*/ 48 w 299"/>
                  <a:gd name="T49" fmla="*/ 156 h 186"/>
                  <a:gd name="T50" fmla="*/ 18 w 299"/>
                  <a:gd name="T51" fmla="*/ 126 h 186"/>
                  <a:gd name="T52" fmla="*/ 12 w 299"/>
                  <a:gd name="T53" fmla="*/ 108 h 186"/>
                  <a:gd name="T54" fmla="*/ 6 w 299"/>
                  <a:gd name="T55" fmla="*/ 90 h 186"/>
                  <a:gd name="T56" fmla="*/ 12 w 299"/>
                  <a:gd name="T57" fmla="*/ 72 h 186"/>
                  <a:gd name="T58" fmla="*/ 18 w 299"/>
                  <a:gd name="T59" fmla="*/ 54 h 186"/>
                  <a:gd name="T60" fmla="*/ 48 w 299"/>
                  <a:gd name="T61" fmla="*/ 30 h 186"/>
                  <a:gd name="T62" fmla="*/ 96 w 299"/>
                  <a:gd name="T63" fmla="*/ 12 h 186"/>
                  <a:gd name="T64" fmla="*/ 150 w 299"/>
                  <a:gd name="T65" fmla="*/ 6 h 186"/>
                  <a:gd name="T66" fmla="*/ 203 w 299"/>
                  <a:gd name="T67" fmla="*/ 12 h 186"/>
                  <a:gd name="T68" fmla="*/ 251 w 299"/>
                  <a:gd name="T69" fmla="*/ 30 h 186"/>
                  <a:gd name="T70" fmla="*/ 281 w 299"/>
                  <a:gd name="T71" fmla="*/ 54 h 186"/>
                  <a:gd name="T72" fmla="*/ 293 w 299"/>
                  <a:gd name="T73" fmla="*/ 72 h 186"/>
                  <a:gd name="T74" fmla="*/ 293 w 299"/>
                  <a:gd name="T75" fmla="*/ 90 h 186"/>
                  <a:gd name="T76" fmla="*/ 293 w 299"/>
                  <a:gd name="T77" fmla="*/ 108 h 186"/>
                  <a:gd name="T78" fmla="*/ 281 w 299"/>
                  <a:gd name="T79" fmla="*/ 126 h 186"/>
                  <a:gd name="T80" fmla="*/ 251 w 299"/>
                  <a:gd name="T81" fmla="*/ 156 h 186"/>
                  <a:gd name="T82" fmla="*/ 203 w 299"/>
                  <a:gd name="T83" fmla="*/ 174 h 186"/>
                  <a:gd name="T84" fmla="*/ 150 w 299"/>
                  <a:gd name="T85" fmla="*/ 180 h 186"/>
                  <a:gd name="T86" fmla="*/ 150 w 299"/>
                  <a:gd name="T87" fmla="*/ 180 h 18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</a:gdLst>
                <a:ahLst/>
                <a:cxnLst>
                  <a:cxn ang="T88">
                    <a:pos x="T0" y="T1"/>
                  </a:cxn>
                  <a:cxn ang="T89">
                    <a:pos x="T2" y="T3"/>
                  </a:cxn>
                  <a:cxn ang="T90">
                    <a:pos x="T4" y="T5"/>
                  </a:cxn>
                  <a:cxn ang="T91">
                    <a:pos x="T6" y="T7"/>
                  </a:cxn>
                  <a:cxn ang="T92">
                    <a:pos x="T8" y="T9"/>
                  </a:cxn>
                  <a:cxn ang="T93">
                    <a:pos x="T10" y="T11"/>
                  </a:cxn>
                  <a:cxn ang="T94">
                    <a:pos x="T12" y="T13"/>
                  </a:cxn>
                  <a:cxn ang="T95">
                    <a:pos x="T14" y="T15"/>
                  </a:cxn>
                  <a:cxn ang="T96">
                    <a:pos x="T16" y="T17"/>
                  </a:cxn>
                  <a:cxn ang="T97">
                    <a:pos x="T18" y="T19"/>
                  </a:cxn>
                  <a:cxn ang="T98">
                    <a:pos x="T20" y="T21"/>
                  </a:cxn>
                  <a:cxn ang="T99">
                    <a:pos x="T22" y="T23"/>
                  </a:cxn>
                  <a:cxn ang="T100">
                    <a:pos x="T24" y="T25"/>
                  </a:cxn>
                  <a:cxn ang="T101">
                    <a:pos x="T26" y="T27"/>
                  </a:cxn>
                  <a:cxn ang="T102">
                    <a:pos x="T28" y="T29"/>
                  </a:cxn>
                  <a:cxn ang="T103">
                    <a:pos x="T30" y="T31"/>
                  </a:cxn>
                  <a:cxn ang="T104">
                    <a:pos x="T32" y="T33"/>
                  </a:cxn>
                  <a:cxn ang="T105">
                    <a:pos x="T34" y="T35"/>
                  </a:cxn>
                  <a:cxn ang="T106">
                    <a:pos x="T36" y="T37"/>
                  </a:cxn>
                  <a:cxn ang="T107">
                    <a:pos x="T38" y="T39"/>
                  </a:cxn>
                  <a:cxn ang="T108">
                    <a:pos x="T40" y="T41"/>
                  </a:cxn>
                  <a:cxn ang="T109">
                    <a:pos x="T42" y="T43"/>
                  </a:cxn>
                  <a:cxn ang="T110">
                    <a:pos x="T44" y="T45"/>
                  </a:cxn>
                  <a:cxn ang="T111">
                    <a:pos x="T46" y="T47"/>
                  </a:cxn>
                  <a:cxn ang="T112">
                    <a:pos x="T48" y="T49"/>
                  </a:cxn>
                  <a:cxn ang="T113">
                    <a:pos x="T50" y="T51"/>
                  </a:cxn>
                  <a:cxn ang="T114">
                    <a:pos x="T52" y="T53"/>
                  </a:cxn>
                  <a:cxn ang="T115">
                    <a:pos x="T54" y="T55"/>
                  </a:cxn>
                  <a:cxn ang="T116">
                    <a:pos x="T56" y="T57"/>
                  </a:cxn>
                  <a:cxn ang="T117">
                    <a:pos x="T58" y="T59"/>
                  </a:cxn>
                  <a:cxn ang="T118">
                    <a:pos x="T60" y="T61"/>
                  </a:cxn>
                  <a:cxn ang="T119">
                    <a:pos x="T62" y="T63"/>
                  </a:cxn>
                  <a:cxn ang="T120">
                    <a:pos x="T64" y="T65"/>
                  </a:cxn>
                  <a:cxn ang="T121">
                    <a:pos x="T66" y="T67"/>
                  </a:cxn>
                  <a:cxn ang="T122">
                    <a:pos x="T68" y="T69"/>
                  </a:cxn>
                  <a:cxn ang="T123">
                    <a:pos x="T70" y="T71"/>
                  </a:cxn>
                  <a:cxn ang="T124">
                    <a:pos x="T72" y="T73"/>
                  </a:cxn>
                  <a:cxn ang="T125">
                    <a:pos x="T74" y="T75"/>
                  </a:cxn>
                  <a:cxn ang="T126">
                    <a:pos x="T76" y="T77"/>
                  </a:cxn>
                  <a:cxn ang="T127">
                    <a:pos x="T78" y="T79"/>
                  </a:cxn>
                  <a:cxn ang="T128">
                    <a:pos x="T80" y="T81"/>
                  </a:cxn>
                  <a:cxn ang="T129">
                    <a:pos x="T82" y="T83"/>
                  </a:cxn>
                  <a:cxn ang="T130">
                    <a:pos x="T84" y="T85"/>
                  </a:cxn>
                  <a:cxn ang="T131">
                    <a:pos x="T86" y="T87"/>
                  </a:cxn>
                </a:cxnLst>
                <a:rect l="0" t="0" r="r" b="b"/>
                <a:pathLst>
                  <a:path w="299" h="186">
                    <a:moveTo>
                      <a:pt x="150" y="0"/>
                    </a:moveTo>
                    <a:lnTo>
                      <a:pt x="90" y="6"/>
                    </a:lnTo>
                    <a:lnTo>
                      <a:pt x="42" y="30"/>
                    </a:lnTo>
                    <a:lnTo>
                      <a:pt x="12" y="54"/>
                    </a:lnTo>
                    <a:lnTo>
                      <a:pt x="6" y="72"/>
                    </a:lnTo>
                    <a:lnTo>
                      <a:pt x="0" y="90"/>
                    </a:lnTo>
                    <a:lnTo>
                      <a:pt x="6" y="108"/>
                    </a:lnTo>
                    <a:lnTo>
                      <a:pt x="12" y="126"/>
                    </a:lnTo>
                    <a:lnTo>
                      <a:pt x="42" y="156"/>
                    </a:lnTo>
                    <a:lnTo>
                      <a:pt x="90" y="180"/>
                    </a:lnTo>
                    <a:lnTo>
                      <a:pt x="150" y="186"/>
                    </a:lnTo>
                    <a:lnTo>
                      <a:pt x="209" y="180"/>
                    </a:lnTo>
                    <a:lnTo>
                      <a:pt x="257" y="156"/>
                    </a:lnTo>
                    <a:lnTo>
                      <a:pt x="287" y="126"/>
                    </a:lnTo>
                    <a:lnTo>
                      <a:pt x="299" y="108"/>
                    </a:lnTo>
                    <a:lnTo>
                      <a:pt x="299" y="90"/>
                    </a:lnTo>
                    <a:lnTo>
                      <a:pt x="299" y="72"/>
                    </a:lnTo>
                    <a:lnTo>
                      <a:pt x="287" y="54"/>
                    </a:lnTo>
                    <a:lnTo>
                      <a:pt x="257" y="30"/>
                    </a:lnTo>
                    <a:lnTo>
                      <a:pt x="209" y="6"/>
                    </a:lnTo>
                    <a:lnTo>
                      <a:pt x="150" y="0"/>
                    </a:lnTo>
                    <a:close/>
                    <a:moveTo>
                      <a:pt x="150" y="180"/>
                    </a:moveTo>
                    <a:lnTo>
                      <a:pt x="96" y="174"/>
                    </a:lnTo>
                    <a:lnTo>
                      <a:pt x="48" y="156"/>
                    </a:lnTo>
                    <a:lnTo>
                      <a:pt x="18" y="126"/>
                    </a:lnTo>
                    <a:lnTo>
                      <a:pt x="12" y="108"/>
                    </a:lnTo>
                    <a:lnTo>
                      <a:pt x="6" y="90"/>
                    </a:lnTo>
                    <a:lnTo>
                      <a:pt x="12" y="72"/>
                    </a:lnTo>
                    <a:lnTo>
                      <a:pt x="18" y="54"/>
                    </a:lnTo>
                    <a:lnTo>
                      <a:pt x="48" y="30"/>
                    </a:lnTo>
                    <a:lnTo>
                      <a:pt x="96" y="12"/>
                    </a:lnTo>
                    <a:lnTo>
                      <a:pt x="150" y="6"/>
                    </a:lnTo>
                    <a:lnTo>
                      <a:pt x="203" y="12"/>
                    </a:lnTo>
                    <a:lnTo>
                      <a:pt x="251" y="30"/>
                    </a:lnTo>
                    <a:lnTo>
                      <a:pt x="281" y="54"/>
                    </a:lnTo>
                    <a:lnTo>
                      <a:pt x="293" y="72"/>
                    </a:lnTo>
                    <a:lnTo>
                      <a:pt x="293" y="90"/>
                    </a:lnTo>
                    <a:lnTo>
                      <a:pt x="293" y="108"/>
                    </a:lnTo>
                    <a:lnTo>
                      <a:pt x="281" y="126"/>
                    </a:lnTo>
                    <a:lnTo>
                      <a:pt x="251" y="156"/>
                    </a:lnTo>
                    <a:lnTo>
                      <a:pt x="203" y="174"/>
                    </a:lnTo>
                    <a:lnTo>
                      <a:pt x="150" y="18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nb-NO" smtClean="0">
                  <a:solidFill>
                    <a:srgbClr val="FFFFFF"/>
                  </a:solidFill>
                </a:endParaRPr>
              </a:p>
            </p:txBody>
          </p:sp>
          <p:grpSp>
            <p:nvGrpSpPr>
              <p:cNvPr id="17" name="Group 61"/>
              <p:cNvGrpSpPr>
                <a:grpSpLocks/>
              </p:cNvGrpSpPr>
              <p:nvPr/>
            </p:nvGrpSpPr>
            <p:grpSpPr bwMode="auto">
              <a:xfrm>
                <a:off x="5381" y="3085"/>
                <a:ext cx="227" cy="132"/>
                <a:chOff x="5381" y="3085"/>
                <a:chExt cx="227" cy="132"/>
              </a:xfrm>
            </p:grpSpPr>
            <p:sp>
              <p:nvSpPr>
                <p:cNvPr id="18" name="Oval 62"/>
                <p:cNvSpPr>
                  <a:spLocks noChangeArrowheads="1"/>
                </p:cNvSpPr>
                <p:nvPr userDrawn="1"/>
              </p:nvSpPr>
              <p:spPr bwMode="hidden">
                <a:xfrm>
                  <a:off x="5381" y="3085"/>
                  <a:ext cx="227" cy="132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bg1"/>
                    </a:gs>
                    <a:gs pos="100000">
                      <a:schemeClr val="accent2"/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defTabSz="914400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nb-NO" smtClean="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19" name="Oval 63"/>
                <p:cNvSpPr>
                  <a:spLocks noChangeArrowheads="1"/>
                </p:cNvSpPr>
                <p:nvPr userDrawn="1"/>
              </p:nvSpPr>
              <p:spPr bwMode="hidden">
                <a:xfrm>
                  <a:off x="5403" y="3099"/>
                  <a:ext cx="182" cy="102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accent2"/>
                    </a:gs>
                    <a:gs pos="100000">
                      <a:schemeClr val="bg1"/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defTabSz="914400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nb-NO" smtClean="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20" name="Oval 64"/>
                <p:cNvSpPr>
                  <a:spLocks noChangeArrowheads="1"/>
                </p:cNvSpPr>
                <p:nvPr userDrawn="1"/>
              </p:nvSpPr>
              <p:spPr bwMode="hidden">
                <a:xfrm>
                  <a:off x="5431" y="3109"/>
                  <a:ext cx="125" cy="82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bg1"/>
                    </a:gs>
                    <a:gs pos="100000">
                      <a:schemeClr val="accent2"/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defTabSz="914400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nb-NO" smtClean="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21" name="Oval 65"/>
                <p:cNvSpPr>
                  <a:spLocks noChangeArrowheads="1"/>
                </p:cNvSpPr>
                <p:nvPr userDrawn="1"/>
              </p:nvSpPr>
              <p:spPr bwMode="hidden">
                <a:xfrm>
                  <a:off x="5458" y="3125"/>
                  <a:ext cx="73" cy="47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accent2"/>
                    </a:gs>
                    <a:gs pos="100000">
                      <a:schemeClr val="bg1"/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defTabSz="914400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nb-NO" smtClean="0">
                    <a:solidFill>
                      <a:srgbClr val="FFFFFF"/>
                    </a:solidFill>
                  </a:endParaRPr>
                </a:p>
              </p:txBody>
            </p:sp>
          </p:grpSp>
        </p:grpSp>
      </p:grpSp>
      <p:sp>
        <p:nvSpPr>
          <p:cNvPr id="96322" name="Rectangle 66"/>
          <p:cNvSpPr>
            <a:spLocks noGrp="1" noChangeArrowheads="1"/>
          </p:cNvSpPr>
          <p:nvPr>
            <p:ph type="ctrTitle" sz="quarter"/>
          </p:nvPr>
        </p:nvSpPr>
        <p:spPr>
          <a:xfrm>
            <a:off x="742950" y="1692276"/>
            <a:ext cx="8420100" cy="1736725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nb-NO" dirty="0"/>
          </a:p>
        </p:txBody>
      </p:sp>
      <p:sp>
        <p:nvSpPr>
          <p:cNvPr id="96323" name="Rectangle 67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 smtClean="0"/>
              <a:t>Click to edit Master subtitle style</a:t>
            </a:r>
            <a:endParaRPr lang="nb-NO" dirty="0"/>
          </a:p>
        </p:txBody>
      </p:sp>
      <p:sp>
        <p:nvSpPr>
          <p:cNvPr id="68" name="Rectangle 68"/>
          <p:cNvSpPr>
            <a:spLocks noGrp="1" noChangeArrowheads="1"/>
          </p:cNvSpPr>
          <p:nvPr>
            <p:ph type="dt" sz="quarter" idx="10"/>
          </p:nvPr>
        </p:nvSpPr>
        <p:spPr>
          <a:xfrm>
            <a:off x="495300" y="6248400"/>
            <a:ext cx="23114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b-NO" smtClean="0">
                <a:solidFill>
                  <a:srgbClr val="FFFFFF"/>
                </a:solidFill>
              </a:rPr>
              <a:t>Rasmus Rasmussen</a:t>
            </a:r>
            <a:endParaRPr lang="nb-NO">
              <a:solidFill>
                <a:srgbClr val="FFFFFF"/>
              </a:solidFill>
            </a:endParaRPr>
          </a:p>
        </p:txBody>
      </p:sp>
      <p:sp>
        <p:nvSpPr>
          <p:cNvPr id="69" name="Rectangle 69"/>
          <p:cNvSpPr>
            <a:spLocks noGrp="1" noChangeArrowheads="1"/>
          </p:cNvSpPr>
          <p:nvPr>
            <p:ph type="ftr" sz="quarter" idx="11"/>
          </p:nvPr>
        </p:nvSpPr>
        <p:spPr>
          <a:xfrm>
            <a:off x="3384550" y="6248400"/>
            <a:ext cx="31369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b-NO" smtClean="0">
                <a:solidFill>
                  <a:srgbClr val="FFFFFF"/>
                </a:solidFill>
              </a:rPr>
              <a:t>BØK311 BEDRIFTSØKONOMI 2b</a:t>
            </a:r>
            <a:endParaRPr lang="nb-NO">
              <a:solidFill>
                <a:srgbClr val="FFFFFF"/>
              </a:solidFill>
            </a:endParaRPr>
          </a:p>
        </p:txBody>
      </p:sp>
      <p:sp>
        <p:nvSpPr>
          <p:cNvPr id="70" name="Rectangle 70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7099300" y="6248400"/>
            <a:ext cx="23114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622A32-6910-492F-AA07-9C34A9062B8A}" type="slidenum">
              <a:rPr lang="nb-NO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nb-NO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895558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70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b-NO" smtClean="0">
                <a:solidFill>
                  <a:srgbClr val="FFFFFF"/>
                </a:solidFill>
              </a:rPr>
              <a:t>BØK311 BEDRIFTSØKONOMI 2b</a:t>
            </a:r>
            <a:endParaRPr lang="nb-NO">
              <a:solidFill>
                <a:srgbClr val="FFFFFF"/>
              </a:solidFill>
            </a:endParaRPr>
          </a:p>
        </p:txBody>
      </p:sp>
      <p:sp>
        <p:nvSpPr>
          <p:cNvPr id="5" name="Rectangle 71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F0CA19-A702-4818-9194-C79B793A58B5}" type="slidenum">
              <a:rPr lang="nb-NO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nb-NO">
              <a:solidFill>
                <a:srgbClr val="FFFFFF"/>
              </a:solidFill>
            </a:endParaRPr>
          </a:p>
        </p:txBody>
      </p:sp>
      <p:sp>
        <p:nvSpPr>
          <p:cNvPr id="6" name="Rectangle 69"/>
          <p:cNvSpPr>
            <a:spLocks noGrp="1" noChangeArrowheads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b-NO" smtClean="0">
                <a:solidFill>
                  <a:srgbClr val="FFFFFF"/>
                </a:solidFill>
              </a:rPr>
              <a:t>Rasmus Rasmussen</a:t>
            </a:r>
            <a:endParaRPr lang="nb-NO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666373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2506" y="4406901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82506" y="2906713"/>
            <a:ext cx="84201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70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b-NO" smtClean="0">
                <a:solidFill>
                  <a:srgbClr val="FFFFFF"/>
                </a:solidFill>
              </a:rPr>
              <a:t>BØK311 BEDRIFTSØKONOMI 2b</a:t>
            </a:r>
            <a:endParaRPr lang="nb-NO">
              <a:solidFill>
                <a:srgbClr val="FFFFFF"/>
              </a:solidFill>
            </a:endParaRPr>
          </a:p>
        </p:txBody>
      </p:sp>
      <p:sp>
        <p:nvSpPr>
          <p:cNvPr id="5" name="Rectangle 71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8DA9F5-C3CD-44C7-B6E1-E817D6D08229}" type="slidenum">
              <a:rPr lang="nb-NO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nb-NO">
              <a:solidFill>
                <a:srgbClr val="FFFFFF"/>
              </a:solidFill>
            </a:endParaRPr>
          </a:p>
        </p:txBody>
      </p:sp>
      <p:sp>
        <p:nvSpPr>
          <p:cNvPr id="6" name="Rectangle 69"/>
          <p:cNvSpPr>
            <a:spLocks noGrp="1" noChangeArrowheads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b-NO" smtClean="0">
                <a:solidFill>
                  <a:srgbClr val="FFFFFF"/>
                </a:solidFill>
              </a:rPr>
              <a:t>Rasmus Rasmussen</a:t>
            </a:r>
            <a:endParaRPr lang="nb-NO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25708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95300" y="1600201"/>
            <a:ext cx="43751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35550" y="1600201"/>
            <a:ext cx="43751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70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b-NO" smtClean="0">
                <a:solidFill>
                  <a:srgbClr val="FFFFFF"/>
                </a:solidFill>
              </a:rPr>
              <a:t>BØK311 BEDRIFTSØKONOMI 2b</a:t>
            </a:r>
            <a:endParaRPr lang="nb-NO">
              <a:solidFill>
                <a:srgbClr val="FFFFFF"/>
              </a:solidFill>
            </a:endParaRPr>
          </a:p>
        </p:txBody>
      </p:sp>
      <p:sp>
        <p:nvSpPr>
          <p:cNvPr id="6" name="Rectangle 71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48C1FB-951F-4BC3-A8EE-AABB65B61E45}" type="slidenum">
              <a:rPr lang="nb-NO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nb-NO">
              <a:solidFill>
                <a:srgbClr val="FFFFFF"/>
              </a:solidFill>
            </a:endParaRPr>
          </a:p>
        </p:txBody>
      </p:sp>
      <p:sp>
        <p:nvSpPr>
          <p:cNvPr id="7" name="Rectangle 69"/>
          <p:cNvSpPr>
            <a:spLocks noGrp="1" noChangeArrowheads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b-NO" smtClean="0">
                <a:solidFill>
                  <a:srgbClr val="FFFFFF"/>
                </a:solidFill>
              </a:rPr>
              <a:t>Rasmus Rasmussen</a:t>
            </a:r>
            <a:endParaRPr lang="nb-NO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81700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ukk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 smtClean="0"/>
              <a:t>Rasmus Rasmussen</a:t>
            </a:r>
            <a:endParaRPr lang="nn-NO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801422" y="6390219"/>
            <a:ext cx="6305961" cy="365125"/>
          </a:xfrm>
        </p:spPr>
        <p:txBody>
          <a:bodyPr/>
          <a:lstStyle/>
          <a:p>
            <a:r>
              <a:rPr lang="nn-NO" smtClean="0"/>
              <a:t>BØK311 BEDRIFTSØKONOMI 2b</a:t>
            </a:r>
            <a:endParaRPr lang="nn-NO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27F48-9CC9-D045-8B9B-52CCB28A42BB}" type="slidenum">
              <a:rPr lang="nn-NO" smtClean="0"/>
              <a:pPr/>
              <a:t>‹#›</a:t>
            </a:fld>
            <a:endParaRPr lang="nn-NO"/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801423" y="1650999"/>
            <a:ext cx="8301436" cy="4386265"/>
          </a:xfrm>
        </p:spPr>
        <p:txBody>
          <a:bodyPr/>
          <a:lstStyle>
            <a:lvl1pPr>
              <a:defRPr>
                <a:solidFill>
                  <a:srgbClr val="0B5395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802386" y="643468"/>
            <a:ext cx="8608314" cy="787399"/>
          </a:xfrm>
          <a:prstGeom prst="rect">
            <a:avLst/>
          </a:prstGeom>
        </p:spPr>
        <p:txBody>
          <a:bodyPr/>
          <a:lstStyle>
            <a:lvl1pPr algn="r">
              <a:defRPr sz="4400">
                <a:solidFill>
                  <a:schemeClr val="bg1"/>
                </a:solidFill>
                <a:effectLst>
                  <a:outerShdw blurRad="101600" dist="38100" dir="2700000">
                    <a:srgbClr val="000000">
                      <a:alpha val="31000"/>
                    </a:srgbClr>
                  </a:outerShd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87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32111" y="1535113"/>
            <a:ext cx="437859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32111" y="2174875"/>
            <a:ext cx="437859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70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b-NO" smtClean="0">
                <a:solidFill>
                  <a:srgbClr val="FFFFFF"/>
                </a:solidFill>
              </a:rPr>
              <a:t>BØK311 BEDRIFTSØKONOMI 2b</a:t>
            </a:r>
            <a:endParaRPr lang="nb-NO">
              <a:solidFill>
                <a:srgbClr val="FFFFFF"/>
              </a:solidFill>
            </a:endParaRPr>
          </a:p>
        </p:txBody>
      </p:sp>
      <p:sp>
        <p:nvSpPr>
          <p:cNvPr id="8" name="Rectangle 71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654690-D50F-4C33-8951-3F3311952E61}" type="slidenum">
              <a:rPr lang="nb-NO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nb-NO">
              <a:solidFill>
                <a:srgbClr val="FFFFFF"/>
              </a:solidFill>
            </a:endParaRPr>
          </a:p>
        </p:txBody>
      </p:sp>
      <p:sp>
        <p:nvSpPr>
          <p:cNvPr id="9" name="Rectangle 69"/>
          <p:cNvSpPr>
            <a:spLocks noGrp="1" noChangeArrowheads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b-NO" smtClean="0">
                <a:solidFill>
                  <a:srgbClr val="FFFFFF"/>
                </a:solidFill>
              </a:rPr>
              <a:t>Rasmus Rasmussen</a:t>
            </a:r>
            <a:endParaRPr lang="nb-NO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180089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70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b-NO" smtClean="0">
                <a:solidFill>
                  <a:srgbClr val="FFFFFF"/>
                </a:solidFill>
              </a:rPr>
              <a:t>BØK311 BEDRIFTSØKONOMI 2b</a:t>
            </a:r>
            <a:endParaRPr lang="nb-NO">
              <a:solidFill>
                <a:srgbClr val="FFFFFF"/>
              </a:solidFill>
            </a:endParaRPr>
          </a:p>
        </p:txBody>
      </p:sp>
      <p:sp>
        <p:nvSpPr>
          <p:cNvPr id="4" name="Rectangle 71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737EB7-11B3-4902-B518-48F34CD2415C}" type="slidenum">
              <a:rPr lang="nb-NO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nb-NO">
              <a:solidFill>
                <a:srgbClr val="FFFFFF"/>
              </a:solidFill>
            </a:endParaRPr>
          </a:p>
        </p:txBody>
      </p:sp>
      <p:sp>
        <p:nvSpPr>
          <p:cNvPr id="5" name="Rectangle 69"/>
          <p:cNvSpPr>
            <a:spLocks noGrp="1" noChangeArrowheads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b-NO" smtClean="0">
                <a:solidFill>
                  <a:srgbClr val="FFFFFF"/>
                </a:solidFill>
              </a:rPr>
              <a:t>Rasmus Rasmussen</a:t>
            </a:r>
            <a:endParaRPr lang="nb-NO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800200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70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b-NO" smtClean="0">
                <a:solidFill>
                  <a:srgbClr val="FFFFFF"/>
                </a:solidFill>
              </a:rPr>
              <a:t>BØK311 BEDRIFTSØKONOMI 2b</a:t>
            </a:r>
            <a:endParaRPr lang="nb-NO">
              <a:solidFill>
                <a:srgbClr val="FFFFFF"/>
              </a:solidFill>
            </a:endParaRPr>
          </a:p>
        </p:txBody>
      </p:sp>
      <p:sp>
        <p:nvSpPr>
          <p:cNvPr id="3" name="Rectangle 71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212950-4FB6-403F-840F-E86403993939}" type="slidenum">
              <a:rPr lang="nb-NO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nb-NO">
              <a:solidFill>
                <a:srgbClr val="FFFFFF"/>
              </a:solidFill>
            </a:endParaRPr>
          </a:p>
        </p:txBody>
      </p:sp>
      <p:sp>
        <p:nvSpPr>
          <p:cNvPr id="4" name="Rectangle 69"/>
          <p:cNvSpPr>
            <a:spLocks noGrp="1" noChangeArrowheads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b-NO" smtClean="0">
                <a:solidFill>
                  <a:srgbClr val="FFFFFF"/>
                </a:solidFill>
              </a:rPr>
              <a:t>Rasmus Rasmussen</a:t>
            </a:r>
            <a:endParaRPr lang="nb-NO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769052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006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72971" y="273051"/>
            <a:ext cx="553772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" y="1435101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70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b-NO" smtClean="0">
                <a:solidFill>
                  <a:srgbClr val="FFFFFF"/>
                </a:solidFill>
              </a:rPr>
              <a:t>BØK311 BEDRIFTSØKONOMI 2b</a:t>
            </a:r>
            <a:endParaRPr lang="nb-NO">
              <a:solidFill>
                <a:srgbClr val="FFFFFF"/>
              </a:solidFill>
            </a:endParaRPr>
          </a:p>
        </p:txBody>
      </p:sp>
      <p:sp>
        <p:nvSpPr>
          <p:cNvPr id="6" name="Rectangle 71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74DD00-C8FA-441E-BB32-5D167BA5858E}" type="slidenum">
              <a:rPr lang="nb-NO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nb-NO">
              <a:solidFill>
                <a:srgbClr val="FFFFFF"/>
              </a:solidFill>
            </a:endParaRPr>
          </a:p>
        </p:txBody>
      </p:sp>
      <p:sp>
        <p:nvSpPr>
          <p:cNvPr id="7" name="Rectangle 69"/>
          <p:cNvSpPr>
            <a:spLocks noGrp="1" noChangeArrowheads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b-NO" smtClean="0">
                <a:solidFill>
                  <a:srgbClr val="FFFFFF"/>
                </a:solidFill>
              </a:rPr>
              <a:t>Rasmus Rasmussen</a:t>
            </a:r>
            <a:endParaRPr lang="nb-NO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736550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70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b-NO" smtClean="0">
                <a:solidFill>
                  <a:srgbClr val="FFFFFF"/>
                </a:solidFill>
              </a:rPr>
              <a:t>BØK311 BEDRIFTSØKONOMI 2b</a:t>
            </a:r>
            <a:endParaRPr lang="nb-NO">
              <a:solidFill>
                <a:srgbClr val="FFFFFF"/>
              </a:solidFill>
            </a:endParaRPr>
          </a:p>
        </p:txBody>
      </p:sp>
      <p:sp>
        <p:nvSpPr>
          <p:cNvPr id="6" name="Rectangle 71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CCC504-38EF-423C-A6E7-56C74765F51F}" type="slidenum">
              <a:rPr lang="nb-NO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nb-NO">
              <a:solidFill>
                <a:srgbClr val="FFFFFF"/>
              </a:solidFill>
            </a:endParaRPr>
          </a:p>
        </p:txBody>
      </p:sp>
      <p:sp>
        <p:nvSpPr>
          <p:cNvPr id="7" name="Rectangle 69"/>
          <p:cNvSpPr>
            <a:spLocks noGrp="1" noChangeArrowheads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b-NO" smtClean="0">
                <a:solidFill>
                  <a:srgbClr val="FFFFFF"/>
                </a:solidFill>
              </a:rPr>
              <a:t>Rasmus Rasmussen</a:t>
            </a:r>
            <a:endParaRPr lang="nb-NO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625785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70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b-NO" smtClean="0">
                <a:solidFill>
                  <a:srgbClr val="FFFFFF"/>
                </a:solidFill>
              </a:rPr>
              <a:t>BØK311 BEDRIFTSØKONOMI 2b</a:t>
            </a:r>
            <a:endParaRPr lang="nb-NO">
              <a:solidFill>
                <a:srgbClr val="FFFFFF"/>
              </a:solidFill>
            </a:endParaRPr>
          </a:p>
        </p:txBody>
      </p:sp>
      <p:sp>
        <p:nvSpPr>
          <p:cNvPr id="5" name="Rectangle 71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F0FF8E-910C-4258-96D8-69196F139292}" type="slidenum">
              <a:rPr lang="nb-NO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nb-NO">
              <a:solidFill>
                <a:srgbClr val="FFFFFF"/>
              </a:solidFill>
            </a:endParaRPr>
          </a:p>
        </p:txBody>
      </p:sp>
      <p:sp>
        <p:nvSpPr>
          <p:cNvPr id="6" name="Rectangle 69"/>
          <p:cNvSpPr>
            <a:spLocks noGrp="1" noChangeArrowheads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b-NO" smtClean="0">
                <a:solidFill>
                  <a:srgbClr val="FFFFFF"/>
                </a:solidFill>
              </a:rPr>
              <a:t>Rasmus Rasmussen</a:t>
            </a:r>
            <a:endParaRPr lang="nb-NO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300314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181850" y="277813"/>
            <a:ext cx="2228850" cy="58483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95300" y="277813"/>
            <a:ext cx="6521450" cy="58483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70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b-NO" smtClean="0">
                <a:solidFill>
                  <a:srgbClr val="FFFFFF"/>
                </a:solidFill>
              </a:rPr>
              <a:t>BØK311 BEDRIFTSØKONOMI 2b</a:t>
            </a:r>
            <a:endParaRPr lang="nb-NO">
              <a:solidFill>
                <a:srgbClr val="FFFFFF"/>
              </a:solidFill>
            </a:endParaRPr>
          </a:p>
        </p:txBody>
      </p:sp>
      <p:sp>
        <p:nvSpPr>
          <p:cNvPr id="5" name="Rectangle 71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6CB11B-4113-42CE-A3BA-C747CB3102BC}" type="slidenum">
              <a:rPr lang="nb-NO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nb-NO">
              <a:solidFill>
                <a:srgbClr val="FFFFFF"/>
              </a:solidFill>
            </a:endParaRPr>
          </a:p>
        </p:txBody>
      </p:sp>
      <p:sp>
        <p:nvSpPr>
          <p:cNvPr id="6" name="Rectangle 69"/>
          <p:cNvSpPr>
            <a:spLocks noGrp="1" noChangeArrowheads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b-NO" smtClean="0">
                <a:solidFill>
                  <a:srgbClr val="FFFFFF"/>
                </a:solidFill>
              </a:rPr>
              <a:t>Rasmus Rasmussen</a:t>
            </a:r>
            <a:endParaRPr lang="nb-NO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95750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02386" y="1837267"/>
            <a:ext cx="4081272" cy="4030133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20982" y="1837267"/>
            <a:ext cx="4081272" cy="4030133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b-NO" smtClean="0"/>
              <a:t>Rasmus Rasmussen</a:t>
            </a:r>
            <a:endParaRPr lang="nn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n-NO" smtClean="0"/>
              <a:t>BØK311 BEDRIFTSØKONOMI 2b</a:t>
            </a:r>
            <a:endParaRPr lang="nn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27F48-9CC9-D045-8B9B-52CCB28A42BB}" type="slidenum">
              <a:rPr lang="nn-NO" smtClean="0"/>
              <a:pPr/>
              <a:t>‹#›</a:t>
            </a:fld>
            <a:endParaRPr lang="nn-NO"/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802386" y="643468"/>
            <a:ext cx="8608314" cy="787399"/>
          </a:xfrm>
          <a:prstGeom prst="rect">
            <a:avLst/>
          </a:prstGeom>
        </p:spPr>
        <p:txBody>
          <a:bodyPr/>
          <a:lstStyle>
            <a:lvl1pPr algn="r">
              <a:defRPr sz="4400">
                <a:solidFill>
                  <a:schemeClr val="bg1"/>
                </a:solidFill>
                <a:effectLst>
                  <a:outerShdw blurRad="101600" dist="38100" dir="2700000">
                    <a:srgbClr val="000000">
                      <a:alpha val="31000"/>
                    </a:srgbClr>
                  </a:outerShd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02386" y="1791942"/>
            <a:ext cx="4081272" cy="762000"/>
          </a:xfrm>
        </p:spPr>
        <p:txBody>
          <a:bodyPr anchor="b">
            <a:noAutofit/>
          </a:bodyPr>
          <a:lstStyle>
            <a:lvl1pPr marL="0" indent="0" algn="l">
              <a:lnSpc>
                <a:spcPts val="2600"/>
              </a:lnSpc>
              <a:spcBef>
                <a:spcPts val="0"/>
              </a:spcBef>
              <a:buNone/>
              <a:defRPr sz="2400" b="1">
                <a:solidFill>
                  <a:srgbClr val="0B5395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02386" y="2553942"/>
            <a:ext cx="4081272" cy="3379071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7543" y="1791942"/>
            <a:ext cx="4081272" cy="762000"/>
          </a:xfrm>
        </p:spPr>
        <p:txBody>
          <a:bodyPr anchor="b">
            <a:noAutofit/>
          </a:bodyPr>
          <a:lstStyle>
            <a:lvl1pPr marL="0" indent="0" algn="l">
              <a:lnSpc>
                <a:spcPts val="2600"/>
              </a:lnSpc>
              <a:spcBef>
                <a:spcPts val="0"/>
              </a:spcBef>
              <a:buNone/>
              <a:defRPr sz="2400" b="1">
                <a:solidFill>
                  <a:srgbClr val="0B5395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7543" y="2553942"/>
            <a:ext cx="4081272" cy="3379071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b-NO" smtClean="0"/>
              <a:t>Rasmus Rasmussen</a:t>
            </a:r>
            <a:endParaRPr lang="nn-NO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n-NO" smtClean="0"/>
              <a:t>BØK311 BEDRIFTSØKONOMI 2b</a:t>
            </a:r>
            <a:endParaRPr lang="nn-NO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27F48-9CC9-D045-8B9B-52CCB28A42BB}" type="slidenum">
              <a:rPr lang="nn-NO" smtClean="0"/>
              <a:pPr/>
              <a:t>‹#›</a:t>
            </a:fld>
            <a:endParaRPr lang="nn-NO"/>
          </a:p>
        </p:txBody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802386" y="643468"/>
            <a:ext cx="8608314" cy="787399"/>
          </a:xfrm>
          <a:prstGeom prst="rect">
            <a:avLst/>
          </a:prstGeom>
        </p:spPr>
        <p:txBody>
          <a:bodyPr/>
          <a:lstStyle>
            <a:lvl1pPr algn="r">
              <a:defRPr sz="4400">
                <a:solidFill>
                  <a:schemeClr val="bg1"/>
                </a:solidFill>
                <a:effectLst>
                  <a:outerShdw blurRad="101600" dist="38100" dir="2700000">
                    <a:srgbClr val="000000">
                      <a:alpha val="31000"/>
                    </a:srgbClr>
                  </a:outerShd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innhold, topp og bun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5500" y="1684867"/>
            <a:ext cx="8294555" cy="2017586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b-NO" smtClean="0"/>
              <a:t>Rasmus Rasmussen</a:t>
            </a:r>
            <a:endParaRPr lang="nn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n-NO" smtClean="0"/>
              <a:t>BØK311 BEDRIFTSØKONOMI 2b</a:t>
            </a:r>
            <a:endParaRPr lang="nn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27F48-9CC9-D045-8B9B-52CCB28A42BB}" type="slidenum">
              <a:rPr lang="nn-NO" smtClean="0"/>
              <a:pPr/>
              <a:t>‹#›</a:t>
            </a:fld>
            <a:endParaRPr lang="nn-NO"/>
          </a:p>
        </p:txBody>
      </p:sp>
      <p:sp>
        <p:nvSpPr>
          <p:cNvPr id="8" name="Content Placeholder 2"/>
          <p:cNvSpPr>
            <a:spLocks noGrp="1"/>
          </p:cNvSpPr>
          <p:nvPr>
            <p:ph sz="half" idx="13"/>
          </p:nvPr>
        </p:nvSpPr>
        <p:spPr>
          <a:xfrm>
            <a:off x="825500" y="3860568"/>
            <a:ext cx="8294555" cy="2413232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802386" y="643468"/>
            <a:ext cx="8608314" cy="787399"/>
          </a:xfrm>
          <a:prstGeom prst="rect">
            <a:avLst/>
          </a:prstGeom>
        </p:spPr>
        <p:txBody>
          <a:bodyPr/>
          <a:lstStyle>
            <a:lvl1pPr algn="r">
              <a:defRPr sz="4400">
                <a:solidFill>
                  <a:schemeClr val="bg1"/>
                </a:solidFill>
                <a:effectLst>
                  <a:outerShdw blurRad="101600" dist="38100" dir="2700000">
                    <a:srgbClr val="000000">
                      <a:alpha val="31000"/>
                    </a:srgbClr>
                  </a:outerShd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022342" y="2063314"/>
            <a:ext cx="4081272" cy="1554480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b-NO" smtClean="0"/>
              <a:t>Rasmus Rasmussen</a:t>
            </a:r>
            <a:endParaRPr lang="nn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n-NO" smtClean="0"/>
              <a:t>BØK311 BEDRIFTSØKONOMI 2b</a:t>
            </a:r>
            <a:endParaRPr lang="nn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27F48-9CC9-D045-8B9B-52CCB28A42BB}" type="slidenum">
              <a:rPr lang="nn-NO" smtClean="0"/>
              <a:pPr/>
              <a:t>‹#›</a:t>
            </a:fld>
            <a:endParaRPr lang="nn-NO"/>
          </a:p>
        </p:txBody>
      </p:sp>
      <p:sp>
        <p:nvSpPr>
          <p:cNvPr id="8" name="Content Placeholder 2"/>
          <p:cNvSpPr>
            <a:spLocks noGrp="1"/>
          </p:cNvSpPr>
          <p:nvPr>
            <p:ph sz="half" idx="13"/>
          </p:nvPr>
        </p:nvSpPr>
        <p:spPr>
          <a:xfrm>
            <a:off x="5022342" y="3775909"/>
            <a:ext cx="4081272" cy="2430158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9" name="Content Placeholder 2"/>
          <p:cNvSpPr>
            <a:spLocks noGrp="1"/>
          </p:cNvSpPr>
          <p:nvPr>
            <p:ph sz="half" idx="14"/>
          </p:nvPr>
        </p:nvSpPr>
        <p:spPr>
          <a:xfrm>
            <a:off x="802386" y="2063313"/>
            <a:ext cx="4081272" cy="4142753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998265" y="1744133"/>
            <a:ext cx="4081272" cy="1865195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b-NO" smtClean="0"/>
              <a:t>Rasmus Rasmussen</a:t>
            </a:r>
            <a:endParaRPr lang="nn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n-NO" smtClean="0"/>
              <a:t>BØK311 BEDRIFTSØKONOMI 2b</a:t>
            </a:r>
            <a:endParaRPr lang="nn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27F48-9CC9-D045-8B9B-52CCB28A42BB}" type="slidenum">
              <a:rPr lang="nn-NO" smtClean="0"/>
              <a:pPr/>
              <a:t>‹#›</a:t>
            </a:fld>
            <a:endParaRPr lang="nn-NO"/>
          </a:p>
        </p:txBody>
      </p:sp>
      <p:sp>
        <p:nvSpPr>
          <p:cNvPr id="8" name="Content Placeholder 2"/>
          <p:cNvSpPr>
            <a:spLocks noGrp="1"/>
          </p:cNvSpPr>
          <p:nvPr>
            <p:ph sz="half" idx="13"/>
          </p:nvPr>
        </p:nvSpPr>
        <p:spPr>
          <a:xfrm>
            <a:off x="4998265" y="3843867"/>
            <a:ext cx="4081272" cy="2396066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10" name="Content Placeholder 2"/>
          <p:cNvSpPr>
            <a:spLocks noGrp="1"/>
          </p:cNvSpPr>
          <p:nvPr>
            <p:ph sz="half" idx="14"/>
          </p:nvPr>
        </p:nvSpPr>
        <p:spPr>
          <a:xfrm>
            <a:off x="777346" y="1744133"/>
            <a:ext cx="4081272" cy="1865195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11" name="Content Placeholder 2"/>
          <p:cNvSpPr>
            <a:spLocks noGrp="1"/>
          </p:cNvSpPr>
          <p:nvPr>
            <p:ph sz="half" idx="15"/>
          </p:nvPr>
        </p:nvSpPr>
        <p:spPr>
          <a:xfrm>
            <a:off x="777346" y="3843867"/>
            <a:ext cx="4081272" cy="2396066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b-NO" smtClean="0"/>
              <a:t>Rasmus Rasmussen</a:t>
            </a:r>
            <a:endParaRPr lang="nn-N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n-NO" smtClean="0"/>
              <a:t>BØK311 BEDRIFTSØKONOMI 2b</a:t>
            </a:r>
            <a:endParaRPr lang="nn-N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27F48-9CC9-D045-8B9B-52CCB28A42BB}" type="slidenum">
              <a:rPr lang="nn-NO" smtClean="0"/>
              <a:pPr/>
              <a:t>‹#›</a:t>
            </a:fld>
            <a:endParaRPr lang="nn-NO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802386" y="643468"/>
            <a:ext cx="8608314" cy="787399"/>
          </a:xfrm>
          <a:prstGeom prst="rect">
            <a:avLst/>
          </a:prstGeom>
        </p:spPr>
        <p:txBody>
          <a:bodyPr/>
          <a:lstStyle>
            <a:lvl1pPr algn="r">
              <a:defRPr sz="4400">
                <a:solidFill>
                  <a:schemeClr val="bg1"/>
                </a:solidFill>
                <a:effectLst>
                  <a:outerShdw blurRad="101600" dist="38100" dir="2700000">
                    <a:srgbClr val="000000">
                      <a:alpha val="31000"/>
                    </a:srgbClr>
                  </a:outerShd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1847" y="1727200"/>
            <a:ext cx="4590620" cy="1284819"/>
          </a:xfrm>
          <a:prstGeom prst="rect">
            <a:avLst/>
          </a:prstGeom>
        </p:spPr>
        <p:txBody>
          <a:bodyPr anchor="ctr"/>
          <a:lstStyle>
            <a:lvl1pPr algn="l">
              <a:defRPr sz="3600" b="0">
                <a:solidFill>
                  <a:srgbClr val="0B5395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48300" y="1727200"/>
            <a:ext cx="3962400" cy="4529667"/>
          </a:xfrm>
        </p:spPr>
        <p:txBody>
          <a:bodyPr>
            <a:normAutofit/>
          </a:bodyPr>
          <a:lstStyle>
            <a:lvl1pPr>
              <a:defRPr sz="22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51847" y="3087224"/>
            <a:ext cx="4590620" cy="316964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rgbClr val="0B5395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nb-NO" smtClean="0"/>
              <a:t>Rasmus Rasmussen</a:t>
            </a:r>
            <a:endParaRPr lang="nn-NO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n-NO" smtClean="0"/>
              <a:t>BØK311 BEDRIFTSØKONOMI 2b</a:t>
            </a:r>
            <a:endParaRPr lang="nn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27F48-9CC9-D045-8B9B-52CCB28A42BB}" type="slidenum">
              <a:rPr lang="nn-NO" smtClean="0"/>
              <a:pPr/>
              <a:t>‹#›</a:t>
            </a:fld>
            <a:endParaRPr lang="nn-NO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5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20" Type="http://schemas.openxmlformats.org/officeDocument/2006/relationships/image" Target="../media/image7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6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.xml"/><Relationship Id="rId13" Type="http://schemas.openxmlformats.org/officeDocument/2006/relationships/image" Target="../media/image10.emf"/><Relationship Id="rId3" Type="http://schemas.openxmlformats.org/officeDocument/2006/relationships/slideLayout" Target="../slideLayouts/slideLayout18.xml"/><Relationship Id="rId7" Type="http://schemas.openxmlformats.org/officeDocument/2006/relationships/slideLayout" Target="../slideLayouts/slideLayout22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7.xml"/><Relationship Id="rId1" Type="http://schemas.openxmlformats.org/officeDocument/2006/relationships/slideLayout" Target="../slideLayouts/slideLayout16.xml"/><Relationship Id="rId6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5.xml"/><Relationship Id="rId4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Bilde 8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" y="6356351"/>
            <a:ext cx="9906000" cy="501649"/>
          </a:xfrm>
          <a:prstGeom prst="rect">
            <a:avLst/>
          </a:prstGeom>
        </p:spPr>
      </p:pic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01423" y="1701800"/>
            <a:ext cx="8301436" cy="43354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endParaRPr lang="nb-NO" dirty="0" smtClean="0"/>
          </a:p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107384" y="6390219"/>
            <a:ext cx="185458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r>
              <a:rPr lang="nb-NO" smtClean="0"/>
              <a:t>Rasmus Rasmussen</a:t>
            </a:r>
            <a:endParaRPr lang="nn-N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01423" y="6390219"/>
            <a:ext cx="63059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0">
                <a:solidFill>
                  <a:srgbClr val="FFFFFF"/>
                </a:solidFill>
                <a:latin typeface="Calibri"/>
                <a:cs typeface="Calibri"/>
              </a:defRPr>
            </a:lvl1pPr>
          </a:lstStyle>
          <a:p>
            <a:r>
              <a:rPr lang="nn-NO" smtClean="0"/>
              <a:t>BØK311 BEDRIFTSØKONOMI 2b</a:t>
            </a:r>
            <a:endParaRPr lang="nn-N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102859" y="6390219"/>
            <a:ext cx="577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0">
                <a:solidFill>
                  <a:srgbClr val="FFFFFF"/>
                </a:solidFill>
                <a:latin typeface="Calibri"/>
                <a:cs typeface="Calibri"/>
              </a:defRPr>
            </a:lvl1pPr>
          </a:lstStyle>
          <a:p>
            <a:fld id="{C8027F48-9CC9-D045-8B9B-52CCB28A42BB}" type="slidenum">
              <a:rPr lang="nn-NO" smtClean="0"/>
              <a:pPr/>
              <a:t>‹#›</a:t>
            </a:fld>
            <a:endParaRPr lang="nn-NO" dirty="0"/>
          </a:p>
        </p:txBody>
      </p:sp>
      <p:pic>
        <p:nvPicPr>
          <p:cNvPr id="17" name="Bilde 16" descr="Him_topp_stor.jp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0" y="0"/>
            <a:ext cx="9906000" cy="1889188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55" r:id="rId1"/>
    <p:sldLayoutId id="2147483770" r:id="rId2"/>
    <p:sldLayoutId id="2147483758" r:id="rId3"/>
    <p:sldLayoutId id="2147483759" r:id="rId4"/>
    <p:sldLayoutId id="2147483760" r:id="rId5"/>
    <p:sldLayoutId id="2147483761" r:id="rId6"/>
    <p:sldLayoutId id="2147483762" r:id="rId7"/>
    <p:sldLayoutId id="2147483764" r:id="rId8"/>
    <p:sldLayoutId id="2147483765" r:id="rId9"/>
    <p:sldLayoutId id="2147483766" r:id="rId10"/>
    <p:sldLayoutId id="2147483767" r:id="rId11"/>
    <p:sldLayoutId id="2147483783" r:id="rId12"/>
    <p:sldLayoutId id="2147483784" r:id="rId13"/>
    <p:sldLayoutId id="2147483785" r:id="rId14"/>
    <p:sldLayoutId id="2147483786" r:id="rId15"/>
  </p:sldLayoutIdLst>
  <p:timing>
    <p:tnLst>
      <p:par>
        <p:cTn id="1" dur="indefinite" restart="never" nodeType="tmRoot"/>
      </p:par>
    </p:tnLst>
  </p:timing>
  <p:hf hdr="0"/>
  <p:txStyles>
    <p:titleStyle>
      <a:lvl1pPr algn="r" defTabSz="914400" rtl="0" eaLnBrk="1" latinLnBrk="0" hangingPunct="1">
        <a:spcBef>
          <a:spcPct val="0"/>
        </a:spcBef>
        <a:buNone/>
        <a:defRPr sz="4600" kern="1200">
          <a:solidFill>
            <a:schemeClr val="bg1"/>
          </a:solidFill>
          <a:latin typeface="Calibri"/>
          <a:ea typeface="+mj-ea"/>
          <a:cs typeface="Calibri"/>
        </a:defRPr>
      </a:lvl1pPr>
    </p:titleStyle>
    <p:bodyStyle>
      <a:lvl1pPr marL="342900" indent="-342900" algn="l" defTabSz="914400" rtl="0" eaLnBrk="1" latinLnBrk="0" hangingPunct="1">
        <a:spcBef>
          <a:spcPts val="2000"/>
        </a:spcBef>
        <a:buClr>
          <a:schemeClr val="accent3">
            <a:lumMod val="75000"/>
          </a:schemeClr>
        </a:buClr>
        <a:buSzPct val="100000"/>
        <a:buFontTx/>
        <a:buBlip>
          <a:blip r:embed="rId19"/>
        </a:buBlip>
        <a:defRPr sz="2800" kern="1200">
          <a:solidFill>
            <a:schemeClr val="tx1">
              <a:lumMod val="65000"/>
              <a:lumOff val="35000"/>
            </a:schemeClr>
          </a:solidFill>
          <a:effectLst/>
          <a:latin typeface="Calibri"/>
          <a:ea typeface="+mn-ea"/>
          <a:cs typeface="Calibri"/>
        </a:defRPr>
      </a:lvl1pPr>
      <a:lvl2pPr marL="685800" indent="-336550" algn="l" defTabSz="914400" rtl="0" eaLnBrk="1" latinLnBrk="0" hangingPunct="1">
        <a:spcBef>
          <a:spcPts val="600"/>
        </a:spcBef>
        <a:buClr>
          <a:schemeClr val="accent3">
            <a:lumMod val="60000"/>
            <a:lumOff val="40000"/>
          </a:schemeClr>
        </a:buClr>
        <a:buSzPct val="70000"/>
        <a:buFontTx/>
        <a:buBlip>
          <a:blip r:embed="rId20"/>
        </a:buBlip>
        <a:defRPr sz="2000" kern="1200">
          <a:solidFill>
            <a:schemeClr val="tx1">
              <a:lumMod val="65000"/>
              <a:lumOff val="35000"/>
            </a:schemeClr>
          </a:solidFill>
          <a:latin typeface="Calibri"/>
          <a:ea typeface="+mn-ea"/>
          <a:cs typeface="Calibri"/>
        </a:defRPr>
      </a:lvl2pPr>
      <a:lvl3pPr marL="1035050" indent="-349250" algn="l" defTabSz="914400" rtl="0" eaLnBrk="1" latinLnBrk="0" hangingPunct="1">
        <a:spcBef>
          <a:spcPts val="600"/>
        </a:spcBef>
        <a:buClr>
          <a:schemeClr val="accent3">
            <a:lumMod val="60000"/>
            <a:lumOff val="40000"/>
          </a:schemeClr>
        </a:buClr>
        <a:buSzPct val="70000"/>
        <a:buFontTx/>
        <a:buBlip>
          <a:blip r:embed="rId20"/>
        </a:buBlip>
        <a:defRPr sz="1800" kern="1200">
          <a:solidFill>
            <a:schemeClr val="tx1">
              <a:lumMod val="65000"/>
              <a:lumOff val="35000"/>
            </a:schemeClr>
          </a:solidFill>
          <a:latin typeface="Calibri"/>
          <a:ea typeface="+mn-ea"/>
          <a:cs typeface="Calibri"/>
        </a:defRPr>
      </a:lvl3pPr>
      <a:lvl4pPr marL="1371600" indent="-336550" algn="l" defTabSz="914400" rtl="0" eaLnBrk="1" latinLnBrk="0" hangingPunct="1">
        <a:spcBef>
          <a:spcPts val="600"/>
        </a:spcBef>
        <a:buClr>
          <a:schemeClr val="accent3">
            <a:lumMod val="60000"/>
            <a:lumOff val="40000"/>
          </a:schemeClr>
        </a:buClr>
        <a:buSzPct val="70000"/>
        <a:buFontTx/>
        <a:buBlip>
          <a:blip r:embed="rId20"/>
        </a:buBlip>
        <a:defRPr sz="1800" kern="1200">
          <a:solidFill>
            <a:schemeClr val="tx1">
              <a:lumMod val="65000"/>
              <a:lumOff val="35000"/>
            </a:schemeClr>
          </a:solidFill>
          <a:latin typeface="Calibri"/>
          <a:ea typeface="+mn-ea"/>
          <a:cs typeface="Calibri"/>
        </a:defRPr>
      </a:lvl4pPr>
      <a:lvl5pPr marL="1720850" indent="-349250" algn="l" defTabSz="914400" rtl="0" eaLnBrk="1" latinLnBrk="0" hangingPunct="1">
        <a:spcBef>
          <a:spcPts val="600"/>
        </a:spcBef>
        <a:buClr>
          <a:schemeClr val="accent3">
            <a:lumMod val="60000"/>
            <a:lumOff val="40000"/>
          </a:schemeClr>
        </a:buClr>
        <a:buSzPct val="70000"/>
        <a:buFontTx/>
        <a:buBlip>
          <a:blip r:embed="rId20"/>
        </a:buBlip>
        <a:defRPr sz="1800" kern="1200">
          <a:solidFill>
            <a:schemeClr val="tx1">
              <a:lumMod val="65000"/>
              <a:lumOff val="35000"/>
            </a:schemeClr>
          </a:solidFill>
          <a:latin typeface="Calibri"/>
          <a:ea typeface="+mn-ea"/>
          <a:cs typeface="Calibri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Freeform 2"/>
          <p:cNvSpPr>
            <a:spLocks/>
          </p:cNvSpPr>
          <p:nvPr/>
        </p:nvSpPr>
        <p:spPr bwMode="hidden">
          <a:xfrm>
            <a:off x="7180131" y="6429375"/>
            <a:ext cx="309563" cy="209550"/>
          </a:xfrm>
          <a:custGeom>
            <a:avLst/>
            <a:gdLst/>
            <a:ahLst/>
            <a:cxnLst>
              <a:cxn ang="0">
                <a:pos x="0" y="132"/>
              </a:cxn>
              <a:cxn ang="0">
                <a:pos x="29" y="132"/>
              </a:cxn>
              <a:cxn ang="0">
                <a:pos x="77" y="108"/>
              </a:cxn>
              <a:cxn ang="0">
                <a:pos x="119" y="78"/>
              </a:cxn>
              <a:cxn ang="0">
                <a:pos x="155" y="48"/>
              </a:cxn>
              <a:cxn ang="0">
                <a:pos x="179" y="12"/>
              </a:cxn>
              <a:cxn ang="0">
                <a:pos x="173" y="6"/>
              </a:cxn>
              <a:cxn ang="0">
                <a:pos x="167" y="0"/>
              </a:cxn>
              <a:cxn ang="0">
                <a:pos x="137" y="42"/>
              </a:cxn>
              <a:cxn ang="0">
                <a:pos x="101" y="78"/>
              </a:cxn>
              <a:cxn ang="0">
                <a:pos x="53" y="108"/>
              </a:cxn>
              <a:cxn ang="0">
                <a:pos x="0" y="132"/>
              </a:cxn>
              <a:cxn ang="0">
                <a:pos x="0" y="132"/>
              </a:cxn>
            </a:cxnLst>
            <a:rect l="0" t="0" r="r" b="b"/>
            <a:pathLst>
              <a:path w="179" h="132">
                <a:moveTo>
                  <a:pt x="0" y="132"/>
                </a:moveTo>
                <a:lnTo>
                  <a:pt x="29" y="132"/>
                </a:lnTo>
                <a:lnTo>
                  <a:pt x="77" y="108"/>
                </a:lnTo>
                <a:lnTo>
                  <a:pt x="119" y="78"/>
                </a:lnTo>
                <a:lnTo>
                  <a:pt x="155" y="48"/>
                </a:lnTo>
                <a:lnTo>
                  <a:pt x="179" y="12"/>
                </a:lnTo>
                <a:lnTo>
                  <a:pt x="173" y="6"/>
                </a:lnTo>
                <a:lnTo>
                  <a:pt x="167" y="0"/>
                </a:lnTo>
                <a:lnTo>
                  <a:pt x="137" y="42"/>
                </a:lnTo>
                <a:lnTo>
                  <a:pt x="101" y="78"/>
                </a:lnTo>
                <a:lnTo>
                  <a:pt x="53" y="108"/>
                </a:lnTo>
                <a:lnTo>
                  <a:pt x="0" y="132"/>
                </a:lnTo>
                <a:lnTo>
                  <a:pt x="0" y="132"/>
                </a:lnTo>
                <a:close/>
              </a:path>
            </a:pathLst>
          </a:custGeom>
          <a:gradFill rotWithShape="0">
            <a:gsLst>
              <a:gs pos="0">
                <a:schemeClr val="accent2"/>
              </a:gs>
              <a:gs pos="100000">
                <a:schemeClr val="accent2">
                  <a:gamma/>
                  <a:shade val="87843"/>
                  <a:invGamma/>
                </a:schemeClr>
              </a:gs>
            </a:gsLst>
            <a:lin ang="18900000" scaled="1"/>
          </a:gradFill>
          <a:ln w="9525">
            <a:noFill/>
            <a:round/>
            <a:headEnd/>
            <a:tailEnd/>
          </a:ln>
        </p:spPr>
        <p:txBody>
          <a:bodyPr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nb-NO">
              <a:solidFill>
                <a:srgbClr val="FFFFFF"/>
              </a:solidFill>
            </a:endParaRPr>
          </a:p>
        </p:txBody>
      </p:sp>
      <p:grpSp>
        <p:nvGrpSpPr>
          <p:cNvPr id="1027" name="Group 3"/>
          <p:cNvGrpSpPr>
            <a:grpSpLocks/>
          </p:cNvGrpSpPr>
          <p:nvPr/>
        </p:nvGrpSpPr>
        <p:grpSpPr bwMode="auto">
          <a:xfrm>
            <a:off x="3440" y="4267200"/>
            <a:ext cx="9902560" cy="2590800"/>
            <a:chOff x="2" y="2688"/>
            <a:chExt cx="5758" cy="1632"/>
          </a:xfrm>
        </p:grpSpPr>
        <p:sp>
          <p:nvSpPr>
            <p:cNvPr id="1035" name="Freeform 4"/>
            <p:cNvSpPr>
              <a:spLocks/>
            </p:cNvSpPr>
            <p:nvPr/>
          </p:nvSpPr>
          <p:spPr bwMode="hidden">
            <a:xfrm>
              <a:off x="2" y="2688"/>
              <a:ext cx="5758" cy="1632"/>
            </a:xfrm>
            <a:custGeom>
              <a:avLst/>
              <a:gdLst>
                <a:gd name="T0" fmla="*/ 5758 w 5740"/>
                <a:gd name="T1" fmla="*/ 1632 h 4316"/>
                <a:gd name="T2" fmla="*/ 0 w 5740"/>
                <a:gd name="T3" fmla="*/ 1632 h 4316"/>
                <a:gd name="T4" fmla="*/ 0 w 5740"/>
                <a:gd name="T5" fmla="*/ 0 h 4316"/>
                <a:gd name="T6" fmla="*/ 5758 w 5740"/>
                <a:gd name="T7" fmla="*/ 0 h 4316"/>
                <a:gd name="T8" fmla="*/ 5758 w 5740"/>
                <a:gd name="T9" fmla="*/ 1632 h 4316"/>
                <a:gd name="T10" fmla="*/ 5758 w 5740"/>
                <a:gd name="T11" fmla="*/ 1632 h 431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740" h="4316">
                  <a:moveTo>
                    <a:pt x="5740" y="4316"/>
                  </a:moveTo>
                  <a:lnTo>
                    <a:pt x="0" y="4316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431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accent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nb-NO" smtClean="0">
                <a:solidFill>
                  <a:srgbClr val="FFFFFF"/>
                </a:solidFill>
              </a:endParaRPr>
            </a:p>
          </p:txBody>
        </p:sp>
        <p:grpSp>
          <p:nvGrpSpPr>
            <p:cNvPr id="1036" name="Group 5"/>
            <p:cNvGrpSpPr>
              <a:grpSpLocks/>
            </p:cNvGrpSpPr>
            <p:nvPr userDrawn="1"/>
          </p:nvGrpSpPr>
          <p:grpSpPr bwMode="auto">
            <a:xfrm>
              <a:off x="3528" y="3715"/>
              <a:ext cx="792" cy="521"/>
              <a:chOff x="3527" y="3715"/>
              <a:chExt cx="792" cy="521"/>
            </a:xfrm>
          </p:grpSpPr>
          <p:sp>
            <p:nvSpPr>
              <p:cNvPr id="95238" name="Oval 6"/>
              <p:cNvSpPr>
                <a:spLocks noChangeArrowheads="1"/>
              </p:cNvSpPr>
              <p:nvPr/>
            </p:nvSpPr>
            <p:spPr bwMode="hidden">
              <a:xfrm>
                <a:off x="3686" y="3810"/>
                <a:ext cx="532" cy="327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path path="shape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95239" name="Oval 7"/>
              <p:cNvSpPr>
                <a:spLocks noChangeArrowheads="1"/>
              </p:cNvSpPr>
              <p:nvPr/>
            </p:nvSpPr>
            <p:spPr bwMode="hidden">
              <a:xfrm>
                <a:off x="3726" y="3840"/>
                <a:ext cx="452" cy="275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0980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95240" name="Oval 8"/>
              <p:cNvSpPr>
                <a:spLocks noChangeArrowheads="1"/>
              </p:cNvSpPr>
              <p:nvPr/>
            </p:nvSpPr>
            <p:spPr bwMode="hidden">
              <a:xfrm>
                <a:off x="3782" y="3872"/>
                <a:ext cx="344" cy="207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95241" name="Oval 9"/>
              <p:cNvSpPr>
                <a:spLocks noChangeArrowheads="1"/>
              </p:cNvSpPr>
              <p:nvPr/>
            </p:nvSpPr>
            <p:spPr bwMode="hidden">
              <a:xfrm>
                <a:off x="3822" y="3896"/>
                <a:ext cx="262" cy="159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95242" name="Oval 10"/>
              <p:cNvSpPr>
                <a:spLocks noChangeArrowheads="1"/>
              </p:cNvSpPr>
              <p:nvPr/>
            </p:nvSpPr>
            <p:spPr bwMode="hidden">
              <a:xfrm>
                <a:off x="3856" y="3922"/>
                <a:ext cx="192" cy="107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95243" name="Freeform 11"/>
              <p:cNvSpPr>
                <a:spLocks/>
              </p:cNvSpPr>
              <p:nvPr/>
            </p:nvSpPr>
            <p:spPr bwMode="hidden">
              <a:xfrm>
                <a:off x="3575" y="3715"/>
                <a:ext cx="383" cy="161"/>
              </a:xfrm>
              <a:custGeom>
                <a:avLst/>
                <a:gdLst/>
                <a:ahLst/>
                <a:cxnLst>
                  <a:cxn ang="0">
                    <a:pos x="376" y="12"/>
                  </a:cxn>
                  <a:cxn ang="0">
                    <a:pos x="257" y="24"/>
                  </a:cxn>
                  <a:cxn ang="0">
                    <a:pos x="149" y="54"/>
                  </a:cxn>
                  <a:cxn ang="0">
                    <a:pos x="101" y="77"/>
                  </a:cxn>
                  <a:cxn ang="0">
                    <a:pos x="59" y="101"/>
                  </a:cxn>
                  <a:cxn ang="0">
                    <a:pos x="24" y="131"/>
                  </a:cxn>
                  <a:cxn ang="0">
                    <a:pos x="0" y="161"/>
                  </a:cxn>
                  <a:cxn ang="0">
                    <a:pos x="0" y="137"/>
                  </a:cxn>
                  <a:cxn ang="0">
                    <a:pos x="29" y="107"/>
                  </a:cxn>
                  <a:cxn ang="0">
                    <a:pos x="65" y="83"/>
                  </a:cxn>
                  <a:cxn ang="0">
                    <a:pos x="155" y="36"/>
                  </a:cxn>
                  <a:cxn ang="0">
                    <a:pos x="257" y="12"/>
                  </a:cxn>
                  <a:cxn ang="0">
                    <a:pos x="376" y="0"/>
                  </a:cxn>
                  <a:cxn ang="0">
                    <a:pos x="376" y="0"/>
                  </a:cxn>
                  <a:cxn ang="0">
                    <a:pos x="382" y="0"/>
                  </a:cxn>
                  <a:cxn ang="0">
                    <a:pos x="382" y="12"/>
                  </a:cxn>
                  <a:cxn ang="0">
                    <a:pos x="376" y="12"/>
                  </a:cxn>
                  <a:cxn ang="0">
                    <a:pos x="376" y="12"/>
                  </a:cxn>
                  <a:cxn ang="0">
                    <a:pos x="376" y="12"/>
                  </a:cxn>
                </a:cxnLst>
                <a:rect l="0" t="0" r="r" b="b"/>
                <a:pathLst>
                  <a:path w="382" h="161">
                    <a:moveTo>
                      <a:pt x="376" y="12"/>
                    </a:moveTo>
                    <a:lnTo>
                      <a:pt x="257" y="24"/>
                    </a:lnTo>
                    <a:lnTo>
                      <a:pt x="149" y="54"/>
                    </a:lnTo>
                    <a:lnTo>
                      <a:pt x="101" y="77"/>
                    </a:lnTo>
                    <a:lnTo>
                      <a:pt x="59" y="101"/>
                    </a:lnTo>
                    <a:lnTo>
                      <a:pt x="24" y="131"/>
                    </a:lnTo>
                    <a:lnTo>
                      <a:pt x="0" y="161"/>
                    </a:lnTo>
                    <a:lnTo>
                      <a:pt x="0" y="137"/>
                    </a:lnTo>
                    <a:lnTo>
                      <a:pt x="29" y="107"/>
                    </a:lnTo>
                    <a:lnTo>
                      <a:pt x="65" y="83"/>
                    </a:lnTo>
                    <a:lnTo>
                      <a:pt x="155" y="36"/>
                    </a:lnTo>
                    <a:lnTo>
                      <a:pt x="257" y="12"/>
                    </a:lnTo>
                    <a:lnTo>
                      <a:pt x="376" y="0"/>
                    </a:lnTo>
                    <a:lnTo>
                      <a:pt x="376" y="0"/>
                    </a:lnTo>
                    <a:lnTo>
                      <a:pt x="382" y="0"/>
                    </a:lnTo>
                    <a:lnTo>
                      <a:pt x="382" y="12"/>
                    </a:lnTo>
                    <a:lnTo>
                      <a:pt x="376" y="12"/>
                    </a:lnTo>
                    <a:lnTo>
                      <a:pt x="376" y="12"/>
                    </a:lnTo>
                    <a:lnTo>
                      <a:pt x="376" y="1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95244" name="Freeform 12"/>
              <p:cNvSpPr>
                <a:spLocks/>
              </p:cNvSpPr>
              <p:nvPr/>
            </p:nvSpPr>
            <p:spPr bwMode="hidden">
              <a:xfrm>
                <a:off x="3695" y="4170"/>
                <a:ext cx="444" cy="66"/>
              </a:xfrm>
              <a:custGeom>
                <a:avLst/>
                <a:gdLst/>
                <a:ahLst/>
                <a:cxnLst>
                  <a:cxn ang="0">
                    <a:pos x="257" y="54"/>
                  </a:cxn>
                  <a:cxn ang="0">
                    <a:pos x="353" y="48"/>
                  </a:cxn>
                  <a:cxn ang="0">
                    <a:pos x="443" y="24"/>
                  </a:cxn>
                  <a:cxn ang="0">
                    <a:pos x="443" y="36"/>
                  </a:cxn>
                  <a:cxn ang="0">
                    <a:pos x="353" y="60"/>
                  </a:cxn>
                  <a:cxn ang="0">
                    <a:pos x="257" y="66"/>
                  </a:cxn>
                  <a:cxn ang="0">
                    <a:pos x="186" y="60"/>
                  </a:cxn>
                  <a:cxn ang="0">
                    <a:pos x="120" y="48"/>
                  </a:cxn>
                  <a:cxn ang="0">
                    <a:pos x="60" y="36"/>
                  </a:cxn>
                  <a:cxn ang="0">
                    <a:pos x="0" y="12"/>
                  </a:cxn>
                  <a:cxn ang="0">
                    <a:pos x="0" y="0"/>
                  </a:cxn>
                  <a:cxn ang="0">
                    <a:pos x="54" y="24"/>
                  </a:cxn>
                  <a:cxn ang="0">
                    <a:pos x="120" y="36"/>
                  </a:cxn>
                  <a:cxn ang="0">
                    <a:pos x="186" y="48"/>
                  </a:cxn>
                  <a:cxn ang="0">
                    <a:pos x="257" y="54"/>
                  </a:cxn>
                  <a:cxn ang="0">
                    <a:pos x="257" y="54"/>
                  </a:cxn>
                </a:cxnLst>
                <a:rect l="0" t="0" r="r" b="b"/>
                <a:pathLst>
                  <a:path w="443" h="66">
                    <a:moveTo>
                      <a:pt x="257" y="54"/>
                    </a:moveTo>
                    <a:lnTo>
                      <a:pt x="353" y="48"/>
                    </a:lnTo>
                    <a:lnTo>
                      <a:pt x="443" y="24"/>
                    </a:lnTo>
                    <a:lnTo>
                      <a:pt x="443" y="36"/>
                    </a:lnTo>
                    <a:lnTo>
                      <a:pt x="353" y="60"/>
                    </a:lnTo>
                    <a:lnTo>
                      <a:pt x="257" y="66"/>
                    </a:lnTo>
                    <a:lnTo>
                      <a:pt x="186" y="60"/>
                    </a:lnTo>
                    <a:lnTo>
                      <a:pt x="120" y="48"/>
                    </a:lnTo>
                    <a:lnTo>
                      <a:pt x="60" y="36"/>
                    </a:lnTo>
                    <a:lnTo>
                      <a:pt x="0" y="12"/>
                    </a:lnTo>
                    <a:lnTo>
                      <a:pt x="0" y="0"/>
                    </a:lnTo>
                    <a:lnTo>
                      <a:pt x="54" y="24"/>
                    </a:lnTo>
                    <a:lnTo>
                      <a:pt x="120" y="36"/>
                    </a:lnTo>
                    <a:lnTo>
                      <a:pt x="186" y="48"/>
                    </a:lnTo>
                    <a:lnTo>
                      <a:pt x="257" y="54"/>
                    </a:lnTo>
                    <a:lnTo>
                      <a:pt x="257" y="5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shade val="84706"/>
                      <a:invGamma/>
                    </a:schemeClr>
                  </a:gs>
                  <a:gs pos="100000">
                    <a:schemeClr val="accent2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95245" name="Freeform 13"/>
              <p:cNvSpPr>
                <a:spLocks/>
              </p:cNvSpPr>
              <p:nvPr/>
            </p:nvSpPr>
            <p:spPr bwMode="hidden">
              <a:xfrm>
                <a:off x="3527" y="3906"/>
                <a:ext cx="89" cy="216"/>
              </a:xfrm>
              <a:custGeom>
                <a:avLst/>
                <a:gdLst/>
                <a:ahLst/>
                <a:cxnLst>
                  <a:cxn ang="0">
                    <a:pos x="12" y="66"/>
                  </a:cxn>
                  <a:cxn ang="0">
                    <a:pos x="18" y="108"/>
                  </a:cxn>
                  <a:cxn ang="0">
                    <a:pos x="36" y="144"/>
                  </a:cxn>
                  <a:cxn ang="0">
                    <a:pos x="60" y="180"/>
                  </a:cxn>
                  <a:cxn ang="0">
                    <a:pos x="89" y="216"/>
                  </a:cxn>
                  <a:cxn ang="0">
                    <a:pos x="72" y="216"/>
                  </a:cxn>
                  <a:cxn ang="0">
                    <a:pos x="42" y="180"/>
                  </a:cxn>
                  <a:cxn ang="0">
                    <a:pos x="18" y="144"/>
                  </a:cxn>
                  <a:cxn ang="0">
                    <a:pos x="6" y="108"/>
                  </a:cxn>
                  <a:cxn ang="0">
                    <a:pos x="0" y="66"/>
                  </a:cxn>
                  <a:cxn ang="0">
                    <a:pos x="0" y="30"/>
                  </a:cxn>
                  <a:cxn ang="0">
                    <a:pos x="12" y="0"/>
                  </a:cxn>
                  <a:cxn ang="0">
                    <a:pos x="30" y="0"/>
                  </a:cxn>
                  <a:cxn ang="0">
                    <a:pos x="18" y="30"/>
                  </a:cxn>
                  <a:cxn ang="0">
                    <a:pos x="12" y="66"/>
                  </a:cxn>
                  <a:cxn ang="0">
                    <a:pos x="12" y="66"/>
                  </a:cxn>
                </a:cxnLst>
                <a:rect l="0" t="0" r="r" b="b"/>
                <a:pathLst>
                  <a:path w="89" h="216">
                    <a:moveTo>
                      <a:pt x="12" y="66"/>
                    </a:moveTo>
                    <a:lnTo>
                      <a:pt x="18" y="108"/>
                    </a:lnTo>
                    <a:lnTo>
                      <a:pt x="36" y="144"/>
                    </a:lnTo>
                    <a:lnTo>
                      <a:pt x="60" y="180"/>
                    </a:lnTo>
                    <a:lnTo>
                      <a:pt x="89" y="216"/>
                    </a:lnTo>
                    <a:lnTo>
                      <a:pt x="72" y="216"/>
                    </a:lnTo>
                    <a:lnTo>
                      <a:pt x="42" y="180"/>
                    </a:lnTo>
                    <a:lnTo>
                      <a:pt x="18" y="144"/>
                    </a:lnTo>
                    <a:lnTo>
                      <a:pt x="6" y="108"/>
                    </a:lnTo>
                    <a:lnTo>
                      <a:pt x="0" y="66"/>
                    </a:lnTo>
                    <a:lnTo>
                      <a:pt x="0" y="30"/>
                    </a:lnTo>
                    <a:lnTo>
                      <a:pt x="12" y="0"/>
                    </a:lnTo>
                    <a:lnTo>
                      <a:pt x="30" y="0"/>
                    </a:lnTo>
                    <a:lnTo>
                      <a:pt x="18" y="30"/>
                    </a:lnTo>
                    <a:lnTo>
                      <a:pt x="12" y="66"/>
                    </a:lnTo>
                    <a:lnTo>
                      <a:pt x="12" y="6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95246" name="Freeform 14"/>
              <p:cNvSpPr>
                <a:spLocks/>
              </p:cNvSpPr>
              <p:nvPr/>
            </p:nvSpPr>
            <p:spPr bwMode="hidden">
              <a:xfrm>
                <a:off x="3569" y="3745"/>
                <a:ext cx="750" cy="461"/>
              </a:xfrm>
              <a:custGeom>
                <a:avLst/>
                <a:gdLst/>
                <a:ahLst/>
                <a:cxnLst>
                  <a:cxn ang="0">
                    <a:pos x="382" y="443"/>
                  </a:cxn>
                  <a:cxn ang="0">
                    <a:pos x="311" y="437"/>
                  </a:cxn>
                  <a:cxn ang="0">
                    <a:pos x="245" y="425"/>
                  </a:cxn>
                  <a:cxn ang="0">
                    <a:pos x="185" y="407"/>
                  </a:cxn>
                  <a:cxn ang="0">
                    <a:pos x="131" y="383"/>
                  </a:cxn>
                  <a:cxn ang="0">
                    <a:pos x="83" y="347"/>
                  </a:cxn>
                  <a:cxn ang="0">
                    <a:pos x="53" y="311"/>
                  </a:cxn>
                  <a:cxn ang="0">
                    <a:pos x="30" y="269"/>
                  </a:cxn>
                  <a:cxn ang="0">
                    <a:pos x="24" y="227"/>
                  </a:cxn>
                  <a:cxn ang="0">
                    <a:pos x="30" y="185"/>
                  </a:cxn>
                  <a:cxn ang="0">
                    <a:pos x="53" y="143"/>
                  </a:cxn>
                  <a:cxn ang="0">
                    <a:pos x="83" y="107"/>
                  </a:cxn>
                  <a:cxn ang="0">
                    <a:pos x="131" y="77"/>
                  </a:cxn>
                  <a:cxn ang="0">
                    <a:pos x="185" y="47"/>
                  </a:cxn>
                  <a:cxn ang="0">
                    <a:pos x="245" y="30"/>
                  </a:cxn>
                  <a:cxn ang="0">
                    <a:pos x="311" y="18"/>
                  </a:cxn>
                  <a:cxn ang="0">
                    <a:pos x="382" y="12"/>
                  </a:cxn>
                  <a:cxn ang="0">
                    <a:pos x="478" y="18"/>
                  </a:cxn>
                  <a:cxn ang="0">
                    <a:pos x="562" y="41"/>
                  </a:cxn>
                  <a:cxn ang="0">
                    <a:pos x="562" y="36"/>
                  </a:cxn>
                  <a:cxn ang="0">
                    <a:pos x="562" y="30"/>
                  </a:cxn>
                  <a:cxn ang="0">
                    <a:pos x="478" y="6"/>
                  </a:cxn>
                  <a:cxn ang="0">
                    <a:pos x="382" y="0"/>
                  </a:cxn>
                  <a:cxn ang="0">
                    <a:pos x="305" y="6"/>
                  </a:cxn>
                  <a:cxn ang="0">
                    <a:pos x="233" y="18"/>
                  </a:cxn>
                  <a:cxn ang="0">
                    <a:pos x="167" y="41"/>
                  </a:cxn>
                  <a:cxn ang="0">
                    <a:pos x="113" y="65"/>
                  </a:cxn>
                  <a:cxn ang="0">
                    <a:pos x="65" y="101"/>
                  </a:cxn>
                  <a:cxn ang="0">
                    <a:pos x="30" y="137"/>
                  </a:cxn>
                  <a:cxn ang="0">
                    <a:pos x="6" y="179"/>
                  </a:cxn>
                  <a:cxn ang="0">
                    <a:pos x="0" y="227"/>
                  </a:cxn>
                  <a:cxn ang="0">
                    <a:pos x="6" y="275"/>
                  </a:cxn>
                  <a:cxn ang="0">
                    <a:pos x="30" y="317"/>
                  </a:cxn>
                  <a:cxn ang="0">
                    <a:pos x="65" y="359"/>
                  </a:cxn>
                  <a:cxn ang="0">
                    <a:pos x="113" y="395"/>
                  </a:cxn>
                  <a:cxn ang="0">
                    <a:pos x="167" y="419"/>
                  </a:cxn>
                  <a:cxn ang="0">
                    <a:pos x="233" y="443"/>
                  </a:cxn>
                  <a:cxn ang="0">
                    <a:pos x="305" y="455"/>
                  </a:cxn>
                  <a:cxn ang="0">
                    <a:pos x="382" y="461"/>
                  </a:cxn>
                  <a:cxn ang="0">
                    <a:pos x="448" y="455"/>
                  </a:cxn>
                  <a:cxn ang="0">
                    <a:pos x="508" y="449"/>
                  </a:cxn>
                  <a:cxn ang="0">
                    <a:pos x="609" y="413"/>
                  </a:cxn>
                  <a:cxn ang="0">
                    <a:pos x="657" y="389"/>
                  </a:cxn>
                  <a:cxn ang="0">
                    <a:pos x="693" y="359"/>
                  </a:cxn>
                  <a:cxn ang="0">
                    <a:pos x="723" y="329"/>
                  </a:cxn>
                  <a:cxn ang="0">
                    <a:pos x="747" y="293"/>
                  </a:cxn>
                  <a:cxn ang="0">
                    <a:pos x="741" y="287"/>
                  </a:cxn>
                  <a:cxn ang="0">
                    <a:pos x="729" y="281"/>
                  </a:cxn>
                  <a:cxn ang="0">
                    <a:pos x="711" y="317"/>
                  </a:cxn>
                  <a:cxn ang="0">
                    <a:pos x="681" y="347"/>
                  </a:cxn>
                  <a:cxn ang="0">
                    <a:pos x="645" y="377"/>
                  </a:cxn>
                  <a:cxn ang="0">
                    <a:pos x="604" y="401"/>
                  </a:cxn>
                  <a:cxn ang="0">
                    <a:pos x="502" y="431"/>
                  </a:cxn>
                  <a:cxn ang="0">
                    <a:pos x="442" y="443"/>
                  </a:cxn>
                  <a:cxn ang="0">
                    <a:pos x="382" y="443"/>
                  </a:cxn>
                  <a:cxn ang="0">
                    <a:pos x="382" y="443"/>
                  </a:cxn>
                </a:cxnLst>
                <a:rect l="0" t="0" r="r" b="b"/>
                <a:pathLst>
                  <a:path w="747" h="461">
                    <a:moveTo>
                      <a:pt x="382" y="443"/>
                    </a:moveTo>
                    <a:lnTo>
                      <a:pt x="311" y="437"/>
                    </a:lnTo>
                    <a:lnTo>
                      <a:pt x="245" y="425"/>
                    </a:lnTo>
                    <a:lnTo>
                      <a:pt x="185" y="407"/>
                    </a:lnTo>
                    <a:lnTo>
                      <a:pt x="131" y="383"/>
                    </a:lnTo>
                    <a:lnTo>
                      <a:pt x="83" y="347"/>
                    </a:lnTo>
                    <a:lnTo>
                      <a:pt x="53" y="311"/>
                    </a:lnTo>
                    <a:lnTo>
                      <a:pt x="30" y="269"/>
                    </a:lnTo>
                    <a:lnTo>
                      <a:pt x="24" y="227"/>
                    </a:lnTo>
                    <a:lnTo>
                      <a:pt x="30" y="185"/>
                    </a:lnTo>
                    <a:lnTo>
                      <a:pt x="53" y="143"/>
                    </a:lnTo>
                    <a:lnTo>
                      <a:pt x="83" y="107"/>
                    </a:lnTo>
                    <a:lnTo>
                      <a:pt x="131" y="77"/>
                    </a:lnTo>
                    <a:lnTo>
                      <a:pt x="185" y="47"/>
                    </a:lnTo>
                    <a:lnTo>
                      <a:pt x="245" y="30"/>
                    </a:lnTo>
                    <a:lnTo>
                      <a:pt x="311" y="18"/>
                    </a:lnTo>
                    <a:lnTo>
                      <a:pt x="382" y="12"/>
                    </a:lnTo>
                    <a:lnTo>
                      <a:pt x="478" y="18"/>
                    </a:lnTo>
                    <a:lnTo>
                      <a:pt x="562" y="41"/>
                    </a:lnTo>
                    <a:lnTo>
                      <a:pt x="562" y="36"/>
                    </a:lnTo>
                    <a:lnTo>
                      <a:pt x="562" y="30"/>
                    </a:lnTo>
                    <a:lnTo>
                      <a:pt x="478" y="6"/>
                    </a:lnTo>
                    <a:lnTo>
                      <a:pt x="382" y="0"/>
                    </a:lnTo>
                    <a:lnTo>
                      <a:pt x="305" y="6"/>
                    </a:lnTo>
                    <a:lnTo>
                      <a:pt x="233" y="18"/>
                    </a:lnTo>
                    <a:lnTo>
                      <a:pt x="167" y="41"/>
                    </a:lnTo>
                    <a:lnTo>
                      <a:pt x="113" y="65"/>
                    </a:lnTo>
                    <a:lnTo>
                      <a:pt x="65" y="101"/>
                    </a:lnTo>
                    <a:lnTo>
                      <a:pt x="30" y="137"/>
                    </a:lnTo>
                    <a:lnTo>
                      <a:pt x="6" y="179"/>
                    </a:lnTo>
                    <a:lnTo>
                      <a:pt x="0" y="227"/>
                    </a:lnTo>
                    <a:lnTo>
                      <a:pt x="6" y="275"/>
                    </a:lnTo>
                    <a:lnTo>
                      <a:pt x="30" y="317"/>
                    </a:lnTo>
                    <a:lnTo>
                      <a:pt x="65" y="359"/>
                    </a:lnTo>
                    <a:lnTo>
                      <a:pt x="113" y="395"/>
                    </a:lnTo>
                    <a:lnTo>
                      <a:pt x="167" y="419"/>
                    </a:lnTo>
                    <a:lnTo>
                      <a:pt x="233" y="443"/>
                    </a:lnTo>
                    <a:lnTo>
                      <a:pt x="305" y="455"/>
                    </a:lnTo>
                    <a:lnTo>
                      <a:pt x="382" y="461"/>
                    </a:lnTo>
                    <a:lnTo>
                      <a:pt x="448" y="455"/>
                    </a:lnTo>
                    <a:lnTo>
                      <a:pt x="508" y="449"/>
                    </a:lnTo>
                    <a:lnTo>
                      <a:pt x="609" y="413"/>
                    </a:lnTo>
                    <a:lnTo>
                      <a:pt x="657" y="389"/>
                    </a:lnTo>
                    <a:lnTo>
                      <a:pt x="693" y="359"/>
                    </a:lnTo>
                    <a:lnTo>
                      <a:pt x="723" y="329"/>
                    </a:lnTo>
                    <a:lnTo>
                      <a:pt x="747" y="293"/>
                    </a:lnTo>
                    <a:lnTo>
                      <a:pt x="741" y="287"/>
                    </a:lnTo>
                    <a:lnTo>
                      <a:pt x="729" y="281"/>
                    </a:lnTo>
                    <a:lnTo>
                      <a:pt x="711" y="317"/>
                    </a:lnTo>
                    <a:lnTo>
                      <a:pt x="681" y="347"/>
                    </a:lnTo>
                    <a:lnTo>
                      <a:pt x="645" y="377"/>
                    </a:lnTo>
                    <a:lnTo>
                      <a:pt x="604" y="401"/>
                    </a:lnTo>
                    <a:lnTo>
                      <a:pt x="502" y="431"/>
                    </a:lnTo>
                    <a:lnTo>
                      <a:pt x="442" y="443"/>
                    </a:lnTo>
                    <a:lnTo>
                      <a:pt x="382" y="443"/>
                    </a:lnTo>
                    <a:lnTo>
                      <a:pt x="382" y="443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path path="rect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95247" name="Freeform 15"/>
              <p:cNvSpPr>
                <a:spLocks/>
              </p:cNvSpPr>
              <p:nvPr/>
            </p:nvSpPr>
            <p:spPr bwMode="hidden">
              <a:xfrm>
                <a:off x="4037" y="3721"/>
                <a:ext cx="96" cy="3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8" y="18"/>
                  </a:cxn>
                  <a:cxn ang="0">
                    <a:pos x="96" y="30"/>
                  </a:cxn>
                  <a:cxn ang="0">
                    <a:pos x="96" y="24"/>
                  </a:cxn>
                  <a:cxn ang="0">
                    <a:pos x="96" y="18"/>
                  </a:cxn>
                  <a:cxn ang="0">
                    <a:pos x="48" y="12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96" h="30">
                    <a:moveTo>
                      <a:pt x="0" y="0"/>
                    </a:moveTo>
                    <a:lnTo>
                      <a:pt x="0" y="12"/>
                    </a:lnTo>
                    <a:lnTo>
                      <a:pt x="48" y="18"/>
                    </a:lnTo>
                    <a:lnTo>
                      <a:pt x="96" y="30"/>
                    </a:lnTo>
                    <a:lnTo>
                      <a:pt x="96" y="24"/>
                    </a:lnTo>
                    <a:lnTo>
                      <a:pt x="96" y="18"/>
                    </a:lnTo>
                    <a:lnTo>
                      <a:pt x="48" y="12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95248" name="Oval 16"/>
              <p:cNvSpPr>
                <a:spLocks noChangeArrowheads="1"/>
              </p:cNvSpPr>
              <p:nvPr/>
            </p:nvSpPr>
            <p:spPr bwMode="hidden">
              <a:xfrm>
                <a:off x="3910" y="3948"/>
                <a:ext cx="84" cy="53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</p:grpSp>
        <p:grpSp>
          <p:nvGrpSpPr>
            <p:cNvPr id="1037" name="Group 17"/>
            <p:cNvGrpSpPr>
              <a:grpSpLocks/>
            </p:cNvGrpSpPr>
            <p:nvPr userDrawn="1"/>
          </p:nvGrpSpPr>
          <p:grpSpPr bwMode="auto">
            <a:xfrm>
              <a:off x="1776" y="3631"/>
              <a:ext cx="1626" cy="683"/>
              <a:chOff x="1776" y="3631"/>
              <a:chExt cx="1626" cy="683"/>
            </a:xfrm>
          </p:grpSpPr>
          <p:sp>
            <p:nvSpPr>
              <p:cNvPr id="95250" name="Oval 18"/>
              <p:cNvSpPr>
                <a:spLocks noChangeArrowheads="1"/>
              </p:cNvSpPr>
              <p:nvPr/>
            </p:nvSpPr>
            <p:spPr bwMode="hidden">
              <a:xfrm>
                <a:off x="2268" y="3934"/>
                <a:ext cx="638" cy="377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87843"/>
                      <a:invGamma/>
                    </a:schemeClr>
                  </a:gs>
                  <a:gs pos="100000">
                    <a:schemeClr val="accent2"/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95251" name="Oval 19"/>
              <p:cNvSpPr>
                <a:spLocks noChangeArrowheads="1"/>
              </p:cNvSpPr>
              <p:nvPr/>
            </p:nvSpPr>
            <p:spPr bwMode="hidden">
              <a:xfrm>
                <a:off x="2314" y="3958"/>
                <a:ext cx="543" cy="332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95252" name="Oval 20"/>
              <p:cNvSpPr>
                <a:spLocks noChangeArrowheads="1"/>
              </p:cNvSpPr>
              <p:nvPr/>
            </p:nvSpPr>
            <p:spPr bwMode="hidden">
              <a:xfrm>
                <a:off x="2341" y="3979"/>
                <a:ext cx="501" cy="299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0980"/>
                      <a:invGamma/>
                    </a:schemeClr>
                  </a:gs>
                  <a:gs pos="100000">
                    <a:schemeClr val="accent2"/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95253" name="Oval 21"/>
              <p:cNvSpPr>
                <a:spLocks noChangeArrowheads="1"/>
              </p:cNvSpPr>
              <p:nvPr/>
            </p:nvSpPr>
            <p:spPr bwMode="hidden">
              <a:xfrm>
                <a:off x="2368" y="3997"/>
                <a:ext cx="444" cy="258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8784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95254" name="Oval 22"/>
              <p:cNvSpPr>
                <a:spLocks noChangeArrowheads="1"/>
              </p:cNvSpPr>
              <p:nvPr/>
            </p:nvSpPr>
            <p:spPr bwMode="hidden">
              <a:xfrm>
                <a:off x="2385" y="4005"/>
                <a:ext cx="413" cy="240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95255" name="Oval 23"/>
              <p:cNvSpPr>
                <a:spLocks noChangeArrowheads="1"/>
              </p:cNvSpPr>
              <p:nvPr/>
            </p:nvSpPr>
            <p:spPr bwMode="hidden">
              <a:xfrm>
                <a:off x="2437" y="4026"/>
                <a:ext cx="306" cy="192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8784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95256" name="Oval 24"/>
              <p:cNvSpPr>
                <a:spLocks noChangeArrowheads="1"/>
              </p:cNvSpPr>
              <p:nvPr/>
            </p:nvSpPr>
            <p:spPr bwMode="hidden">
              <a:xfrm>
                <a:off x="2476" y="4056"/>
                <a:ext cx="227" cy="135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95257" name="Oval 25"/>
              <p:cNvSpPr>
                <a:spLocks noChangeArrowheads="1"/>
              </p:cNvSpPr>
              <p:nvPr/>
            </p:nvSpPr>
            <p:spPr bwMode="hidden">
              <a:xfrm>
                <a:off x="2542" y="4097"/>
                <a:ext cx="90" cy="60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95258" name="Freeform 26"/>
              <p:cNvSpPr>
                <a:spLocks/>
              </p:cNvSpPr>
              <p:nvPr/>
            </p:nvSpPr>
            <p:spPr bwMode="hidden">
              <a:xfrm>
                <a:off x="2585" y="3822"/>
                <a:ext cx="449" cy="186"/>
              </a:xfrm>
              <a:custGeom>
                <a:avLst/>
                <a:gdLst/>
                <a:ahLst/>
                <a:cxnLst>
                  <a:cxn ang="0">
                    <a:pos x="6" y="6"/>
                  </a:cxn>
                  <a:cxn ang="0">
                    <a:pos x="78" y="12"/>
                  </a:cxn>
                  <a:cxn ang="0">
                    <a:pos x="150" y="18"/>
                  </a:cxn>
                  <a:cxn ang="0">
                    <a:pos x="215" y="36"/>
                  </a:cxn>
                  <a:cxn ang="0">
                    <a:pos x="275" y="60"/>
                  </a:cxn>
                  <a:cxn ang="0">
                    <a:pos x="329" y="84"/>
                  </a:cxn>
                  <a:cxn ang="0">
                    <a:pos x="377" y="114"/>
                  </a:cxn>
                  <a:cxn ang="0">
                    <a:pos x="419" y="150"/>
                  </a:cxn>
                  <a:cxn ang="0">
                    <a:pos x="448" y="186"/>
                  </a:cxn>
                  <a:cxn ang="0">
                    <a:pos x="448" y="162"/>
                  </a:cxn>
                  <a:cxn ang="0">
                    <a:pos x="413" y="126"/>
                  </a:cxn>
                  <a:cxn ang="0">
                    <a:pos x="371" y="96"/>
                  </a:cxn>
                  <a:cxn ang="0">
                    <a:pos x="323" y="66"/>
                  </a:cxn>
                  <a:cxn ang="0">
                    <a:pos x="269" y="48"/>
                  </a:cxn>
                  <a:cxn ang="0">
                    <a:pos x="144" y="12"/>
                  </a:cxn>
                  <a:cxn ang="0">
                    <a:pos x="78" y="6"/>
                  </a:cxn>
                  <a:cxn ang="0">
                    <a:pos x="6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6"/>
                  </a:cxn>
                  <a:cxn ang="0">
                    <a:pos x="0" y="6"/>
                  </a:cxn>
                  <a:cxn ang="0">
                    <a:pos x="6" y="6"/>
                  </a:cxn>
                  <a:cxn ang="0">
                    <a:pos x="6" y="6"/>
                  </a:cxn>
                </a:cxnLst>
                <a:rect l="0" t="0" r="r" b="b"/>
                <a:pathLst>
                  <a:path w="448" h="186">
                    <a:moveTo>
                      <a:pt x="6" y="6"/>
                    </a:moveTo>
                    <a:lnTo>
                      <a:pt x="78" y="12"/>
                    </a:lnTo>
                    <a:lnTo>
                      <a:pt x="150" y="18"/>
                    </a:lnTo>
                    <a:lnTo>
                      <a:pt x="215" y="36"/>
                    </a:lnTo>
                    <a:lnTo>
                      <a:pt x="275" y="60"/>
                    </a:lnTo>
                    <a:lnTo>
                      <a:pt x="329" y="84"/>
                    </a:lnTo>
                    <a:lnTo>
                      <a:pt x="377" y="114"/>
                    </a:lnTo>
                    <a:lnTo>
                      <a:pt x="419" y="150"/>
                    </a:lnTo>
                    <a:lnTo>
                      <a:pt x="448" y="186"/>
                    </a:lnTo>
                    <a:lnTo>
                      <a:pt x="448" y="162"/>
                    </a:lnTo>
                    <a:lnTo>
                      <a:pt x="413" y="126"/>
                    </a:lnTo>
                    <a:lnTo>
                      <a:pt x="371" y="96"/>
                    </a:lnTo>
                    <a:lnTo>
                      <a:pt x="323" y="66"/>
                    </a:lnTo>
                    <a:lnTo>
                      <a:pt x="269" y="48"/>
                    </a:lnTo>
                    <a:lnTo>
                      <a:pt x="144" y="12"/>
                    </a:lnTo>
                    <a:lnTo>
                      <a:pt x="78" y="6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shade val="90980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95259" name="Freeform 27"/>
              <p:cNvSpPr>
                <a:spLocks/>
              </p:cNvSpPr>
              <p:nvPr/>
            </p:nvSpPr>
            <p:spPr bwMode="hidden">
              <a:xfrm>
                <a:off x="2142" y="3852"/>
                <a:ext cx="892" cy="462"/>
              </a:xfrm>
              <a:custGeom>
                <a:avLst/>
                <a:gdLst/>
                <a:ahLst/>
                <a:cxnLst>
                  <a:cxn ang="0">
                    <a:pos x="23" y="276"/>
                  </a:cxn>
                  <a:cxn ang="0">
                    <a:pos x="29" y="222"/>
                  </a:cxn>
                  <a:cxn ang="0">
                    <a:pos x="59" y="174"/>
                  </a:cxn>
                  <a:cxn ang="0">
                    <a:pos x="95" y="132"/>
                  </a:cxn>
                  <a:cxn ang="0">
                    <a:pos x="149" y="96"/>
                  </a:cxn>
                  <a:cxn ang="0">
                    <a:pos x="209" y="60"/>
                  </a:cxn>
                  <a:cxn ang="0">
                    <a:pos x="281" y="36"/>
                  </a:cxn>
                  <a:cxn ang="0">
                    <a:pos x="364" y="24"/>
                  </a:cxn>
                  <a:cxn ang="0">
                    <a:pos x="448" y="18"/>
                  </a:cxn>
                  <a:cxn ang="0">
                    <a:pos x="532" y="24"/>
                  </a:cxn>
                  <a:cxn ang="0">
                    <a:pos x="609" y="36"/>
                  </a:cxn>
                  <a:cxn ang="0">
                    <a:pos x="681" y="60"/>
                  </a:cxn>
                  <a:cxn ang="0">
                    <a:pos x="741" y="96"/>
                  </a:cxn>
                  <a:cxn ang="0">
                    <a:pos x="795" y="132"/>
                  </a:cxn>
                  <a:cxn ang="0">
                    <a:pos x="831" y="174"/>
                  </a:cxn>
                  <a:cxn ang="0">
                    <a:pos x="861" y="222"/>
                  </a:cxn>
                  <a:cxn ang="0">
                    <a:pos x="867" y="276"/>
                  </a:cxn>
                  <a:cxn ang="0">
                    <a:pos x="855" y="330"/>
                  </a:cxn>
                  <a:cxn ang="0">
                    <a:pos x="831" y="378"/>
                  </a:cxn>
                  <a:cxn ang="0">
                    <a:pos x="783" y="426"/>
                  </a:cxn>
                  <a:cxn ang="0">
                    <a:pos x="723" y="462"/>
                  </a:cxn>
                  <a:cxn ang="0">
                    <a:pos x="765" y="462"/>
                  </a:cxn>
                  <a:cxn ang="0">
                    <a:pos x="819" y="426"/>
                  </a:cxn>
                  <a:cxn ang="0">
                    <a:pos x="855" y="378"/>
                  </a:cxn>
                  <a:cxn ang="0">
                    <a:pos x="884" y="330"/>
                  </a:cxn>
                  <a:cxn ang="0">
                    <a:pos x="890" y="276"/>
                  </a:cxn>
                  <a:cxn ang="0">
                    <a:pos x="884" y="222"/>
                  </a:cxn>
                  <a:cxn ang="0">
                    <a:pos x="855" y="168"/>
                  </a:cxn>
                  <a:cxn ang="0">
                    <a:pos x="813" y="120"/>
                  </a:cxn>
                  <a:cxn ang="0">
                    <a:pos x="759" y="84"/>
                  </a:cxn>
                  <a:cxn ang="0">
                    <a:pos x="693" y="48"/>
                  </a:cxn>
                  <a:cxn ang="0">
                    <a:pos x="621" y="24"/>
                  </a:cxn>
                  <a:cxn ang="0">
                    <a:pos x="538" y="6"/>
                  </a:cxn>
                  <a:cxn ang="0">
                    <a:pos x="448" y="0"/>
                  </a:cxn>
                  <a:cxn ang="0">
                    <a:pos x="358" y="6"/>
                  </a:cxn>
                  <a:cxn ang="0">
                    <a:pos x="275" y="24"/>
                  </a:cxn>
                  <a:cxn ang="0">
                    <a:pos x="197" y="48"/>
                  </a:cxn>
                  <a:cxn ang="0">
                    <a:pos x="131" y="84"/>
                  </a:cxn>
                  <a:cxn ang="0">
                    <a:pos x="77" y="120"/>
                  </a:cxn>
                  <a:cxn ang="0">
                    <a:pos x="35" y="168"/>
                  </a:cxn>
                  <a:cxn ang="0">
                    <a:pos x="12" y="222"/>
                  </a:cxn>
                  <a:cxn ang="0">
                    <a:pos x="0" y="276"/>
                  </a:cxn>
                  <a:cxn ang="0">
                    <a:pos x="6" y="330"/>
                  </a:cxn>
                  <a:cxn ang="0">
                    <a:pos x="35" y="378"/>
                  </a:cxn>
                  <a:cxn ang="0">
                    <a:pos x="71" y="426"/>
                  </a:cxn>
                  <a:cxn ang="0">
                    <a:pos x="125" y="462"/>
                  </a:cxn>
                  <a:cxn ang="0">
                    <a:pos x="167" y="462"/>
                  </a:cxn>
                  <a:cxn ang="0">
                    <a:pos x="107" y="426"/>
                  </a:cxn>
                  <a:cxn ang="0">
                    <a:pos x="59" y="378"/>
                  </a:cxn>
                  <a:cxn ang="0">
                    <a:pos x="35" y="330"/>
                  </a:cxn>
                  <a:cxn ang="0">
                    <a:pos x="23" y="276"/>
                  </a:cxn>
                  <a:cxn ang="0">
                    <a:pos x="23" y="276"/>
                  </a:cxn>
                </a:cxnLst>
                <a:rect l="0" t="0" r="r" b="b"/>
                <a:pathLst>
                  <a:path w="890" h="462">
                    <a:moveTo>
                      <a:pt x="23" y="276"/>
                    </a:moveTo>
                    <a:lnTo>
                      <a:pt x="29" y="222"/>
                    </a:lnTo>
                    <a:lnTo>
                      <a:pt x="59" y="174"/>
                    </a:lnTo>
                    <a:lnTo>
                      <a:pt x="95" y="132"/>
                    </a:lnTo>
                    <a:lnTo>
                      <a:pt x="149" y="96"/>
                    </a:lnTo>
                    <a:lnTo>
                      <a:pt x="209" y="60"/>
                    </a:lnTo>
                    <a:lnTo>
                      <a:pt x="281" y="36"/>
                    </a:lnTo>
                    <a:lnTo>
                      <a:pt x="364" y="24"/>
                    </a:lnTo>
                    <a:lnTo>
                      <a:pt x="448" y="18"/>
                    </a:lnTo>
                    <a:lnTo>
                      <a:pt x="532" y="24"/>
                    </a:lnTo>
                    <a:lnTo>
                      <a:pt x="609" y="36"/>
                    </a:lnTo>
                    <a:lnTo>
                      <a:pt x="681" y="60"/>
                    </a:lnTo>
                    <a:lnTo>
                      <a:pt x="741" y="96"/>
                    </a:lnTo>
                    <a:lnTo>
                      <a:pt x="795" y="132"/>
                    </a:lnTo>
                    <a:lnTo>
                      <a:pt x="831" y="174"/>
                    </a:lnTo>
                    <a:lnTo>
                      <a:pt x="861" y="222"/>
                    </a:lnTo>
                    <a:lnTo>
                      <a:pt x="867" y="276"/>
                    </a:lnTo>
                    <a:lnTo>
                      <a:pt x="855" y="330"/>
                    </a:lnTo>
                    <a:lnTo>
                      <a:pt x="831" y="378"/>
                    </a:lnTo>
                    <a:lnTo>
                      <a:pt x="783" y="426"/>
                    </a:lnTo>
                    <a:lnTo>
                      <a:pt x="723" y="462"/>
                    </a:lnTo>
                    <a:lnTo>
                      <a:pt x="765" y="462"/>
                    </a:lnTo>
                    <a:lnTo>
                      <a:pt x="819" y="426"/>
                    </a:lnTo>
                    <a:lnTo>
                      <a:pt x="855" y="378"/>
                    </a:lnTo>
                    <a:lnTo>
                      <a:pt x="884" y="330"/>
                    </a:lnTo>
                    <a:lnTo>
                      <a:pt x="890" y="276"/>
                    </a:lnTo>
                    <a:lnTo>
                      <a:pt x="884" y="222"/>
                    </a:lnTo>
                    <a:lnTo>
                      <a:pt x="855" y="168"/>
                    </a:lnTo>
                    <a:lnTo>
                      <a:pt x="813" y="120"/>
                    </a:lnTo>
                    <a:lnTo>
                      <a:pt x="759" y="84"/>
                    </a:lnTo>
                    <a:lnTo>
                      <a:pt x="693" y="48"/>
                    </a:lnTo>
                    <a:lnTo>
                      <a:pt x="621" y="24"/>
                    </a:lnTo>
                    <a:lnTo>
                      <a:pt x="538" y="6"/>
                    </a:lnTo>
                    <a:lnTo>
                      <a:pt x="448" y="0"/>
                    </a:lnTo>
                    <a:lnTo>
                      <a:pt x="358" y="6"/>
                    </a:lnTo>
                    <a:lnTo>
                      <a:pt x="275" y="24"/>
                    </a:lnTo>
                    <a:lnTo>
                      <a:pt x="197" y="48"/>
                    </a:lnTo>
                    <a:lnTo>
                      <a:pt x="131" y="84"/>
                    </a:lnTo>
                    <a:lnTo>
                      <a:pt x="77" y="120"/>
                    </a:lnTo>
                    <a:lnTo>
                      <a:pt x="35" y="168"/>
                    </a:lnTo>
                    <a:lnTo>
                      <a:pt x="12" y="222"/>
                    </a:lnTo>
                    <a:lnTo>
                      <a:pt x="0" y="276"/>
                    </a:lnTo>
                    <a:lnTo>
                      <a:pt x="6" y="330"/>
                    </a:lnTo>
                    <a:lnTo>
                      <a:pt x="35" y="378"/>
                    </a:lnTo>
                    <a:lnTo>
                      <a:pt x="71" y="426"/>
                    </a:lnTo>
                    <a:lnTo>
                      <a:pt x="125" y="462"/>
                    </a:lnTo>
                    <a:lnTo>
                      <a:pt x="167" y="462"/>
                    </a:lnTo>
                    <a:lnTo>
                      <a:pt x="107" y="426"/>
                    </a:lnTo>
                    <a:lnTo>
                      <a:pt x="59" y="378"/>
                    </a:lnTo>
                    <a:lnTo>
                      <a:pt x="35" y="330"/>
                    </a:lnTo>
                    <a:lnTo>
                      <a:pt x="23" y="276"/>
                    </a:lnTo>
                    <a:lnTo>
                      <a:pt x="23" y="27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4706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95260" name="Freeform 28"/>
              <p:cNvSpPr>
                <a:spLocks/>
              </p:cNvSpPr>
              <p:nvPr/>
            </p:nvSpPr>
            <p:spPr bwMode="hidden">
              <a:xfrm>
                <a:off x="2082" y="3828"/>
                <a:ext cx="407" cy="486"/>
              </a:xfrm>
              <a:custGeom>
                <a:avLst/>
                <a:gdLst/>
                <a:ahLst/>
                <a:cxnLst>
                  <a:cxn ang="0">
                    <a:pos x="18" y="300"/>
                  </a:cxn>
                  <a:cxn ang="0">
                    <a:pos x="24" y="246"/>
                  </a:cxn>
                  <a:cxn ang="0">
                    <a:pos x="48" y="198"/>
                  </a:cxn>
                  <a:cxn ang="0">
                    <a:pos x="83" y="150"/>
                  </a:cxn>
                  <a:cxn ang="0">
                    <a:pos x="131" y="108"/>
                  </a:cxn>
                  <a:cxn ang="0">
                    <a:pos x="185" y="72"/>
                  </a:cxn>
                  <a:cxn ang="0">
                    <a:pos x="251" y="42"/>
                  </a:cxn>
                  <a:cxn ang="0">
                    <a:pos x="329" y="24"/>
                  </a:cxn>
                  <a:cxn ang="0">
                    <a:pos x="406" y="6"/>
                  </a:cxn>
                  <a:cxn ang="0">
                    <a:pos x="406" y="0"/>
                  </a:cxn>
                  <a:cxn ang="0">
                    <a:pos x="323" y="12"/>
                  </a:cxn>
                  <a:cxn ang="0">
                    <a:pos x="245" y="36"/>
                  </a:cxn>
                  <a:cxn ang="0">
                    <a:pos x="179" y="66"/>
                  </a:cxn>
                  <a:cxn ang="0">
                    <a:pos x="119" y="102"/>
                  </a:cxn>
                  <a:cxn ang="0">
                    <a:pos x="72" y="144"/>
                  </a:cxn>
                  <a:cxn ang="0">
                    <a:pos x="30" y="192"/>
                  </a:cxn>
                  <a:cxn ang="0">
                    <a:pos x="6" y="246"/>
                  </a:cxn>
                  <a:cxn ang="0">
                    <a:pos x="0" y="300"/>
                  </a:cxn>
                  <a:cxn ang="0">
                    <a:pos x="6" y="348"/>
                  </a:cxn>
                  <a:cxn ang="0">
                    <a:pos x="30" y="396"/>
                  </a:cxn>
                  <a:cxn ang="0">
                    <a:pos x="66" y="444"/>
                  </a:cxn>
                  <a:cxn ang="0">
                    <a:pos x="107" y="486"/>
                  </a:cxn>
                  <a:cxn ang="0">
                    <a:pos x="131" y="486"/>
                  </a:cxn>
                  <a:cxn ang="0">
                    <a:pos x="83" y="450"/>
                  </a:cxn>
                  <a:cxn ang="0">
                    <a:pos x="48" y="402"/>
                  </a:cxn>
                  <a:cxn ang="0">
                    <a:pos x="24" y="354"/>
                  </a:cxn>
                  <a:cxn ang="0">
                    <a:pos x="18" y="300"/>
                  </a:cxn>
                  <a:cxn ang="0">
                    <a:pos x="18" y="300"/>
                  </a:cxn>
                </a:cxnLst>
                <a:rect l="0" t="0" r="r" b="b"/>
                <a:pathLst>
                  <a:path w="406" h="486">
                    <a:moveTo>
                      <a:pt x="18" y="300"/>
                    </a:moveTo>
                    <a:lnTo>
                      <a:pt x="24" y="246"/>
                    </a:lnTo>
                    <a:lnTo>
                      <a:pt x="48" y="198"/>
                    </a:lnTo>
                    <a:lnTo>
                      <a:pt x="83" y="150"/>
                    </a:lnTo>
                    <a:lnTo>
                      <a:pt x="131" y="108"/>
                    </a:lnTo>
                    <a:lnTo>
                      <a:pt x="185" y="72"/>
                    </a:lnTo>
                    <a:lnTo>
                      <a:pt x="251" y="42"/>
                    </a:lnTo>
                    <a:lnTo>
                      <a:pt x="329" y="24"/>
                    </a:lnTo>
                    <a:lnTo>
                      <a:pt x="406" y="6"/>
                    </a:lnTo>
                    <a:lnTo>
                      <a:pt x="406" y="0"/>
                    </a:lnTo>
                    <a:lnTo>
                      <a:pt x="323" y="12"/>
                    </a:lnTo>
                    <a:lnTo>
                      <a:pt x="245" y="36"/>
                    </a:lnTo>
                    <a:lnTo>
                      <a:pt x="179" y="66"/>
                    </a:lnTo>
                    <a:lnTo>
                      <a:pt x="119" y="102"/>
                    </a:lnTo>
                    <a:lnTo>
                      <a:pt x="72" y="144"/>
                    </a:lnTo>
                    <a:lnTo>
                      <a:pt x="30" y="192"/>
                    </a:lnTo>
                    <a:lnTo>
                      <a:pt x="6" y="246"/>
                    </a:lnTo>
                    <a:lnTo>
                      <a:pt x="0" y="300"/>
                    </a:lnTo>
                    <a:lnTo>
                      <a:pt x="6" y="348"/>
                    </a:lnTo>
                    <a:lnTo>
                      <a:pt x="30" y="396"/>
                    </a:lnTo>
                    <a:lnTo>
                      <a:pt x="66" y="444"/>
                    </a:lnTo>
                    <a:lnTo>
                      <a:pt x="107" y="486"/>
                    </a:lnTo>
                    <a:lnTo>
                      <a:pt x="131" y="486"/>
                    </a:lnTo>
                    <a:lnTo>
                      <a:pt x="83" y="450"/>
                    </a:lnTo>
                    <a:lnTo>
                      <a:pt x="48" y="402"/>
                    </a:lnTo>
                    <a:lnTo>
                      <a:pt x="24" y="354"/>
                    </a:lnTo>
                    <a:lnTo>
                      <a:pt x="18" y="300"/>
                    </a:lnTo>
                    <a:lnTo>
                      <a:pt x="18" y="30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95261" name="Freeform 29"/>
              <p:cNvSpPr>
                <a:spLocks/>
              </p:cNvSpPr>
              <p:nvPr/>
            </p:nvSpPr>
            <p:spPr bwMode="hidden">
              <a:xfrm>
                <a:off x="2987" y="4044"/>
                <a:ext cx="108" cy="252"/>
              </a:xfrm>
              <a:custGeom>
                <a:avLst/>
                <a:gdLst/>
                <a:ahLst/>
                <a:cxnLst>
                  <a:cxn ang="0">
                    <a:pos x="89" y="84"/>
                  </a:cxn>
                  <a:cxn ang="0">
                    <a:pos x="83" y="132"/>
                  </a:cxn>
                  <a:cxn ang="0">
                    <a:pos x="65" y="174"/>
                  </a:cxn>
                  <a:cxn ang="0">
                    <a:pos x="36" y="216"/>
                  </a:cxn>
                  <a:cxn ang="0">
                    <a:pos x="0" y="252"/>
                  </a:cxn>
                  <a:cxn ang="0">
                    <a:pos x="18" y="252"/>
                  </a:cxn>
                  <a:cxn ang="0">
                    <a:pos x="53" y="216"/>
                  </a:cxn>
                  <a:cxn ang="0">
                    <a:pos x="83" y="174"/>
                  </a:cxn>
                  <a:cxn ang="0">
                    <a:pos x="101" y="132"/>
                  </a:cxn>
                  <a:cxn ang="0">
                    <a:pos x="107" y="84"/>
                  </a:cxn>
                  <a:cxn ang="0">
                    <a:pos x="101" y="42"/>
                  </a:cxn>
                  <a:cxn ang="0">
                    <a:pos x="89" y="0"/>
                  </a:cxn>
                  <a:cxn ang="0">
                    <a:pos x="65" y="0"/>
                  </a:cxn>
                  <a:cxn ang="0">
                    <a:pos x="83" y="42"/>
                  </a:cxn>
                  <a:cxn ang="0">
                    <a:pos x="89" y="84"/>
                  </a:cxn>
                  <a:cxn ang="0">
                    <a:pos x="89" y="84"/>
                  </a:cxn>
                </a:cxnLst>
                <a:rect l="0" t="0" r="r" b="b"/>
                <a:pathLst>
                  <a:path w="107" h="252">
                    <a:moveTo>
                      <a:pt x="89" y="84"/>
                    </a:moveTo>
                    <a:lnTo>
                      <a:pt x="83" y="132"/>
                    </a:lnTo>
                    <a:lnTo>
                      <a:pt x="65" y="174"/>
                    </a:lnTo>
                    <a:lnTo>
                      <a:pt x="36" y="216"/>
                    </a:lnTo>
                    <a:lnTo>
                      <a:pt x="0" y="252"/>
                    </a:lnTo>
                    <a:lnTo>
                      <a:pt x="18" y="252"/>
                    </a:lnTo>
                    <a:lnTo>
                      <a:pt x="53" y="216"/>
                    </a:lnTo>
                    <a:lnTo>
                      <a:pt x="83" y="174"/>
                    </a:lnTo>
                    <a:lnTo>
                      <a:pt x="101" y="132"/>
                    </a:lnTo>
                    <a:lnTo>
                      <a:pt x="107" y="84"/>
                    </a:lnTo>
                    <a:lnTo>
                      <a:pt x="101" y="42"/>
                    </a:lnTo>
                    <a:lnTo>
                      <a:pt x="89" y="0"/>
                    </a:lnTo>
                    <a:lnTo>
                      <a:pt x="65" y="0"/>
                    </a:lnTo>
                    <a:lnTo>
                      <a:pt x="83" y="42"/>
                    </a:lnTo>
                    <a:lnTo>
                      <a:pt x="89" y="84"/>
                    </a:lnTo>
                    <a:lnTo>
                      <a:pt x="89" y="8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1961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1081" name="Freeform 30"/>
              <p:cNvSpPr>
                <a:spLocks/>
              </p:cNvSpPr>
              <p:nvPr/>
            </p:nvSpPr>
            <p:spPr bwMode="hidden">
              <a:xfrm>
                <a:off x="2068" y="3685"/>
                <a:ext cx="835" cy="150"/>
              </a:xfrm>
              <a:custGeom>
                <a:avLst/>
                <a:gdLst>
                  <a:gd name="T0" fmla="*/ 518 w 835"/>
                  <a:gd name="T1" fmla="*/ 18 h 150"/>
                  <a:gd name="T2" fmla="*/ 597 w 835"/>
                  <a:gd name="T3" fmla="*/ 24 h 150"/>
                  <a:gd name="T4" fmla="*/ 682 w 835"/>
                  <a:gd name="T5" fmla="*/ 30 h 150"/>
                  <a:gd name="T6" fmla="*/ 755 w 835"/>
                  <a:gd name="T7" fmla="*/ 42 h 150"/>
                  <a:gd name="T8" fmla="*/ 828 w 835"/>
                  <a:gd name="T9" fmla="*/ 60 h 150"/>
                  <a:gd name="T10" fmla="*/ 835 w 835"/>
                  <a:gd name="T11" fmla="*/ 42 h 150"/>
                  <a:gd name="T12" fmla="*/ 761 w 835"/>
                  <a:gd name="T13" fmla="*/ 24 h 150"/>
                  <a:gd name="T14" fmla="*/ 688 w 835"/>
                  <a:gd name="T15" fmla="*/ 12 h 150"/>
                  <a:gd name="T16" fmla="*/ 603 w 835"/>
                  <a:gd name="T17" fmla="*/ 6 h 150"/>
                  <a:gd name="T18" fmla="*/ 518 w 835"/>
                  <a:gd name="T19" fmla="*/ 0 h 150"/>
                  <a:gd name="T20" fmla="*/ 372 w 835"/>
                  <a:gd name="T21" fmla="*/ 12 h 150"/>
                  <a:gd name="T22" fmla="*/ 232 w 835"/>
                  <a:gd name="T23" fmla="*/ 36 h 150"/>
                  <a:gd name="T24" fmla="*/ 110 w 835"/>
                  <a:gd name="T25" fmla="*/ 78 h 150"/>
                  <a:gd name="T26" fmla="*/ 0 w 835"/>
                  <a:gd name="T27" fmla="*/ 132 h 150"/>
                  <a:gd name="T28" fmla="*/ 19 w 835"/>
                  <a:gd name="T29" fmla="*/ 150 h 150"/>
                  <a:gd name="T30" fmla="*/ 122 w 835"/>
                  <a:gd name="T31" fmla="*/ 96 h 150"/>
                  <a:gd name="T32" fmla="*/ 244 w 835"/>
                  <a:gd name="T33" fmla="*/ 54 h 150"/>
                  <a:gd name="T34" fmla="*/ 378 w 835"/>
                  <a:gd name="T35" fmla="*/ 30 h 150"/>
                  <a:gd name="T36" fmla="*/ 518 w 835"/>
                  <a:gd name="T37" fmla="*/ 18 h 150"/>
                  <a:gd name="T38" fmla="*/ 518 w 835"/>
                  <a:gd name="T39" fmla="*/ 18 h 150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0" t="0" r="r" b="b"/>
                <a:pathLst>
                  <a:path w="835" h="150">
                    <a:moveTo>
                      <a:pt x="518" y="18"/>
                    </a:moveTo>
                    <a:lnTo>
                      <a:pt x="597" y="24"/>
                    </a:lnTo>
                    <a:lnTo>
                      <a:pt x="682" y="30"/>
                    </a:lnTo>
                    <a:lnTo>
                      <a:pt x="755" y="42"/>
                    </a:lnTo>
                    <a:lnTo>
                      <a:pt x="828" y="60"/>
                    </a:lnTo>
                    <a:lnTo>
                      <a:pt x="835" y="42"/>
                    </a:lnTo>
                    <a:lnTo>
                      <a:pt x="761" y="24"/>
                    </a:lnTo>
                    <a:lnTo>
                      <a:pt x="688" y="12"/>
                    </a:lnTo>
                    <a:lnTo>
                      <a:pt x="603" y="6"/>
                    </a:lnTo>
                    <a:lnTo>
                      <a:pt x="518" y="0"/>
                    </a:lnTo>
                    <a:lnTo>
                      <a:pt x="372" y="12"/>
                    </a:lnTo>
                    <a:lnTo>
                      <a:pt x="232" y="36"/>
                    </a:lnTo>
                    <a:lnTo>
                      <a:pt x="110" y="78"/>
                    </a:lnTo>
                    <a:lnTo>
                      <a:pt x="0" y="132"/>
                    </a:lnTo>
                    <a:lnTo>
                      <a:pt x="19" y="150"/>
                    </a:lnTo>
                    <a:lnTo>
                      <a:pt x="122" y="96"/>
                    </a:lnTo>
                    <a:lnTo>
                      <a:pt x="244" y="54"/>
                    </a:lnTo>
                    <a:lnTo>
                      <a:pt x="378" y="30"/>
                    </a:lnTo>
                    <a:lnTo>
                      <a:pt x="518" y="18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nb-NO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082" name="Freeform 31"/>
              <p:cNvSpPr>
                <a:spLocks/>
              </p:cNvSpPr>
              <p:nvPr/>
            </p:nvSpPr>
            <p:spPr bwMode="hidden">
              <a:xfrm>
                <a:off x="1867" y="3853"/>
                <a:ext cx="171" cy="461"/>
              </a:xfrm>
              <a:custGeom>
                <a:avLst/>
                <a:gdLst>
                  <a:gd name="T0" fmla="*/ 31 w 171"/>
                  <a:gd name="T1" fmla="*/ 263 h 461"/>
                  <a:gd name="T2" fmla="*/ 43 w 171"/>
                  <a:gd name="T3" fmla="*/ 191 h 461"/>
                  <a:gd name="T4" fmla="*/ 67 w 171"/>
                  <a:gd name="T5" fmla="*/ 131 h 461"/>
                  <a:gd name="T6" fmla="*/ 116 w 171"/>
                  <a:gd name="T7" fmla="*/ 72 h 461"/>
                  <a:gd name="T8" fmla="*/ 171 w 171"/>
                  <a:gd name="T9" fmla="*/ 18 h 461"/>
                  <a:gd name="T10" fmla="*/ 153 w 171"/>
                  <a:gd name="T11" fmla="*/ 0 h 461"/>
                  <a:gd name="T12" fmla="*/ 86 w 171"/>
                  <a:gd name="T13" fmla="*/ 60 h 461"/>
                  <a:gd name="T14" fmla="*/ 43 w 171"/>
                  <a:gd name="T15" fmla="*/ 120 h 461"/>
                  <a:gd name="T16" fmla="*/ 13 w 171"/>
                  <a:gd name="T17" fmla="*/ 191 h 461"/>
                  <a:gd name="T18" fmla="*/ 0 w 171"/>
                  <a:gd name="T19" fmla="*/ 263 h 461"/>
                  <a:gd name="T20" fmla="*/ 6 w 171"/>
                  <a:gd name="T21" fmla="*/ 317 h 461"/>
                  <a:gd name="T22" fmla="*/ 25 w 171"/>
                  <a:gd name="T23" fmla="*/ 365 h 461"/>
                  <a:gd name="T24" fmla="*/ 49 w 171"/>
                  <a:gd name="T25" fmla="*/ 413 h 461"/>
                  <a:gd name="T26" fmla="*/ 86 w 171"/>
                  <a:gd name="T27" fmla="*/ 461 h 461"/>
                  <a:gd name="T28" fmla="*/ 122 w 171"/>
                  <a:gd name="T29" fmla="*/ 461 h 461"/>
                  <a:gd name="T30" fmla="*/ 86 w 171"/>
                  <a:gd name="T31" fmla="*/ 413 h 461"/>
                  <a:gd name="T32" fmla="*/ 55 w 171"/>
                  <a:gd name="T33" fmla="*/ 365 h 461"/>
                  <a:gd name="T34" fmla="*/ 37 w 171"/>
                  <a:gd name="T35" fmla="*/ 317 h 461"/>
                  <a:gd name="T36" fmla="*/ 31 w 171"/>
                  <a:gd name="T37" fmla="*/ 263 h 461"/>
                  <a:gd name="T38" fmla="*/ 31 w 171"/>
                  <a:gd name="T39" fmla="*/ 263 h 461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0" t="0" r="r" b="b"/>
                <a:pathLst>
                  <a:path w="171" h="461">
                    <a:moveTo>
                      <a:pt x="31" y="263"/>
                    </a:moveTo>
                    <a:lnTo>
                      <a:pt x="43" y="191"/>
                    </a:lnTo>
                    <a:lnTo>
                      <a:pt x="67" y="131"/>
                    </a:lnTo>
                    <a:lnTo>
                      <a:pt x="116" y="72"/>
                    </a:lnTo>
                    <a:lnTo>
                      <a:pt x="171" y="18"/>
                    </a:lnTo>
                    <a:lnTo>
                      <a:pt x="153" y="0"/>
                    </a:lnTo>
                    <a:lnTo>
                      <a:pt x="86" y="60"/>
                    </a:lnTo>
                    <a:lnTo>
                      <a:pt x="43" y="120"/>
                    </a:lnTo>
                    <a:lnTo>
                      <a:pt x="13" y="191"/>
                    </a:lnTo>
                    <a:lnTo>
                      <a:pt x="0" y="263"/>
                    </a:lnTo>
                    <a:lnTo>
                      <a:pt x="6" y="317"/>
                    </a:lnTo>
                    <a:lnTo>
                      <a:pt x="25" y="365"/>
                    </a:lnTo>
                    <a:lnTo>
                      <a:pt x="49" y="413"/>
                    </a:lnTo>
                    <a:lnTo>
                      <a:pt x="86" y="461"/>
                    </a:lnTo>
                    <a:lnTo>
                      <a:pt x="122" y="461"/>
                    </a:lnTo>
                    <a:lnTo>
                      <a:pt x="86" y="413"/>
                    </a:lnTo>
                    <a:lnTo>
                      <a:pt x="55" y="365"/>
                    </a:lnTo>
                    <a:lnTo>
                      <a:pt x="37" y="317"/>
                    </a:lnTo>
                    <a:lnTo>
                      <a:pt x="31" y="263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nb-NO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5264" name="Freeform 32"/>
              <p:cNvSpPr>
                <a:spLocks/>
              </p:cNvSpPr>
              <p:nvPr/>
            </p:nvSpPr>
            <p:spPr bwMode="hidden">
              <a:xfrm>
                <a:off x="2951" y="3751"/>
                <a:ext cx="360" cy="563"/>
              </a:xfrm>
              <a:custGeom>
                <a:avLst/>
                <a:gdLst/>
                <a:ahLst/>
                <a:cxnLst>
                  <a:cxn ang="0">
                    <a:pos x="360" y="365"/>
                  </a:cxn>
                  <a:cxn ang="0">
                    <a:pos x="353" y="305"/>
                  </a:cxn>
                  <a:cxn ang="0">
                    <a:pos x="335" y="251"/>
                  </a:cxn>
                  <a:cxn ang="0">
                    <a:pos x="305" y="204"/>
                  </a:cxn>
                  <a:cxn ang="0">
                    <a:pos x="262" y="156"/>
                  </a:cxn>
                  <a:cxn ang="0">
                    <a:pos x="213" y="108"/>
                  </a:cxn>
                  <a:cxn ang="0">
                    <a:pos x="159" y="66"/>
                  </a:cxn>
                  <a:cxn ang="0">
                    <a:pos x="92" y="30"/>
                  </a:cxn>
                  <a:cxn ang="0">
                    <a:pos x="19" y="0"/>
                  </a:cxn>
                  <a:cxn ang="0">
                    <a:pos x="0" y="12"/>
                  </a:cxn>
                  <a:cxn ang="0">
                    <a:pos x="67" y="42"/>
                  </a:cxn>
                  <a:cxn ang="0">
                    <a:pos x="134" y="78"/>
                  </a:cxn>
                  <a:cxn ang="0">
                    <a:pos x="189" y="114"/>
                  </a:cxn>
                  <a:cxn ang="0">
                    <a:pos x="238" y="162"/>
                  </a:cxn>
                  <a:cxn ang="0">
                    <a:pos x="274" y="210"/>
                  </a:cxn>
                  <a:cxn ang="0">
                    <a:pos x="299" y="257"/>
                  </a:cxn>
                  <a:cxn ang="0">
                    <a:pos x="317" y="311"/>
                  </a:cxn>
                  <a:cxn ang="0">
                    <a:pos x="323" y="365"/>
                  </a:cxn>
                  <a:cxn ang="0">
                    <a:pos x="317" y="419"/>
                  </a:cxn>
                  <a:cxn ang="0">
                    <a:pos x="299" y="467"/>
                  </a:cxn>
                  <a:cxn ang="0">
                    <a:pos x="274" y="515"/>
                  </a:cxn>
                  <a:cxn ang="0">
                    <a:pos x="238" y="563"/>
                  </a:cxn>
                  <a:cxn ang="0">
                    <a:pos x="268" y="563"/>
                  </a:cxn>
                  <a:cxn ang="0">
                    <a:pos x="311" y="515"/>
                  </a:cxn>
                  <a:cxn ang="0">
                    <a:pos x="335" y="467"/>
                  </a:cxn>
                  <a:cxn ang="0">
                    <a:pos x="353" y="419"/>
                  </a:cxn>
                  <a:cxn ang="0">
                    <a:pos x="360" y="365"/>
                  </a:cxn>
                  <a:cxn ang="0">
                    <a:pos x="360" y="365"/>
                  </a:cxn>
                </a:cxnLst>
                <a:rect l="0" t="0" r="r" b="b"/>
                <a:pathLst>
                  <a:path w="360" h="563">
                    <a:moveTo>
                      <a:pt x="360" y="365"/>
                    </a:moveTo>
                    <a:lnTo>
                      <a:pt x="353" y="305"/>
                    </a:lnTo>
                    <a:lnTo>
                      <a:pt x="335" y="251"/>
                    </a:lnTo>
                    <a:lnTo>
                      <a:pt x="305" y="204"/>
                    </a:lnTo>
                    <a:lnTo>
                      <a:pt x="262" y="156"/>
                    </a:lnTo>
                    <a:lnTo>
                      <a:pt x="213" y="108"/>
                    </a:lnTo>
                    <a:lnTo>
                      <a:pt x="159" y="66"/>
                    </a:lnTo>
                    <a:lnTo>
                      <a:pt x="92" y="30"/>
                    </a:lnTo>
                    <a:lnTo>
                      <a:pt x="19" y="0"/>
                    </a:lnTo>
                    <a:lnTo>
                      <a:pt x="0" y="12"/>
                    </a:lnTo>
                    <a:lnTo>
                      <a:pt x="67" y="42"/>
                    </a:lnTo>
                    <a:lnTo>
                      <a:pt x="134" y="78"/>
                    </a:lnTo>
                    <a:lnTo>
                      <a:pt x="189" y="114"/>
                    </a:lnTo>
                    <a:lnTo>
                      <a:pt x="238" y="162"/>
                    </a:lnTo>
                    <a:lnTo>
                      <a:pt x="274" y="210"/>
                    </a:lnTo>
                    <a:lnTo>
                      <a:pt x="299" y="257"/>
                    </a:lnTo>
                    <a:lnTo>
                      <a:pt x="317" y="311"/>
                    </a:lnTo>
                    <a:lnTo>
                      <a:pt x="323" y="365"/>
                    </a:lnTo>
                    <a:lnTo>
                      <a:pt x="317" y="419"/>
                    </a:lnTo>
                    <a:lnTo>
                      <a:pt x="299" y="467"/>
                    </a:lnTo>
                    <a:lnTo>
                      <a:pt x="274" y="515"/>
                    </a:lnTo>
                    <a:lnTo>
                      <a:pt x="238" y="563"/>
                    </a:lnTo>
                    <a:lnTo>
                      <a:pt x="268" y="563"/>
                    </a:lnTo>
                    <a:lnTo>
                      <a:pt x="311" y="515"/>
                    </a:lnTo>
                    <a:lnTo>
                      <a:pt x="335" y="467"/>
                    </a:lnTo>
                    <a:lnTo>
                      <a:pt x="353" y="419"/>
                    </a:lnTo>
                    <a:lnTo>
                      <a:pt x="360" y="365"/>
                    </a:lnTo>
                    <a:lnTo>
                      <a:pt x="360" y="36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95265" name="Freeform 33"/>
              <p:cNvSpPr>
                <a:spLocks/>
              </p:cNvSpPr>
              <p:nvPr/>
            </p:nvSpPr>
            <p:spPr bwMode="hidden">
              <a:xfrm>
                <a:off x="2318" y="3631"/>
                <a:ext cx="1078" cy="425"/>
              </a:xfrm>
              <a:custGeom>
                <a:avLst/>
                <a:gdLst/>
                <a:ahLst/>
                <a:cxnLst>
                  <a:cxn ang="0">
                    <a:pos x="1053" y="425"/>
                  </a:cxn>
                  <a:cxn ang="0">
                    <a:pos x="1078" y="419"/>
                  </a:cxn>
                  <a:cxn ang="0">
                    <a:pos x="1066" y="377"/>
                  </a:cxn>
                  <a:cxn ang="0">
                    <a:pos x="1047" y="336"/>
                  </a:cxn>
                  <a:cxn ang="0">
                    <a:pos x="986" y="252"/>
                  </a:cxn>
                  <a:cxn ang="0">
                    <a:pos x="907" y="180"/>
                  </a:cxn>
                  <a:cxn ang="0">
                    <a:pos x="810" y="120"/>
                  </a:cxn>
                  <a:cxn ang="0">
                    <a:pos x="694" y="72"/>
                  </a:cxn>
                  <a:cxn ang="0">
                    <a:pos x="560" y="30"/>
                  </a:cxn>
                  <a:cxn ang="0">
                    <a:pos x="420" y="6"/>
                  </a:cxn>
                  <a:cxn ang="0">
                    <a:pos x="268" y="0"/>
                  </a:cxn>
                  <a:cxn ang="0">
                    <a:pos x="134" y="6"/>
                  </a:cxn>
                  <a:cxn ang="0">
                    <a:pos x="0" y="24"/>
                  </a:cxn>
                  <a:cxn ang="0">
                    <a:pos x="12" y="36"/>
                  </a:cxn>
                  <a:cxn ang="0">
                    <a:pos x="134" y="18"/>
                  </a:cxn>
                  <a:cxn ang="0">
                    <a:pos x="268" y="12"/>
                  </a:cxn>
                  <a:cxn ang="0">
                    <a:pos x="420" y="18"/>
                  </a:cxn>
                  <a:cxn ang="0">
                    <a:pos x="554" y="42"/>
                  </a:cxn>
                  <a:cxn ang="0">
                    <a:pos x="682" y="84"/>
                  </a:cxn>
                  <a:cxn ang="0">
                    <a:pos x="798" y="132"/>
                  </a:cxn>
                  <a:cxn ang="0">
                    <a:pos x="895" y="192"/>
                  </a:cxn>
                  <a:cxn ang="0">
                    <a:pos x="968" y="264"/>
                  </a:cxn>
                  <a:cxn ang="0">
                    <a:pos x="999" y="300"/>
                  </a:cxn>
                  <a:cxn ang="0">
                    <a:pos x="1023" y="342"/>
                  </a:cxn>
                  <a:cxn ang="0">
                    <a:pos x="1041" y="383"/>
                  </a:cxn>
                  <a:cxn ang="0">
                    <a:pos x="1053" y="425"/>
                  </a:cxn>
                  <a:cxn ang="0">
                    <a:pos x="1053" y="425"/>
                  </a:cxn>
                </a:cxnLst>
                <a:rect l="0" t="0" r="r" b="b"/>
                <a:pathLst>
                  <a:path w="1078" h="425">
                    <a:moveTo>
                      <a:pt x="1053" y="425"/>
                    </a:moveTo>
                    <a:lnTo>
                      <a:pt x="1078" y="419"/>
                    </a:lnTo>
                    <a:lnTo>
                      <a:pt x="1066" y="377"/>
                    </a:lnTo>
                    <a:lnTo>
                      <a:pt x="1047" y="336"/>
                    </a:lnTo>
                    <a:lnTo>
                      <a:pt x="986" y="252"/>
                    </a:lnTo>
                    <a:lnTo>
                      <a:pt x="907" y="180"/>
                    </a:lnTo>
                    <a:lnTo>
                      <a:pt x="810" y="120"/>
                    </a:lnTo>
                    <a:lnTo>
                      <a:pt x="694" y="72"/>
                    </a:lnTo>
                    <a:lnTo>
                      <a:pt x="560" y="30"/>
                    </a:lnTo>
                    <a:lnTo>
                      <a:pt x="420" y="6"/>
                    </a:lnTo>
                    <a:lnTo>
                      <a:pt x="268" y="0"/>
                    </a:lnTo>
                    <a:lnTo>
                      <a:pt x="134" y="6"/>
                    </a:lnTo>
                    <a:lnTo>
                      <a:pt x="0" y="24"/>
                    </a:lnTo>
                    <a:lnTo>
                      <a:pt x="12" y="36"/>
                    </a:lnTo>
                    <a:lnTo>
                      <a:pt x="134" y="18"/>
                    </a:lnTo>
                    <a:lnTo>
                      <a:pt x="268" y="12"/>
                    </a:lnTo>
                    <a:lnTo>
                      <a:pt x="420" y="18"/>
                    </a:lnTo>
                    <a:lnTo>
                      <a:pt x="554" y="42"/>
                    </a:lnTo>
                    <a:lnTo>
                      <a:pt x="682" y="84"/>
                    </a:lnTo>
                    <a:lnTo>
                      <a:pt x="798" y="132"/>
                    </a:lnTo>
                    <a:lnTo>
                      <a:pt x="895" y="192"/>
                    </a:lnTo>
                    <a:lnTo>
                      <a:pt x="968" y="264"/>
                    </a:lnTo>
                    <a:lnTo>
                      <a:pt x="999" y="300"/>
                    </a:lnTo>
                    <a:lnTo>
                      <a:pt x="1023" y="342"/>
                    </a:lnTo>
                    <a:lnTo>
                      <a:pt x="1041" y="383"/>
                    </a:lnTo>
                    <a:lnTo>
                      <a:pt x="1053" y="425"/>
                    </a:lnTo>
                    <a:lnTo>
                      <a:pt x="1053" y="42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95266" name="Freeform 34"/>
              <p:cNvSpPr>
                <a:spLocks/>
              </p:cNvSpPr>
              <p:nvPr/>
            </p:nvSpPr>
            <p:spPr bwMode="hidden">
              <a:xfrm>
                <a:off x="3304" y="4080"/>
                <a:ext cx="98" cy="234"/>
              </a:xfrm>
              <a:custGeom>
                <a:avLst/>
                <a:gdLst/>
                <a:ahLst/>
                <a:cxnLst>
                  <a:cxn ang="0">
                    <a:pos x="0" y="234"/>
                  </a:cxn>
                  <a:cxn ang="0">
                    <a:pos x="25" y="234"/>
                  </a:cxn>
                  <a:cxn ang="0">
                    <a:pos x="55" y="186"/>
                  </a:cxn>
                  <a:cxn ang="0">
                    <a:pos x="80" y="138"/>
                  </a:cxn>
                  <a:cxn ang="0">
                    <a:pos x="92" y="90"/>
                  </a:cxn>
                  <a:cxn ang="0">
                    <a:pos x="98" y="36"/>
                  </a:cxn>
                  <a:cxn ang="0">
                    <a:pos x="98" y="0"/>
                  </a:cxn>
                  <a:cxn ang="0">
                    <a:pos x="74" y="0"/>
                  </a:cxn>
                  <a:cxn ang="0">
                    <a:pos x="74" y="36"/>
                  </a:cxn>
                  <a:cxn ang="0">
                    <a:pos x="67" y="90"/>
                  </a:cxn>
                  <a:cxn ang="0">
                    <a:pos x="55" y="138"/>
                  </a:cxn>
                  <a:cxn ang="0">
                    <a:pos x="31" y="186"/>
                  </a:cxn>
                  <a:cxn ang="0">
                    <a:pos x="0" y="234"/>
                  </a:cxn>
                  <a:cxn ang="0">
                    <a:pos x="0" y="234"/>
                  </a:cxn>
                </a:cxnLst>
                <a:rect l="0" t="0" r="r" b="b"/>
                <a:pathLst>
                  <a:path w="98" h="234">
                    <a:moveTo>
                      <a:pt x="0" y="234"/>
                    </a:moveTo>
                    <a:lnTo>
                      <a:pt x="25" y="234"/>
                    </a:lnTo>
                    <a:lnTo>
                      <a:pt x="55" y="186"/>
                    </a:lnTo>
                    <a:lnTo>
                      <a:pt x="80" y="138"/>
                    </a:lnTo>
                    <a:lnTo>
                      <a:pt x="92" y="90"/>
                    </a:lnTo>
                    <a:lnTo>
                      <a:pt x="98" y="36"/>
                    </a:lnTo>
                    <a:lnTo>
                      <a:pt x="98" y="0"/>
                    </a:lnTo>
                    <a:lnTo>
                      <a:pt x="74" y="0"/>
                    </a:lnTo>
                    <a:lnTo>
                      <a:pt x="74" y="36"/>
                    </a:lnTo>
                    <a:lnTo>
                      <a:pt x="67" y="90"/>
                    </a:lnTo>
                    <a:lnTo>
                      <a:pt x="55" y="138"/>
                    </a:lnTo>
                    <a:lnTo>
                      <a:pt x="31" y="186"/>
                    </a:lnTo>
                    <a:lnTo>
                      <a:pt x="0" y="234"/>
                    </a:lnTo>
                    <a:lnTo>
                      <a:pt x="0" y="23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1086" name="Freeform 35"/>
              <p:cNvSpPr>
                <a:spLocks/>
              </p:cNvSpPr>
              <p:nvPr/>
            </p:nvSpPr>
            <p:spPr bwMode="hidden">
              <a:xfrm>
                <a:off x="1776" y="3673"/>
                <a:ext cx="481" cy="641"/>
              </a:xfrm>
              <a:custGeom>
                <a:avLst/>
                <a:gdLst>
                  <a:gd name="T0" fmla="*/ 18 w 481"/>
                  <a:gd name="T1" fmla="*/ 443 h 641"/>
                  <a:gd name="T2" fmla="*/ 24 w 481"/>
                  <a:gd name="T3" fmla="*/ 371 h 641"/>
                  <a:gd name="T4" fmla="*/ 55 w 481"/>
                  <a:gd name="T5" fmla="*/ 305 h 641"/>
                  <a:gd name="T6" fmla="*/ 91 w 481"/>
                  <a:gd name="T7" fmla="*/ 246 h 641"/>
                  <a:gd name="T8" fmla="*/ 146 w 481"/>
                  <a:gd name="T9" fmla="*/ 186 h 641"/>
                  <a:gd name="T10" fmla="*/ 213 w 481"/>
                  <a:gd name="T11" fmla="*/ 132 h 641"/>
                  <a:gd name="T12" fmla="*/ 292 w 481"/>
                  <a:gd name="T13" fmla="*/ 84 h 641"/>
                  <a:gd name="T14" fmla="*/ 384 w 481"/>
                  <a:gd name="T15" fmla="*/ 48 h 641"/>
                  <a:gd name="T16" fmla="*/ 481 w 481"/>
                  <a:gd name="T17" fmla="*/ 12 h 641"/>
                  <a:gd name="T18" fmla="*/ 457 w 481"/>
                  <a:gd name="T19" fmla="*/ 0 h 641"/>
                  <a:gd name="T20" fmla="*/ 359 w 481"/>
                  <a:gd name="T21" fmla="*/ 36 h 641"/>
                  <a:gd name="T22" fmla="*/ 274 w 481"/>
                  <a:gd name="T23" fmla="*/ 78 h 641"/>
                  <a:gd name="T24" fmla="*/ 195 w 481"/>
                  <a:gd name="T25" fmla="*/ 126 h 641"/>
                  <a:gd name="T26" fmla="*/ 128 w 481"/>
                  <a:gd name="T27" fmla="*/ 180 h 641"/>
                  <a:gd name="T28" fmla="*/ 73 w 481"/>
                  <a:gd name="T29" fmla="*/ 240 h 641"/>
                  <a:gd name="T30" fmla="*/ 37 w 481"/>
                  <a:gd name="T31" fmla="*/ 305 h 641"/>
                  <a:gd name="T32" fmla="*/ 6 w 481"/>
                  <a:gd name="T33" fmla="*/ 371 h 641"/>
                  <a:gd name="T34" fmla="*/ 0 w 481"/>
                  <a:gd name="T35" fmla="*/ 443 h 641"/>
                  <a:gd name="T36" fmla="*/ 6 w 481"/>
                  <a:gd name="T37" fmla="*/ 497 h 641"/>
                  <a:gd name="T38" fmla="*/ 18 w 481"/>
                  <a:gd name="T39" fmla="*/ 545 h 641"/>
                  <a:gd name="T40" fmla="*/ 43 w 481"/>
                  <a:gd name="T41" fmla="*/ 593 h 641"/>
                  <a:gd name="T42" fmla="*/ 73 w 481"/>
                  <a:gd name="T43" fmla="*/ 641 h 641"/>
                  <a:gd name="T44" fmla="*/ 97 w 481"/>
                  <a:gd name="T45" fmla="*/ 641 h 641"/>
                  <a:gd name="T46" fmla="*/ 67 w 481"/>
                  <a:gd name="T47" fmla="*/ 593 h 641"/>
                  <a:gd name="T48" fmla="*/ 43 w 481"/>
                  <a:gd name="T49" fmla="*/ 545 h 641"/>
                  <a:gd name="T50" fmla="*/ 24 w 481"/>
                  <a:gd name="T51" fmla="*/ 497 h 641"/>
                  <a:gd name="T52" fmla="*/ 18 w 481"/>
                  <a:gd name="T53" fmla="*/ 443 h 641"/>
                  <a:gd name="T54" fmla="*/ 18 w 481"/>
                  <a:gd name="T55" fmla="*/ 443 h 641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0" t="0" r="r" b="b"/>
                <a:pathLst>
                  <a:path w="481" h="641">
                    <a:moveTo>
                      <a:pt x="18" y="443"/>
                    </a:moveTo>
                    <a:lnTo>
                      <a:pt x="24" y="371"/>
                    </a:lnTo>
                    <a:lnTo>
                      <a:pt x="55" y="305"/>
                    </a:lnTo>
                    <a:lnTo>
                      <a:pt x="91" y="246"/>
                    </a:lnTo>
                    <a:lnTo>
                      <a:pt x="146" y="186"/>
                    </a:lnTo>
                    <a:lnTo>
                      <a:pt x="213" y="132"/>
                    </a:lnTo>
                    <a:lnTo>
                      <a:pt x="292" y="84"/>
                    </a:lnTo>
                    <a:lnTo>
                      <a:pt x="384" y="48"/>
                    </a:lnTo>
                    <a:lnTo>
                      <a:pt x="481" y="12"/>
                    </a:lnTo>
                    <a:lnTo>
                      <a:pt x="457" y="0"/>
                    </a:lnTo>
                    <a:lnTo>
                      <a:pt x="359" y="36"/>
                    </a:lnTo>
                    <a:lnTo>
                      <a:pt x="274" y="78"/>
                    </a:lnTo>
                    <a:lnTo>
                      <a:pt x="195" y="126"/>
                    </a:lnTo>
                    <a:lnTo>
                      <a:pt x="128" y="180"/>
                    </a:lnTo>
                    <a:lnTo>
                      <a:pt x="73" y="240"/>
                    </a:lnTo>
                    <a:lnTo>
                      <a:pt x="37" y="305"/>
                    </a:lnTo>
                    <a:lnTo>
                      <a:pt x="6" y="371"/>
                    </a:lnTo>
                    <a:lnTo>
                      <a:pt x="0" y="443"/>
                    </a:lnTo>
                    <a:lnTo>
                      <a:pt x="6" y="497"/>
                    </a:lnTo>
                    <a:lnTo>
                      <a:pt x="18" y="545"/>
                    </a:lnTo>
                    <a:lnTo>
                      <a:pt x="43" y="593"/>
                    </a:lnTo>
                    <a:lnTo>
                      <a:pt x="73" y="641"/>
                    </a:lnTo>
                    <a:lnTo>
                      <a:pt x="97" y="641"/>
                    </a:lnTo>
                    <a:lnTo>
                      <a:pt x="67" y="593"/>
                    </a:lnTo>
                    <a:lnTo>
                      <a:pt x="43" y="545"/>
                    </a:lnTo>
                    <a:lnTo>
                      <a:pt x="24" y="497"/>
                    </a:lnTo>
                    <a:lnTo>
                      <a:pt x="18" y="443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nb-NO" smtClean="0">
                  <a:solidFill>
                    <a:srgbClr val="FFFFFF"/>
                  </a:solidFill>
                </a:endParaRPr>
              </a:p>
            </p:txBody>
          </p:sp>
        </p:grpSp>
        <p:grpSp>
          <p:nvGrpSpPr>
            <p:cNvPr id="1038" name="Group 36"/>
            <p:cNvGrpSpPr>
              <a:grpSpLocks/>
            </p:cNvGrpSpPr>
            <p:nvPr userDrawn="1"/>
          </p:nvGrpSpPr>
          <p:grpSpPr bwMode="auto">
            <a:xfrm>
              <a:off x="4128" y="3360"/>
              <a:ext cx="1351" cy="821"/>
              <a:chOff x="4128" y="3360"/>
              <a:chExt cx="1351" cy="821"/>
            </a:xfrm>
          </p:grpSpPr>
          <p:sp>
            <p:nvSpPr>
              <p:cNvPr id="95269" name="Freeform 37"/>
              <p:cNvSpPr>
                <a:spLocks noEditPoints="1"/>
              </p:cNvSpPr>
              <p:nvPr/>
            </p:nvSpPr>
            <p:spPr bwMode="hidden">
              <a:xfrm>
                <a:off x="4200" y="3402"/>
                <a:ext cx="1201" cy="731"/>
              </a:xfrm>
              <a:custGeom>
                <a:avLst/>
                <a:gdLst/>
                <a:ahLst/>
                <a:cxnLst>
                  <a:cxn ang="0">
                    <a:pos x="484" y="6"/>
                  </a:cxn>
                  <a:cxn ang="0">
                    <a:pos x="263" y="60"/>
                  </a:cxn>
                  <a:cxn ang="0">
                    <a:pos x="101" y="162"/>
                  </a:cxn>
                  <a:cxn ang="0">
                    <a:pos x="12" y="294"/>
                  </a:cxn>
                  <a:cxn ang="0">
                    <a:pos x="0" y="366"/>
                  </a:cxn>
                  <a:cxn ang="0">
                    <a:pos x="12" y="437"/>
                  </a:cxn>
                  <a:cxn ang="0">
                    <a:pos x="101" y="569"/>
                  </a:cxn>
                  <a:cxn ang="0">
                    <a:pos x="263" y="671"/>
                  </a:cxn>
                  <a:cxn ang="0">
                    <a:pos x="484" y="725"/>
                  </a:cxn>
                  <a:cxn ang="0">
                    <a:pos x="723" y="725"/>
                  </a:cxn>
                  <a:cxn ang="0">
                    <a:pos x="938" y="671"/>
                  </a:cxn>
                  <a:cxn ang="0">
                    <a:pos x="1100" y="569"/>
                  </a:cxn>
                  <a:cxn ang="0">
                    <a:pos x="1189" y="437"/>
                  </a:cxn>
                  <a:cxn ang="0">
                    <a:pos x="1201" y="366"/>
                  </a:cxn>
                  <a:cxn ang="0">
                    <a:pos x="1189" y="294"/>
                  </a:cxn>
                  <a:cxn ang="0">
                    <a:pos x="1100" y="162"/>
                  </a:cxn>
                  <a:cxn ang="0">
                    <a:pos x="938" y="60"/>
                  </a:cxn>
                  <a:cxn ang="0">
                    <a:pos x="723" y="6"/>
                  </a:cxn>
                  <a:cxn ang="0">
                    <a:pos x="604" y="0"/>
                  </a:cxn>
                  <a:cxn ang="0">
                    <a:pos x="490" y="701"/>
                  </a:cxn>
                  <a:cxn ang="0">
                    <a:pos x="287" y="647"/>
                  </a:cxn>
                  <a:cxn ang="0">
                    <a:pos x="131" y="557"/>
                  </a:cxn>
                  <a:cxn ang="0">
                    <a:pos x="48" y="437"/>
                  </a:cxn>
                  <a:cxn ang="0">
                    <a:pos x="36" y="366"/>
                  </a:cxn>
                  <a:cxn ang="0">
                    <a:pos x="48" y="300"/>
                  </a:cxn>
                  <a:cxn ang="0">
                    <a:pos x="131" y="174"/>
                  </a:cxn>
                  <a:cxn ang="0">
                    <a:pos x="287" y="84"/>
                  </a:cxn>
                  <a:cxn ang="0">
                    <a:pos x="490" y="30"/>
                  </a:cxn>
                  <a:cxn ang="0">
                    <a:pos x="717" y="30"/>
                  </a:cxn>
                  <a:cxn ang="0">
                    <a:pos x="920" y="84"/>
                  </a:cxn>
                  <a:cxn ang="0">
                    <a:pos x="1070" y="174"/>
                  </a:cxn>
                  <a:cxn ang="0">
                    <a:pos x="1153" y="300"/>
                  </a:cxn>
                  <a:cxn ang="0">
                    <a:pos x="1153" y="437"/>
                  </a:cxn>
                  <a:cxn ang="0">
                    <a:pos x="1070" y="557"/>
                  </a:cxn>
                  <a:cxn ang="0">
                    <a:pos x="920" y="647"/>
                  </a:cxn>
                  <a:cxn ang="0">
                    <a:pos x="717" y="701"/>
                  </a:cxn>
                  <a:cxn ang="0">
                    <a:pos x="604" y="707"/>
                  </a:cxn>
                </a:cxnLst>
                <a:rect l="0" t="0" r="r" b="b"/>
                <a:pathLst>
                  <a:path w="1201" h="731">
                    <a:moveTo>
                      <a:pt x="604" y="0"/>
                    </a:moveTo>
                    <a:lnTo>
                      <a:pt x="484" y="6"/>
                    </a:lnTo>
                    <a:lnTo>
                      <a:pt x="370" y="30"/>
                    </a:lnTo>
                    <a:lnTo>
                      <a:pt x="263" y="60"/>
                    </a:lnTo>
                    <a:lnTo>
                      <a:pt x="179" y="108"/>
                    </a:lnTo>
                    <a:lnTo>
                      <a:pt x="101" y="162"/>
                    </a:lnTo>
                    <a:lnTo>
                      <a:pt x="48" y="222"/>
                    </a:lnTo>
                    <a:lnTo>
                      <a:pt x="12" y="294"/>
                    </a:lnTo>
                    <a:lnTo>
                      <a:pt x="6" y="330"/>
                    </a:lnTo>
                    <a:lnTo>
                      <a:pt x="0" y="366"/>
                    </a:lnTo>
                    <a:lnTo>
                      <a:pt x="6" y="401"/>
                    </a:lnTo>
                    <a:lnTo>
                      <a:pt x="12" y="437"/>
                    </a:lnTo>
                    <a:lnTo>
                      <a:pt x="48" y="509"/>
                    </a:lnTo>
                    <a:lnTo>
                      <a:pt x="101" y="569"/>
                    </a:lnTo>
                    <a:lnTo>
                      <a:pt x="179" y="623"/>
                    </a:lnTo>
                    <a:lnTo>
                      <a:pt x="263" y="671"/>
                    </a:lnTo>
                    <a:lnTo>
                      <a:pt x="370" y="701"/>
                    </a:lnTo>
                    <a:lnTo>
                      <a:pt x="484" y="725"/>
                    </a:lnTo>
                    <a:lnTo>
                      <a:pt x="604" y="731"/>
                    </a:lnTo>
                    <a:lnTo>
                      <a:pt x="723" y="725"/>
                    </a:lnTo>
                    <a:lnTo>
                      <a:pt x="837" y="701"/>
                    </a:lnTo>
                    <a:lnTo>
                      <a:pt x="938" y="671"/>
                    </a:lnTo>
                    <a:lnTo>
                      <a:pt x="1028" y="623"/>
                    </a:lnTo>
                    <a:lnTo>
                      <a:pt x="1100" y="569"/>
                    </a:lnTo>
                    <a:lnTo>
                      <a:pt x="1153" y="509"/>
                    </a:lnTo>
                    <a:lnTo>
                      <a:pt x="1189" y="437"/>
                    </a:lnTo>
                    <a:lnTo>
                      <a:pt x="1201" y="401"/>
                    </a:lnTo>
                    <a:lnTo>
                      <a:pt x="1201" y="366"/>
                    </a:lnTo>
                    <a:lnTo>
                      <a:pt x="1201" y="330"/>
                    </a:lnTo>
                    <a:lnTo>
                      <a:pt x="1189" y="294"/>
                    </a:lnTo>
                    <a:lnTo>
                      <a:pt x="1153" y="222"/>
                    </a:lnTo>
                    <a:lnTo>
                      <a:pt x="1100" y="162"/>
                    </a:lnTo>
                    <a:lnTo>
                      <a:pt x="1028" y="108"/>
                    </a:lnTo>
                    <a:lnTo>
                      <a:pt x="938" y="60"/>
                    </a:lnTo>
                    <a:lnTo>
                      <a:pt x="837" y="30"/>
                    </a:lnTo>
                    <a:lnTo>
                      <a:pt x="723" y="6"/>
                    </a:lnTo>
                    <a:lnTo>
                      <a:pt x="604" y="0"/>
                    </a:lnTo>
                    <a:lnTo>
                      <a:pt x="604" y="0"/>
                    </a:lnTo>
                    <a:close/>
                    <a:moveTo>
                      <a:pt x="604" y="707"/>
                    </a:moveTo>
                    <a:lnTo>
                      <a:pt x="490" y="701"/>
                    </a:lnTo>
                    <a:lnTo>
                      <a:pt x="382" y="683"/>
                    </a:lnTo>
                    <a:lnTo>
                      <a:pt x="287" y="647"/>
                    </a:lnTo>
                    <a:lnTo>
                      <a:pt x="203" y="611"/>
                    </a:lnTo>
                    <a:lnTo>
                      <a:pt x="131" y="557"/>
                    </a:lnTo>
                    <a:lnTo>
                      <a:pt x="83" y="497"/>
                    </a:lnTo>
                    <a:lnTo>
                      <a:pt x="48" y="437"/>
                    </a:lnTo>
                    <a:lnTo>
                      <a:pt x="42" y="401"/>
                    </a:lnTo>
                    <a:lnTo>
                      <a:pt x="36" y="366"/>
                    </a:lnTo>
                    <a:lnTo>
                      <a:pt x="42" y="330"/>
                    </a:lnTo>
                    <a:lnTo>
                      <a:pt x="48" y="300"/>
                    </a:lnTo>
                    <a:lnTo>
                      <a:pt x="83" y="234"/>
                    </a:lnTo>
                    <a:lnTo>
                      <a:pt x="131" y="174"/>
                    </a:lnTo>
                    <a:lnTo>
                      <a:pt x="203" y="126"/>
                    </a:lnTo>
                    <a:lnTo>
                      <a:pt x="287" y="84"/>
                    </a:lnTo>
                    <a:lnTo>
                      <a:pt x="382" y="54"/>
                    </a:lnTo>
                    <a:lnTo>
                      <a:pt x="490" y="30"/>
                    </a:lnTo>
                    <a:lnTo>
                      <a:pt x="604" y="24"/>
                    </a:lnTo>
                    <a:lnTo>
                      <a:pt x="717" y="30"/>
                    </a:lnTo>
                    <a:lnTo>
                      <a:pt x="825" y="54"/>
                    </a:lnTo>
                    <a:lnTo>
                      <a:pt x="920" y="84"/>
                    </a:lnTo>
                    <a:lnTo>
                      <a:pt x="1004" y="126"/>
                    </a:lnTo>
                    <a:lnTo>
                      <a:pt x="1070" y="174"/>
                    </a:lnTo>
                    <a:lnTo>
                      <a:pt x="1124" y="234"/>
                    </a:lnTo>
                    <a:lnTo>
                      <a:pt x="1153" y="300"/>
                    </a:lnTo>
                    <a:lnTo>
                      <a:pt x="1165" y="366"/>
                    </a:lnTo>
                    <a:lnTo>
                      <a:pt x="1153" y="437"/>
                    </a:lnTo>
                    <a:lnTo>
                      <a:pt x="1124" y="497"/>
                    </a:lnTo>
                    <a:lnTo>
                      <a:pt x="1070" y="557"/>
                    </a:lnTo>
                    <a:lnTo>
                      <a:pt x="1004" y="611"/>
                    </a:lnTo>
                    <a:lnTo>
                      <a:pt x="920" y="647"/>
                    </a:lnTo>
                    <a:lnTo>
                      <a:pt x="825" y="683"/>
                    </a:lnTo>
                    <a:lnTo>
                      <a:pt x="717" y="701"/>
                    </a:lnTo>
                    <a:lnTo>
                      <a:pt x="604" y="707"/>
                    </a:lnTo>
                    <a:lnTo>
                      <a:pt x="604" y="70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95270" name="Freeform 38"/>
              <p:cNvSpPr>
                <a:spLocks/>
              </p:cNvSpPr>
              <p:nvPr/>
            </p:nvSpPr>
            <p:spPr bwMode="hidden">
              <a:xfrm>
                <a:off x="4128" y="3366"/>
                <a:ext cx="544" cy="737"/>
              </a:xfrm>
              <a:custGeom>
                <a:avLst/>
                <a:gdLst/>
                <a:ahLst/>
                <a:cxnLst>
                  <a:cxn ang="0">
                    <a:pos x="24" y="402"/>
                  </a:cxn>
                  <a:cxn ang="0">
                    <a:pos x="36" y="330"/>
                  </a:cxn>
                  <a:cxn ang="0">
                    <a:pos x="66" y="264"/>
                  </a:cxn>
                  <a:cxn ang="0">
                    <a:pos x="108" y="204"/>
                  </a:cxn>
                  <a:cxn ang="0">
                    <a:pos x="173" y="150"/>
                  </a:cxn>
                  <a:cxn ang="0">
                    <a:pos x="251" y="102"/>
                  </a:cxn>
                  <a:cxn ang="0">
                    <a:pos x="335" y="60"/>
                  </a:cxn>
                  <a:cxn ang="0">
                    <a:pos x="436" y="30"/>
                  </a:cxn>
                  <a:cxn ang="0">
                    <a:pos x="544" y="12"/>
                  </a:cxn>
                  <a:cxn ang="0">
                    <a:pos x="544" y="0"/>
                  </a:cxn>
                  <a:cxn ang="0">
                    <a:pos x="430" y="18"/>
                  </a:cxn>
                  <a:cxn ang="0">
                    <a:pos x="329" y="48"/>
                  </a:cxn>
                  <a:cxn ang="0">
                    <a:pos x="233" y="90"/>
                  </a:cxn>
                  <a:cxn ang="0">
                    <a:pos x="155" y="138"/>
                  </a:cxn>
                  <a:cxn ang="0">
                    <a:pos x="90" y="198"/>
                  </a:cxn>
                  <a:cxn ang="0">
                    <a:pos x="42" y="258"/>
                  </a:cxn>
                  <a:cxn ang="0">
                    <a:pos x="12" y="330"/>
                  </a:cxn>
                  <a:cxn ang="0">
                    <a:pos x="0" y="402"/>
                  </a:cxn>
                  <a:cxn ang="0">
                    <a:pos x="6" y="455"/>
                  </a:cxn>
                  <a:cxn ang="0">
                    <a:pos x="18" y="503"/>
                  </a:cxn>
                  <a:cxn ang="0">
                    <a:pos x="42" y="545"/>
                  </a:cxn>
                  <a:cxn ang="0">
                    <a:pos x="78" y="593"/>
                  </a:cxn>
                  <a:cxn ang="0">
                    <a:pos x="114" y="635"/>
                  </a:cxn>
                  <a:cxn ang="0">
                    <a:pos x="161" y="671"/>
                  </a:cxn>
                  <a:cxn ang="0">
                    <a:pos x="221" y="707"/>
                  </a:cxn>
                  <a:cxn ang="0">
                    <a:pos x="281" y="737"/>
                  </a:cxn>
                  <a:cxn ang="0">
                    <a:pos x="323" y="737"/>
                  </a:cxn>
                  <a:cxn ang="0">
                    <a:pos x="257" y="707"/>
                  </a:cxn>
                  <a:cxn ang="0">
                    <a:pos x="203" y="671"/>
                  </a:cxn>
                  <a:cxn ang="0">
                    <a:pos x="149" y="635"/>
                  </a:cxn>
                  <a:cxn ang="0">
                    <a:pos x="108" y="593"/>
                  </a:cxn>
                  <a:cxn ang="0">
                    <a:pos x="72" y="551"/>
                  </a:cxn>
                  <a:cxn ang="0">
                    <a:pos x="48" y="503"/>
                  </a:cxn>
                  <a:cxn ang="0">
                    <a:pos x="30" y="455"/>
                  </a:cxn>
                  <a:cxn ang="0">
                    <a:pos x="24" y="402"/>
                  </a:cxn>
                  <a:cxn ang="0">
                    <a:pos x="24" y="402"/>
                  </a:cxn>
                </a:cxnLst>
                <a:rect l="0" t="0" r="r" b="b"/>
                <a:pathLst>
                  <a:path w="544" h="737">
                    <a:moveTo>
                      <a:pt x="24" y="402"/>
                    </a:moveTo>
                    <a:lnTo>
                      <a:pt x="36" y="330"/>
                    </a:lnTo>
                    <a:lnTo>
                      <a:pt x="66" y="264"/>
                    </a:lnTo>
                    <a:lnTo>
                      <a:pt x="108" y="204"/>
                    </a:lnTo>
                    <a:lnTo>
                      <a:pt x="173" y="150"/>
                    </a:lnTo>
                    <a:lnTo>
                      <a:pt x="251" y="102"/>
                    </a:lnTo>
                    <a:lnTo>
                      <a:pt x="335" y="60"/>
                    </a:lnTo>
                    <a:lnTo>
                      <a:pt x="436" y="30"/>
                    </a:lnTo>
                    <a:lnTo>
                      <a:pt x="544" y="12"/>
                    </a:lnTo>
                    <a:lnTo>
                      <a:pt x="544" y="0"/>
                    </a:lnTo>
                    <a:lnTo>
                      <a:pt x="430" y="18"/>
                    </a:lnTo>
                    <a:lnTo>
                      <a:pt x="329" y="48"/>
                    </a:lnTo>
                    <a:lnTo>
                      <a:pt x="233" y="90"/>
                    </a:lnTo>
                    <a:lnTo>
                      <a:pt x="155" y="138"/>
                    </a:lnTo>
                    <a:lnTo>
                      <a:pt x="90" y="198"/>
                    </a:lnTo>
                    <a:lnTo>
                      <a:pt x="42" y="258"/>
                    </a:lnTo>
                    <a:lnTo>
                      <a:pt x="12" y="330"/>
                    </a:lnTo>
                    <a:lnTo>
                      <a:pt x="0" y="402"/>
                    </a:lnTo>
                    <a:lnTo>
                      <a:pt x="6" y="455"/>
                    </a:lnTo>
                    <a:lnTo>
                      <a:pt x="18" y="503"/>
                    </a:lnTo>
                    <a:lnTo>
                      <a:pt x="42" y="545"/>
                    </a:lnTo>
                    <a:lnTo>
                      <a:pt x="78" y="593"/>
                    </a:lnTo>
                    <a:lnTo>
                      <a:pt x="114" y="635"/>
                    </a:lnTo>
                    <a:lnTo>
                      <a:pt x="161" y="671"/>
                    </a:lnTo>
                    <a:lnTo>
                      <a:pt x="221" y="707"/>
                    </a:lnTo>
                    <a:lnTo>
                      <a:pt x="281" y="737"/>
                    </a:lnTo>
                    <a:lnTo>
                      <a:pt x="323" y="737"/>
                    </a:lnTo>
                    <a:lnTo>
                      <a:pt x="257" y="707"/>
                    </a:lnTo>
                    <a:lnTo>
                      <a:pt x="203" y="671"/>
                    </a:lnTo>
                    <a:lnTo>
                      <a:pt x="149" y="635"/>
                    </a:lnTo>
                    <a:lnTo>
                      <a:pt x="108" y="593"/>
                    </a:lnTo>
                    <a:lnTo>
                      <a:pt x="72" y="551"/>
                    </a:lnTo>
                    <a:lnTo>
                      <a:pt x="48" y="503"/>
                    </a:lnTo>
                    <a:lnTo>
                      <a:pt x="30" y="455"/>
                    </a:lnTo>
                    <a:lnTo>
                      <a:pt x="24" y="402"/>
                    </a:lnTo>
                    <a:lnTo>
                      <a:pt x="24" y="40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95271" name="Freeform 39"/>
              <p:cNvSpPr>
                <a:spLocks/>
              </p:cNvSpPr>
              <p:nvPr/>
            </p:nvSpPr>
            <p:spPr bwMode="hidden">
              <a:xfrm>
                <a:off x="4792" y="3360"/>
                <a:ext cx="609" cy="252"/>
              </a:xfrm>
              <a:custGeom>
                <a:avLst/>
                <a:gdLst/>
                <a:ahLst/>
                <a:cxnLst>
                  <a:cxn ang="0">
                    <a:pos x="12" y="12"/>
                  </a:cxn>
                  <a:cxn ang="0">
                    <a:pos x="113" y="18"/>
                  </a:cxn>
                  <a:cxn ang="0">
                    <a:pos x="203" y="30"/>
                  </a:cxn>
                  <a:cxn ang="0">
                    <a:pos x="292" y="48"/>
                  </a:cxn>
                  <a:cxn ang="0">
                    <a:pos x="376" y="78"/>
                  </a:cxn>
                  <a:cxn ang="0">
                    <a:pos x="448" y="114"/>
                  </a:cxn>
                  <a:cxn ang="0">
                    <a:pos x="514" y="156"/>
                  </a:cxn>
                  <a:cxn ang="0">
                    <a:pos x="567" y="198"/>
                  </a:cxn>
                  <a:cxn ang="0">
                    <a:pos x="609" y="252"/>
                  </a:cxn>
                  <a:cxn ang="0">
                    <a:pos x="609" y="216"/>
                  </a:cxn>
                  <a:cxn ang="0">
                    <a:pos x="561" y="168"/>
                  </a:cxn>
                  <a:cxn ang="0">
                    <a:pos x="502" y="126"/>
                  </a:cxn>
                  <a:cxn ang="0">
                    <a:pos x="436" y="90"/>
                  </a:cxn>
                  <a:cxn ang="0">
                    <a:pos x="364" y="60"/>
                  </a:cxn>
                  <a:cxn ang="0">
                    <a:pos x="286" y="36"/>
                  </a:cxn>
                  <a:cxn ang="0">
                    <a:pos x="197" y="18"/>
                  </a:cxn>
                  <a:cxn ang="0">
                    <a:pos x="107" y="6"/>
                  </a:cxn>
                  <a:cxn ang="0">
                    <a:pos x="12" y="0"/>
                  </a:cxn>
                  <a:cxn ang="0">
                    <a:pos x="6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6" y="12"/>
                  </a:cxn>
                  <a:cxn ang="0">
                    <a:pos x="12" y="12"/>
                  </a:cxn>
                  <a:cxn ang="0">
                    <a:pos x="12" y="12"/>
                  </a:cxn>
                </a:cxnLst>
                <a:rect l="0" t="0" r="r" b="b"/>
                <a:pathLst>
                  <a:path w="609" h="252">
                    <a:moveTo>
                      <a:pt x="12" y="12"/>
                    </a:moveTo>
                    <a:lnTo>
                      <a:pt x="113" y="18"/>
                    </a:lnTo>
                    <a:lnTo>
                      <a:pt x="203" y="30"/>
                    </a:lnTo>
                    <a:lnTo>
                      <a:pt x="292" y="48"/>
                    </a:lnTo>
                    <a:lnTo>
                      <a:pt x="376" y="78"/>
                    </a:lnTo>
                    <a:lnTo>
                      <a:pt x="448" y="114"/>
                    </a:lnTo>
                    <a:lnTo>
                      <a:pt x="514" y="156"/>
                    </a:lnTo>
                    <a:lnTo>
                      <a:pt x="567" y="198"/>
                    </a:lnTo>
                    <a:lnTo>
                      <a:pt x="609" y="252"/>
                    </a:lnTo>
                    <a:lnTo>
                      <a:pt x="609" y="216"/>
                    </a:lnTo>
                    <a:lnTo>
                      <a:pt x="561" y="168"/>
                    </a:lnTo>
                    <a:lnTo>
                      <a:pt x="502" y="126"/>
                    </a:lnTo>
                    <a:lnTo>
                      <a:pt x="436" y="90"/>
                    </a:lnTo>
                    <a:lnTo>
                      <a:pt x="364" y="60"/>
                    </a:lnTo>
                    <a:lnTo>
                      <a:pt x="286" y="36"/>
                    </a:lnTo>
                    <a:lnTo>
                      <a:pt x="197" y="18"/>
                    </a:lnTo>
                    <a:lnTo>
                      <a:pt x="107" y="6"/>
                    </a:lnTo>
                    <a:lnTo>
                      <a:pt x="12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12"/>
                    </a:lnTo>
                    <a:lnTo>
                      <a:pt x="6" y="12"/>
                    </a:lnTo>
                    <a:lnTo>
                      <a:pt x="12" y="12"/>
                    </a:lnTo>
                    <a:lnTo>
                      <a:pt x="12" y="1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95272" name="Freeform 40"/>
              <p:cNvSpPr>
                <a:spLocks/>
              </p:cNvSpPr>
              <p:nvPr/>
            </p:nvSpPr>
            <p:spPr bwMode="hidden">
              <a:xfrm>
                <a:off x="5246" y="4007"/>
                <a:ext cx="72" cy="54"/>
              </a:xfrm>
              <a:custGeom>
                <a:avLst/>
                <a:gdLst/>
                <a:ahLst/>
                <a:cxnLst>
                  <a:cxn ang="0">
                    <a:pos x="72" y="0"/>
                  </a:cxn>
                  <a:cxn ang="0">
                    <a:pos x="36" y="30"/>
                  </a:cxn>
                  <a:cxn ang="0">
                    <a:pos x="0" y="54"/>
                  </a:cxn>
                  <a:cxn ang="0">
                    <a:pos x="36" y="54"/>
                  </a:cxn>
                  <a:cxn ang="0">
                    <a:pos x="54" y="42"/>
                  </a:cxn>
                  <a:cxn ang="0">
                    <a:pos x="72" y="24"/>
                  </a:cxn>
                  <a:cxn ang="0">
                    <a:pos x="72" y="24"/>
                  </a:cxn>
                  <a:cxn ang="0">
                    <a:pos x="72" y="0"/>
                  </a:cxn>
                  <a:cxn ang="0">
                    <a:pos x="72" y="0"/>
                  </a:cxn>
                </a:cxnLst>
                <a:rect l="0" t="0" r="r" b="b"/>
                <a:pathLst>
                  <a:path w="72" h="54">
                    <a:moveTo>
                      <a:pt x="72" y="0"/>
                    </a:moveTo>
                    <a:lnTo>
                      <a:pt x="36" y="30"/>
                    </a:lnTo>
                    <a:lnTo>
                      <a:pt x="0" y="54"/>
                    </a:lnTo>
                    <a:lnTo>
                      <a:pt x="36" y="54"/>
                    </a:lnTo>
                    <a:lnTo>
                      <a:pt x="54" y="42"/>
                    </a:lnTo>
                    <a:lnTo>
                      <a:pt x="72" y="24"/>
                    </a:lnTo>
                    <a:lnTo>
                      <a:pt x="72" y="24"/>
                    </a:lnTo>
                    <a:lnTo>
                      <a:pt x="72" y="0"/>
                    </a:lnTo>
                    <a:lnTo>
                      <a:pt x="7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95273" name="Freeform 41"/>
              <p:cNvSpPr>
                <a:spLocks/>
              </p:cNvSpPr>
              <p:nvPr/>
            </p:nvSpPr>
            <p:spPr bwMode="hidden">
              <a:xfrm>
                <a:off x="4505" y="4073"/>
                <a:ext cx="705" cy="108"/>
              </a:xfrm>
              <a:custGeom>
                <a:avLst/>
                <a:gdLst/>
                <a:ahLst/>
                <a:cxnLst>
                  <a:cxn ang="0">
                    <a:pos x="299" y="90"/>
                  </a:cxn>
                  <a:cxn ang="0">
                    <a:pos x="221" y="90"/>
                  </a:cxn>
                  <a:cxn ang="0">
                    <a:pos x="143" y="78"/>
                  </a:cxn>
                  <a:cxn ang="0">
                    <a:pos x="0" y="48"/>
                  </a:cxn>
                  <a:cxn ang="0">
                    <a:pos x="0" y="66"/>
                  </a:cxn>
                  <a:cxn ang="0">
                    <a:pos x="143" y="96"/>
                  </a:cxn>
                  <a:cxn ang="0">
                    <a:pos x="221" y="108"/>
                  </a:cxn>
                  <a:cxn ang="0">
                    <a:pos x="299" y="108"/>
                  </a:cxn>
                  <a:cxn ang="0">
                    <a:pos x="412" y="102"/>
                  </a:cxn>
                  <a:cxn ang="0">
                    <a:pos x="520" y="84"/>
                  </a:cxn>
                  <a:cxn ang="0">
                    <a:pos x="615" y="60"/>
                  </a:cxn>
                  <a:cxn ang="0">
                    <a:pos x="705" y="24"/>
                  </a:cxn>
                  <a:cxn ang="0">
                    <a:pos x="705" y="0"/>
                  </a:cxn>
                  <a:cxn ang="0">
                    <a:pos x="615" y="42"/>
                  </a:cxn>
                  <a:cxn ang="0">
                    <a:pos x="520" y="66"/>
                  </a:cxn>
                  <a:cxn ang="0">
                    <a:pos x="412" y="84"/>
                  </a:cxn>
                  <a:cxn ang="0">
                    <a:pos x="299" y="90"/>
                  </a:cxn>
                  <a:cxn ang="0">
                    <a:pos x="299" y="90"/>
                  </a:cxn>
                </a:cxnLst>
                <a:rect l="0" t="0" r="r" b="b"/>
                <a:pathLst>
                  <a:path w="705" h="108">
                    <a:moveTo>
                      <a:pt x="299" y="90"/>
                    </a:moveTo>
                    <a:lnTo>
                      <a:pt x="221" y="90"/>
                    </a:lnTo>
                    <a:lnTo>
                      <a:pt x="143" y="78"/>
                    </a:lnTo>
                    <a:lnTo>
                      <a:pt x="0" y="48"/>
                    </a:lnTo>
                    <a:lnTo>
                      <a:pt x="0" y="66"/>
                    </a:lnTo>
                    <a:lnTo>
                      <a:pt x="143" y="96"/>
                    </a:lnTo>
                    <a:lnTo>
                      <a:pt x="221" y="108"/>
                    </a:lnTo>
                    <a:lnTo>
                      <a:pt x="299" y="108"/>
                    </a:lnTo>
                    <a:lnTo>
                      <a:pt x="412" y="102"/>
                    </a:lnTo>
                    <a:lnTo>
                      <a:pt x="520" y="84"/>
                    </a:lnTo>
                    <a:lnTo>
                      <a:pt x="615" y="60"/>
                    </a:lnTo>
                    <a:lnTo>
                      <a:pt x="705" y="24"/>
                    </a:lnTo>
                    <a:lnTo>
                      <a:pt x="705" y="0"/>
                    </a:lnTo>
                    <a:lnTo>
                      <a:pt x="615" y="42"/>
                    </a:lnTo>
                    <a:lnTo>
                      <a:pt x="520" y="66"/>
                    </a:lnTo>
                    <a:lnTo>
                      <a:pt x="412" y="84"/>
                    </a:lnTo>
                    <a:lnTo>
                      <a:pt x="299" y="90"/>
                    </a:lnTo>
                    <a:lnTo>
                      <a:pt x="299" y="9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95274" name="Freeform 42"/>
              <p:cNvSpPr>
                <a:spLocks/>
              </p:cNvSpPr>
              <p:nvPr/>
            </p:nvSpPr>
            <p:spPr bwMode="hidden">
              <a:xfrm>
                <a:off x="5336" y="3654"/>
                <a:ext cx="143" cy="341"/>
              </a:xfrm>
              <a:custGeom>
                <a:avLst/>
                <a:gdLst/>
                <a:ahLst/>
                <a:cxnLst>
                  <a:cxn ang="0">
                    <a:pos x="119" y="114"/>
                  </a:cxn>
                  <a:cxn ang="0">
                    <a:pos x="113" y="173"/>
                  </a:cxn>
                  <a:cxn ang="0">
                    <a:pos x="89" y="239"/>
                  </a:cxn>
                  <a:cxn ang="0">
                    <a:pos x="47" y="293"/>
                  </a:cxn>
                  <a:cxn ang="0">
                    <a:pos x="0" y="341"/>
                  </a:cxn>
                  <a:cxn ang="0">
                    <a:pos x="29" y="341"/>
                  </a:cxn>
                  <a:cxn ang="0">
                    <a:pos x="77" y="287"/>
                  </a:cxn>
                  <a:cxn ang="0">
                    <a:pos x="113" y="233"/>
                  </a:cxn>
                  <a:cxn ang="0">
                    <a:pos x="137" y="173"/>
                  </a:cxn>
                  <a:cxn ang="0">
                    <a:pos x="143" y="114"/>
                  </a:cxn>
                  <a:cxn ang="0">
                    <a:pos x="137" y="60"/>
                  </a:cxn>
                  <a:cxn ang="0">
                    <a:pos x="119" y="0"/>
                  </a:cxn>
                  <a:cxn ang="0">
                    <a:pos x="89" y="0"/>
                  </a:cxn>
                  <a:cxn ang="0">
                    <a:pos x="113" y="60"/>
                  </a:cxn>
                  <a:cxn ang="0">
                    <a:pos x="119" y="114"/>
                  </a:cxn>
                  <a:cxn ang="0">
                    <a:pos x="119" y="114"/>
                  </a:cxn>
                </a:cxnLst>
                <a:rect l="0" t="0" r="r" b="b"/>
                <a:pathLst>
                  <a:path w="143" h="341">
                    <a:moveTo>
                      <a:pt x="119" y="114"/>
                    </a:moveTo>
                    <a:lnTo>
                      <a:pt x="113" y="173"/>
                    </a:lnTo>
                    <a:lnTo>
                      <a:pt x="89" y="239"/>
                    </a:lnTo>
                    <a:lnTo>
                      <a:pt x="47" y="293"/>
                    </a:lnTo>
                    <a:lnTo>
                      <a:pt x="0" y="341"/>
                    </a:lnTo>
                    <a:lnTo>
                      <a:pt x="29" y="341"/>
                    </a:lnTo>
                    <a:lnTo>
                      <a:pt x="77" y="287"/>
                    </a:lnTo>
                    <a:lnTo>
                      <a:pt x="113" y="233"/>
                    </a:lnTo>
                    <a:lnTo>
                      <a:pt x="137" y="173"/>
                    </a:lnTo>
                    <a:lnTo>
                      <a:pt x="143" y="114"/>
                    </a:lnTo>
                    <a:lnTo>
                      <a:pt x="137" y="60"/>
                    </a:lnTo>
                    <a:lnTo>
                      <a:pt x="119" y="0"/>
                    </a:lnTo>
                    <a:lnTo>
                      <a:pt x="89" y="0"/>
                    </a:lnTo>
                    <a:lnTo>
                      <a:pt x="113" y="60"/>
                    </a:lnTo>
                    <a:lnTo>
                      <a:pt x="119" y="114"/>
                    </a:lnTo>
                    <a:lnTo>
                      <a:pt x="119" y="11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95275" name="Freeform 43"/>
              <p:cNvSpPr>
                <a:spLocks/>
              </p:cNvSpPr>
              <p:nvPr/>
            </p:nvSpPr>
            <p:spPr bwMode="hidden">
              <a:xfrm>
                <a:off x="5061" y="3624"/>
                <a:ext cx="83" cy="90"/>
              </a:xfrm>
              <a:custGeom>
                <a:avLst/>
                <a:gdLst/>
                <a:ahLst/>
                <a:cxnLst>
                  <a:cxn ang="0">
                    <a:pos x="59" y="90"/>
                  </a:cxn>
                  <a:cxn ang="0">
                    <a:pos x="83" y="84"/>
                  </a:cxn>
                  <a:cxn ang="0">
                    <a:pos x="71" y="60"/>
                  </a:cxn>
                  <a:cxn ang="0">
                    <a:pos x="53" y="42"/>
                  </a:cxn>
                  <a:cxn ang="0">
                    <a:pos x="6" y="0"/>
                  </a:cxn>
                  <a:cxn ang="0">
                    <a:pos x="0" y="18"/>
                  </a:cxn>
                  <a:cxn ang="0">
                    <a:pos x="35" y="48"/>
                  </a:cxn>
                  <a:cxn ang="0">
                    <a:pos x="59" y="90"/>
                  </a:cxn>
                  <a:cxn ang="0">
                    <a:pos x="59" y="90"/>
                  </a:cxn>
                </a:cxnLst>
                <a:rect l="0" t="0" r="r" b="b"/>
                <a:pathLst>
                  <a:path w="83" h="90">
                    <a:moveTo>
                      <a:pt x="59" y="90"/>
                    </a:moveTo>
                    <a:lnTo>
                      <a:pt x="83" y="84"/>
                    </a:lnTo>
                    <a:lnTo>
                      <a:pt x="71" y="60"/>
                    </a:lnTo>
                    <a:lnTo>
                      <a:pt x="53" y="42"/>
                    </a:lnTo>
                    <a:lnTo>
                      <a:pt x="6" y="0"/>
                    </a:lnTo>
                    <a:lnTo>
                      <a:pt x="0" y="18"/>
                    </a:lnTo>
                    <a:lnTo>
                      <a:pt x="35" y="48"/>
                    </a:lnTo>
                    <a:lnTo>
                      <a:pt x="59" y="90"/>
                    </a:lnTo>
                    <a:lnTo>
                      <a:pt x="59" y="9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1059" name="Freeform 44"/>
              <p:cNvSpPr>
                <a:spLocks/>
              </p:cNvSpPr>
              <p:nvPr/>
            </p:nvSpPr>
            <p:spPr bwMode="hidden">
              <a:xfrm>
                <a:off x="4445" y="3552"/>
                <a:ext cx="717" cy="431"/>
              </a:xfrm>
              <a:custGeom>
                <a:avLst/>
                <a:gdLst>
                  <a:gd name="T0" fmla="*/ 693 w 717"/>
                  <a:gd name="T1" fmla="*/ 216 h 431"/>
                  <a:gd name="T2" fmla="*/ 687 w 717"/>
                  <a:gd name="T3" fmla="*/ 257 h 431"/>
                  <a:gd name="T4" fmla="*/ 669 w 717"/>
                  <a:gd name="T5" fmla="*/ 293 h 431"/>
                  <a:gd name="T6" fmla="*/ 633 w 717"/>
                  <a:gd name="T7" fmla="*/ 329 h 431"/>
                  <a:gd name="T8" fmla="*/ 598 w 717"/>
                  <a:gd name="T9" fmla="*/ 359 h 431"/>
                  <a:gd name="T10" fmla="*/ 544 w 717"/>
                  <a:gd name="T11" fmla="*/ 383 h 431"/>
                  <a:gd name="T12" fmla="*/ 490 w 717"/>
                  <a:gd name="T13" fmla="*/ 401 h 431"/>
                  <a:gd name="T14" fmla="*/ 424 w 717"/>
                  <a:gd name="T15" fmla="*/ 413 h 431"/>
                  <a:gd name="T16" fmla="*/ 359 w 717"/>
                  <a:gd name="T17" fmla="*/ 419 h 431"/>
                  <a:gd name="T18" fmla="*/ 293 w 717"/>
                  <a:gd name="T19" fmla="*/ 413 h 431"/>
                  <a:gd name="T20" fmla="*/ 227 w 717"/>
                  <a:gd name="T21" fmla="*/ 401 h 431"/>
                  <a:gd name="T22" fmla="*/ 173 w 717"/>
                  <a:gd name="T23" fmla="*/ 383 h 431"/>
                  <a:gd name="T24" fmla="*/ 119 w 717"/>
                  <a:gd name="T25" fmla="*/ 359 h 431"/>
                  <a:gd name="T26" fmla="*/ 84 w 717"/>
                  <a:gd name="T27" fmla="*/ 329 h 431"/>
                  <a:gd name="T28" fmla="*/ 48 w 717"/>
                  <a:gd name="T29" fmla="*/ 293 h 431"/>
                  <a:gd name="T30" fmla="*/ 30 w 717"/>
                  <a:gd name="T31" fmla="*/ 257 h 431"/>
                  <a:gd name="T32" fmla="*/ 24 w 717"/>
                  <a:gd name="T33" fmla="*/ 216 h 431"/>
                  <a:gd name="T34" fmla="*/ 30 w 717"/>
                  <a:gd name="T35" fmla="*/ 174 h 431"/>
                  <a:gd name="T36" fmla="*/ 48 w 717"/>
                  <a:gd name="T37" fmla="*/ 138 h 431"/>
                  <a:gd name="T38" fmla="*/ 84 w 717"/>
                  <a:gd name="T39" fmla="*/ 102 h 431"/>
                  <a:gd name="T40" fmla="*/ 119 w 717"/>
                  <a:gd name="T41" fmla="*/ 72 h 431"/>
                  <a:gd name="T42" fmla="*/ 173 w 717"/>
                  <a:gd name="T43" fmla="*/ 48 h 431"/>
                  <a:gd name="T44" fmla="*/ 227 w 717"/>
                  <a:gd name="T45" fmla="*/ 30 h 431"/>
                  <a:gd name="T46" fmla="*/ 293 w 717"/>
                  <a:gd name="T47" fmla="*/ 18 h 431"/>
                  <a:gd name="T48" fmla="*/ 359 w 717"/>
                  <a:gd name="T49" fmla="*/ 12 h 431"/>
                  <a:gd name="T50" fmla="*/ 418 w 717"/>
                  <a:gd name="T51" fmla="*/ 18 h 431"/>
                  <a:gd name="T52" fmla="*/ 478 w 717"/>
                  <a:gd name="T53" fmla="*/ 30 h 431"/>
                  <a:gd name="T54" fmla="*/ 532 w 717"/>
                  <a:gd name="T55" fmla="*/ 48 h 431"/>
                  <a:gd name="T56" fmla="*/ 580 w 717"/>
                  <a:gd name="T57" fmla="*/ 66 h 431"/>
                  <a:gd name="T58" fmla="*/ 586 w 717"/>
                  <a:gd name="T59" fmla="*/ 48 h 431"/>
                  <a:gd name="T60" fmla="*/ 478 w 717"/>
                  <a:gd name="T61" fmla="*/ 12 h 431"/>
                  <a:gd name="T62" fmla="*/ 418 w 717"/>
                  <a:gd name="T63" fmla="*/ 6 h 431"/>
                  <a:gd name="T64" fmla="*/ 359 w 717"/>
                  <a:gd name="T65" fmla="*/ 0 h 431"/>
                  <a:gd name="T66" fmla="*/ 287 w 717"/>
                  <a:gd name="T67" fmla="*/ 6 h 431"/>
                  <a:gd name="T68" fmla="*/ 221 w 717"/>
                  <a:gd name="T69" fmla="*/ 18 h 431"/>
                  <a:gd name="T70" fmla="*/ 161 w 717"/>
                  <a:gd name="T71" fmla="*/ 36 h 431"/>
                  <a:gd name="T72" fmla="*/ 107 w 717"/>
                  <a:gd name="T73" fmla="*/ 66 h 431"/>
                  <a:gd name="T74" fmla="*/ 60 w 717"/>
                  <a:gd name="T75" fmla="*/ 96 h 431"/>
                  <a:gd name="T76" fmla="*/ 30 w 717"/>
                  <a:gd name="T77" fmla="*/ 132 h 431"/>
                  <a:gd name="T78" fmla="*/ 6 w 717"/>
                  <a:gd name="T79" fmla="*/ 174 h 431"/>
                  <a:gd name="T80" fmla="*/ 0 w 717"/>
                  <a:gd name="T81" fmla="*/ 216 h 431"/>
                  <a:gd name="T82" fmla="*/ 6 w 717"/>
                  <a:gd name="T83" fmla="*/ 257 h 431"/>
                  <a:gd name="T84" fmla="*/ 30 w 717"/>
                  <a:gd name="T85" fmla="*/ 299 h 431"/>
                  <a:gd name="T86" fmla="*/ 60 w 717"/>
                  <a:gd name="T87" fmla="*/ 335 h 431"/>
                  <a:gd name="T88" fmla="*/ 107 w 717"/>
                  <a:gd name="T89" fmla="*/ 371 h 431"/>
                  <a:gd name="T90" fmla="*/ 161 w 717"/>
                  <a:gd name="T91" fmla="*/ 395 h 431"/>
                  <a:gd name="T92" fmla="*/ 221 w 717"/>
                  <a:gd name="T93" fmla="*/ 413 h 431"/>
                  <a:gd name="T94" fmla="*/ 287 w 717"/>
                  <a:gd name="T95" fmla="*/ 425 h 431"/>
                  <a:gd name="T96" fmla="*/ 359 w 717"/>
                  <a:gd name="T97" fmla="*/ 431 h 431"/>
                  <a:gd name="T98" fmla="*/ 430 w 717"/>
                  <a:gd name="T99" fmla="*/ 425 h 431"/>
                  <a:gd name="T100" fmla="*/ 496 w 717"/>
                  <a:gd name="T101" fmla="*/ 413 h 431"/>
                  <a:gd name="T102" fmla="*/ 562 w 717"/>
                  <a:gd name="T103" fmla="*/ 395 h 431"/>
                  <a:gd name="T104" fmla="*/ 610 w 717"/>
                  <a:gd name="T105" fmla="*/ 371 h 431"/>
                  <a:gd name="T106" fmla="*/ 657 w 717"/>
                  <a:gd name="T107" fmla="*/ 335 h 431"/>
                  <a:gd name="T108" fmla="*/ 687 w 717"/>
                  <a:gd name="T109" fmla="*/ 299 h 431"/>
                  <a:gd name="T110" fmla="*/ 711 w 717"/>
                  <a:gd name="T111" fmla="*/ 257 h 431"/>
                  <a:gd name="T112" fmla="*/ 717 w 717"/>
                  <a:gd name="T113" fmla="*/ 216 h 431"/>
                  <a:gd name="T114" fmla="*/ 717 w 717"/>
                  <a:gd name="T115" fmla="*/ 204 h 431"/>
                  <a:gd name="T116" fmla="*/ 711 w 717"/>
                  <a:gd name="T117" fmla="*/ 192 h 431"/>
                  <a:gd name="T118" fmla="*/ 687 w 717"/>
                  <a:gd name="T119" fmla="*/ 198 h 431"/>
                  <a:gd name="T120" fmla="*/ 693 w 717"/>
                  <a:gd name="T121" fmla="*/ 210 h 431"/>
                  <a:gd name="T122" fmla="*/ 693 w 717"/>
                  <a:gd name="T123" fmla="*/ 216 h 431"/>
                  <a:gd name="T124" fmla="*/ 693 w 717"/>
                  <a:gd name="T125" fmla="*/ 216 h 431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60000 65536"/>
                  <a:gd name="T187" fmla="*/ 0 60000 65536"/>
                  <a:gd name="T188" fmla="*/ 0 60000 65536"/>
                </a:gdLst>
                <a:ahLst/>
                <a:cxnLst>
                  <a:cxn ang="T126">
                    <a:pos x="T0" y="T1"/>
                  </a:cxn>
                  <a:cxn ang="T127">
                    <a:pos x="T2" y="T3"/>
                  </a:cxn>
                  <a:cxn ang="T128">
                    <a:pos x="T4" y="T5"/>
                  </a:cxn>
                  <a:cxn ang="T129">
                    <a:pos x="T6" y="T7"/>
                  </a:cxn>
                  <a:cxn ang="T130">
                    <a:pos x="T8" y="T9"/>
                  </a:cxn>
                  <a:cxn ang="T131">
                    <a:pos x="T10" y="T11"/>
                  </a:cxn>
                  <a:cxn ang="T132">
                    <a:pos x="T12" y="T13"/>
                  </a:cxn>
                  <a:cxn ang="T133">
                    <a:pos x="T14" y="T15"/>
                  </a:cxn>
                  <a:cxn ang="T134">
                    <a:pos x="T16" y="T17"/>
                  </a:cxn>
                  <a:cxn ang="T135">
                    <a:pos x="T18" y="T19"/>
                  </a:cxn>
                  <a:cxn ang="T136">
                    <a:pos x="T20" y="T21"/>
                  </a:cxn>
                  <a:cxn ang="T137">
                    <a:pos x="T22" y="T23"/>
                  </a:cxn>
                  <a:cxn ang="T138">
                    <a:pos x="T24" y="T25"/>
                  </a:cxn>
                  <a:cxn ang="T139">
                    <a:pos x="T26" y="T27"/>
                  </a:cxn>
                  <a:cxn ang="T140">
                    <a:pos x="T28" y="T29"/>
                  </a:cxn>
                  <a:cxn ang="T141">
                    <a:pos x="T30" y="T31"/>
                  </a:cxn>
                  <a:cxn ang="T142">
                    <a:pos x="T32" y="T33"/>
                  </a:cxn>
                  <a:cxn ang="T143">
                    <a:pos x="T34" y="T35"/>
                  </a:cxn>
                  <a:cxn ang="T144">
                    <a:pos x="T36" y="T37"/>
                  </a:cxn>
                  <a:cxn ang="T145">
                    <a:pos x="T38" y="T39"/>
                  </a:cxn>
                  <a:cxn ang="T146">
                    <a:pos x="T40" y="T41"/>
                  </a:cxn>
                  <a:cxn ang="T147">
                    <a:pos x="T42" y="T43"/>
                  </a:cxn>
                  <a:cxn ang="T148">
                    <a:pos x="T44" y="T45"/>
                  </a:cxn>
                  <a:cxn ang="T149">
                    <a:pos x="T46" y="T47"/>
                  </a:cxn>
                  <a:cxn ang="T150">
                    <a:pos x="T48" y="T49"/>
                  </a:cxn>
                  <a:cxn ang="T151">
                    <a:pos x="T50" y="T51"/>
                  </a:cxn>
                  <a:cxn ang="T152">
                    <a:pos x="T52" y="T53"/>
                  </a:cxn>
                  <a:cxn ang="T153">
                    <a:pos x="T54" y="T55"/>
                  </a:cxn>
                  <a:cxn ang="T154">
                    <a:pos x="T56" y="T57"/>
                  </a:cxn>
                  <a:cxn ang="T155">
                    <a:pos x="T58" y="T59"/>
                  </a:cxn>
                  <a:cxn ang="T156">
                    <a:pos x="T60" y="T61"/>
                  </a:cxn>
                  <a:cxn ang="T157">
                    <a:pos x="T62" y="T63"/>
                  </a:cxn>
                  <a:cxn ang="T158">
                    <a:pos x="T64" y="T65"/>
                  </a:cxn>
                  <a:cxn ang="T159">
                    <a:pos x="T66" y="T67"/>
                  </a:cxn>
                  <a:cxn ang="T160">
                    <a:pos x="T68" y="T69"/>
                  </a:cxn>
                  <a:cxn ang="T161">
                    <a:pos x="T70" y="T71"/>
                  </a:cxn>
                  <a:cxn ang="T162">
                    <a:pos x="T72" y="T73"/>
                  </a:cxn>
                  <a:cxn ang="T163">
                    <a:pos x="T74" y="T75"/>
                  </a:cxn>
                  <a:cxn ang="T164">
                    <a:pos x="T76" y="T77"/>
                  </a:cxn>
                  <a:cxn ang="T165">
                    <a:pos x="T78" y="T79"/>
                  </a:cxn>
                  <a:cxn ang="T166">
                    <a:pos x="T80" y="T81"/>
                  </a:cxn>
                  <a:cxn ang="T167">
                    <a:pos x="T82" y="T83"/>
                  </a:cxn>
                  <a:cxn ang="T168">
                    <a:pos x="T84" y="T85"/>
                  </a:cxn>
                  <a:cxn ang="T169">
                    <a:pos x="T86" y="T87"/>
                  </a:cxn>
                  <a:cxn ang="T170">
                    <a:pos x="T88" y="T89"/>
                  </a:cxn>
                  <a:cxn ang="T171">
                    <a:pos x="T90" y="T91"/>
                  </a:cxn>
                  <a:cxn ang="T172">
                    <a:pos x="T92" y="T93"/>
                  </a:cxn>
                  <a:cxn ang="T173">
                    <a:pos x="T94" y="T95"/>
                  </a:cxn>
                  <a:cxn ang="T174">
                    <a:pos x="T96" y="T97"/>
                  </a:cxn>
                  <a:cxn ang="T175">
                    <a:pos x="T98" y="T99"/>
                  </a:cxn>
                  <a:cxn ang="T176">
                    <a:pos x="T100" y="T101"/>
                  </a:cxn>
                  <a:cxn ang="T177">
                    <a:pos x="T102" y="T103"/>
                  </a:cxn>
                  <a:cxn ang="T178">
                    <a:pos x="T104" y="T105"/>
                  </a:cxn>
                  <a:cxn ang="T179">
                    <a:pos x="T106" y="T107"/>
                  </a:cxn>
                  <a:cxn ang="T180">
                    <a:pos x="T108" y="T109"/>
                  </a:cxn>
                  <a:cxn ang="T181">
                    <a:pos x="T110" y="T111"/>
                  </a:cxn>
                  <a:cxn ang="T182">
                    <a:pos x="T112" y="T113"/>
                  </a:cxn>
                  <a:cxn ang="T183">
                    <a:pos x="T114" y="T115"/>
                  </a:cxn>
                  <a:cxn ang="T184">
                    <a:pos x="T116" y="T117"/>
                  </a:cxn>
                  <a:cxn ang="T185">
                    <a:pos x="T118" y="T119"/>
                  </a:cxn>
                  <a:cxn ang="T186">
                    <a:pos x="T120" y="T121"/>
                  </a:cxn>
                  <a:cxn ang="T187">
                    <a:pos x="T122" y="T123"/>
                  </a:cxn>
                  <a:cxn ang="T188">
                    <a:pos x="T124" y="T125"/>
                  </a:cxn>
                </a:cxnLst>
                <a:rect l="0" t="0" r="r" b="b"/>
                <a:pathLst>
                  <a:path w="717" h="431">
                    <a:moveTo>
                      <a:pt x="693" y="216"/>
                    </a:moveTo>
                    <a:lnTo>
                      <a:pt x="687" y="257"/>
                    </a:lnTo>
                    <a:lnTo>
                      <a:pt x="669" y="293"/>
                    </a:lnTo>
                    <a:lnTo>
                      <a:pt x="633" y="329"/>
                    </a:lnTo>
                    <a:lnTo>
                      <a:pt x="598" y="359"/>
                    </a:lnTo>
                    <a:lnTo>
                      <a:pt x="544" y="383"/>
                    </a:lnTo>
                    <a:lnTo>
                      <a:pt x="490" y="401"/>
                    </a:lnTo>
                    <a:lnTo>
                      <a:pt x="424" y="413"/>
                    </a:lnTo>
                    <a:lnTo>
                      <a:pt x="359" y="419"/>
                    </a:lnTo>
                    <a:lnTo>
                      <a:pt x="293" y="413"/>
                    </a:lnTo>
                    <a:lnTo>
                      <a:pt x="227" y="401"/>
                    </a:lnTo>
                    <a:lnTo>
                      <a:pt x="173" y="383"/>
                    </a:lnTo>
                    <a:lnTo>
                      <a:pt x="119" y="359"/>
                    </a:lnTo>
                    <a:lnTo>
                      <a:pt x="84" y="329"/>
                    </a:lnTo>
                    <a:lnTo>
                      <a:pt x="48" y="293"/>
                    </a:lnTo>
                    <a:lnTo>
                      <a:pt x="30" y="257"/>
                    </a:lnTo>
                    <a:lnTo>
                      <a:pt x="24" y="216"/>
                    </a:lnTo>
                    <a:lnTo>
                      <a:pt x="30" y="174"/>
                    </a:lnTo>
                    <a:lnTo>
                      <a:pt x="48" y="138"/>
                    </a:lnTo>
                    <a:lnTo>
                      <a:pt x="84" y="102"/>
                    </a:lnTo>
                    <a:lnTo>
                      <a:pt x="119" y="72"/>
                    </a:lnTo>
                    <a:lnTo>
                      <a:pt x="173" y="48"/>
                    </a:lnTo>
                    <a:lnTo>
                      <a:pt x="227" y="30"/>
                    </a:lnTo>
                    <a:lnTo>
                      <a:pt x="293" y="18"/>
                    </a:lnTo>
                    <a:lnTo>
                      <a:pt x="359" y="12"/>
                    </a:lnTo>
                    <a:lnTo>
                      <a:pt x="418" y="18"/>
                    </a:lnTo>
                    <a:lnTo>
                      <a:pt x="478" y="30"/>
                    </a:lnTo>
                    <a:lnTo>
                      <a:pt x="532" y="48"/>
                    </a:lnTo>
                    <a:lnTo>
                      <a:pt x="580" y="66"/>
                    </a:lnTo>
                    <a:lnTo>
                      <a:pt x="586" y="48"/>
                    </a:lnTo>
                    <a:lnTo>
                      <a:pt x="478" y="12"/>
                    </a:lnTo>
                    <a:lnTo>
                      <a:pt x="418" y="6"/>
                    </a:lnTo>
                    <a:lnTo>
                      <a:pt x="359" y="0"/>
                    </a:lnTo>
                    <a:lnTo>
                      <a:pt x="287" y="6"/>
                    </a:lnTo>
                    <a:lnTo>
                      <a:pt x="221" y="18"/>
                    </a:lnTo>
                    <a:lnTo>
                      <a:pt x="161" y="36"/>
                    </a:lnTo>
                    <a:lnTo>
                      <a:pt x="107" y="66"/>
                    </a:lnTo>
                    <a:lnTo>
                      <a:pt x="60" y="96"/>
                    </a:lnTo>
                    <a:lnTo>
                      <a:pt x="30" y="132"/>
                    </a:lnTo>
                    <a:lnTo>
                      <a:pt x="6" y="174"/>
                    </a:lnTo>
                    <a:lnTo>
                      <a:pt x="0" y="216"/>
                    </a:lnTo>
                    <a:lnTo>
                      <a:pt x="6" y="257"/>
                    </a:lnTo>
                    <a:lnTo>
                      <a:pt x="30" y="299"/>
                    </a:lnTo>
                    <a:lnTo>
                      <a:pt x="60" y="335"/>
                    </a:lnTo>
                    <a:lnTo>
                      <a:pt x="107" y="371"/>
                    </a:lnTo>
                    <a:lnTo>
                      <a:pt x="161" y="395"/>
                    </a:lnTo>
                    <a:lnTo>
                      <a:pt x="221" y="413"/>
                    </a:lnTo>
                    <a:lnTo>
                      <a:pt x="287" y="425"/>
                    </a:lnTo>
                    <a:lnTo>
                      <a:pt x="359" y="431"/>
                    </a:lnTo>
                    <a:lnTo>
                      <a:pt x="430" y="425"/>
                    </a:lnTo>
                    <a:lnTo>
                      <a:pt x="496" y="413"/>
                    </a:lnTo>
                    <a:lnTo>
                      <a:pt x="562" y="395"/>
                    </a:lnTo>
                    <a:lnTo>
                      <a:pt x="610" y="371"/>
                    </a:lnTo>
                    <a:lnTo>
                      <a:pt x="657" y="335"/>
                    </a:lnTo>
                    <a:lnTo>
                      <a:pt x="687" y="299"/>
                    </a:lnTo>
                    <a:lnTo>
                      <a:pt x="711" y="257"/>
                    </a:lnTo>
                    <a:lnTo>
                      <a:pt x="717" y="216"/>
                    </a:lnTo>
                    <a:lnTo>
                      <a:pt x="717" y="204"/>
                    </a:lnTo>
                    <a:lnTo>
                      <a:pt x="711" y="192"/>
                    </a:lnTo>
                    <a:lnTo>
                      <a:pt x="687" y="198"/>
                    </a:lnTo>
                    <a:lnTo>
                      <a:pt x="693" y="210"/>
                    </a:lnTo>
                    <a:lnTo>
                      <a:pt x="693" y="216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nb-NO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5277" name="Freeform 45"/>
              <p:cNvSpPr>
                <a:spLocks/>
              </p:cNvSpPr>
              <p:nvPr/>
            </p:nvSpPr>
            <p:spPr bwMode="hidden">
              <a:xfrm>
                <a:off x="4349" y="3510"/>
                <a:ext cx="909" cy="533"/>
              </a:xfrm>
              <a:custGeom>
                <a:avLst/>
                <a:gdLst/>
                <a:ahLst/>
                <a:cxnLst>
                  <a:cxn ang="0">
                    <a:pos x="616" y="0"/>
                  </a:cxn>
                  <a:cxn ang="0">
                    <a:pos x="616" y="18"/>
                  </a:cxn>
                  <a:cxn ang="0">
                    <a:pos x="724" y="60"/>
                  </a:cxn>
                  <a:cxn ang="0">
                    <a:pos x="765" y="84"/>
                  </a:cxn>
                  <a:cxn ang="0">
                    <a:pos x="807" y="114"/>
                  </a:cxn>
                  <a:cxn ang="0">
                    <a:pos x="837" y="144"/>
                  </a:cxn>
                  <a:cxn ang="0">
                    <a:pos x="861" y="180"/>
                  </a:cxn>
                  <a:cxn ang="0">
                    <a:pos x="873" y="216"/>
                  </a:cxn>
                  <a:cxn ang="0">
                    <a:pos x="879" y="258"/>
                  </a:cxn>
                  <a:cxn ang="0">
                    <a:pos x="873" y="311"/>
                  </a:cxn>
                  <a:cxn ang="0">
                    <a:pos x="843" y="359"/>
                  </a:cxn>
                  <a:cxn ang="0">
                    <a:pos x="807" y="401"/>
                  </a:cxn>
                  <a:cxn ang="0">
                    <a:pos x="753" y="443"/>
                  </a:cxn>
                  <a:cxn ang="0">
                    <a:pos x="694" y="473"/>
                  </a:cxn>
                  <a:cxn ang="0">
                    <a:pos x="622" y="497"/>
                  </a:cxn>
                  <a:cxn ang="0">
                    <a:pos x="538" y="509"/>
                  </a:cxn>
                  <a:cxn ang="0">
                    <a:pos x="455" y="515"/>
                  </a:cxn>
                  <a:cxn ang="0">
                    <a:pos x="371" y="509"/>
                  </a:cxn>
                  <a:cxn ang="0">
                    <a:pos x="287" y="497"/>
                  </a:cxn>
                  <a:cxn ang="0">
                    <a:pos x="215" y="473"/>
                  </a:cxn>
                  <a:cxn ang="0">
                    <a:pos x="156" y="443"/>
                  </a:cxn>
                  <a:cxn ang="0">
                    <a:pos x="102" y="401"/>
                  </a:cxn>
                  <a:cxn ang="0">
                    <a:pos x="66" y="359"/>
                  </a:cxn>
                  <a:cxn ang="0">
                    <a:pos x="36" y="311"/>
                  </a:cxn>
                  <a:cxn ang="0">
                    <a:pos x="30" y="258"/>
                  </a:cxn>
                  <a:cxn ang="0">
                    <a:pos x="36" y="222"/>
                  </a:cxn>
                  <a:cxn ang="0">
                    <a:pos x="48" y="186"/>
                  </a:cxn>
                  <a:cxn ang="0">
                    <a:pos x="66" y="156"/>
                  </a:cxn>
                  <a:cxn ang="0">
                    <a:pos x="90" y="126"/>
                  </a:cxn>
                  <a:cxn ang="0">
                    <a:pos x="66" y="114"/>
                  </a:cxn>
                  <a:cxn ang="0">
                    <a:pos x="36" y="144"/>
                  </a:cxn>
                  <a:cxn ang="0">
                    <a:pos x="18" y="180"/>
                  </a:cxn>
                  <a:cxn ang="0">
                    <a:pos x="6" y="216"/>
                  </a:cxn>
                  <a:cxn ang="0">
                    <a:pos x="0" y="258"/>
                  </a:cxn>
                  <a:cxn ang="0">
                    <a:pos x="12" y="311"/>
                  </a:cxn>
                  <a:cxn ang="0">
                    <a:pos x="36" y="365"/>
                  </a:cxn>
                  <a:cxn ang="0">
                    <a:pos x="78" y="413"/>
                  </a:cxn>
                  <a:cxn ang="0">
                    <a:pos x="132" y="449"/>
                  </a:cxn>
                  <a:cxn ang="0">
                    <a:pos x="203" y="485"/>
                  </a:cxn>
                  <a:cxn ang="0">
                    <a:pos x="275" y="509"/>
                  </a:cxn>
                  <a:cxn ang="0">
                    <a:pos x="365" y="527"/>
                  </a:cxn>
                  <a:cxn ang="0">
                    <a:pos x="455" y="533"/>
                  </a:cxn>
                  <a:cxn ang="0">
                    <a:pos x="544" y="527"/>
                  </a:cxn>
                  <a:cxn ang="0">
                    <a:pos x="634" y="509"/>
                  </a:cxn>
                  <a:cxn ang="0">
                    <a:pos x="712" y="485"/>
                  </a:cxn>
                  <a:cxn ang="0">
                    <a:pos x="777" y="449"/>
                  </a:cxn>
                  <a:cxn ang="0">
                    <a:pos x="831" y="413"/>
                  </a:cxn>
                  <a:cxn ang="0">
                    <a:pos x="873" y="365"/>
                  </a:cxn>
                  <a:cxn ang="0">
                    <a:pos x="897" y="311"/>
                  </a:cxn>
                  <a:cxn ang="0">
                    <a:pos x="909" y="258"/>
                  </a:cxn>
                  <a:cxn ang="0">
                    <a:pos x="903" y="216"/>
                  </a:cxn>
                  <a:cxn ang="0">
                    <a:pos x="885" y="174"/>
                  </a:cxn>
                  <a:cxn ang="0">
                    <a:pos x="861" y="132"/>
                  </a:cxn>
                  <a:cxn ang="0">
                    <a:pos x="825" y="102"/>
                  </a:cxn>
                  <a:cxn ang="0">
                    <a:pos x="783" y="66"/>
                  </a:cxn>
                  <a:cxn ang="0">
                    <a:pos x="735" y="42"/>
                  </a:cxn>
                  <a:cxn ang="0">
                    <a:pos x="616" y="0"/>
                  </a:cxn>
                  <a:cxn ang="0">
                    <a:pos x="616" y="0"/>
                  </a:cxn>
                </a:cxnLst>
                <a:rect l="0" t="0" r="r" b="b"/>
                <a:pathLst>
                  <a:path w="909" h="533">
                    <a:moveTo>
                      <a:pt x="616" y="0"/>
                    </a:moveTo>
                    <a:lnTo>
                      <a:pt x="616" y="18"/>
                    </a:lnTo>
                    <a:lnTo>
                      <a:pt x="724" y="60"/>
                    </a:lnTo>
                    <a:lnTo>
                      <a:pt x="765" y="84"/>
                    </a:lnTo>
                    <a:lnTo>
                      <a:pt x="807" y="114"/>
                    </a:lnTo>
                    <a:lnTo>
                      <a:pt x="837" y="144"/>
                    </a:lnTo>
                    <a:lnTo>
                      <a:pt x="861" y="180"/>
                    </a:lnTo>
                    <a:lnTo>
                      <a:pt x="873" y="216"/>
                    </a:lnTo>
                    <a:lnTo>
                      <a:pt x="879" y="258"/>
                    </a:lnTo>
                    <a:lnTo>
                      <a:pt x="873" y="311"/>
                    </a:lnTo>
                    <a:lnTo>
                      <a:pt x="843" y="359"/>
                    </a:lnTo>
                    <a:lnTo>
                      <a:pt x="807" y="401"/>
                    </a:lnTo>
                    <a:lnTo>
                      <a:pt x="753" y="443"/>
                    </a:lnTo>
                    <a:lnTo>
                      <a:pt x="694" y="473"/>
                    </a:lnTo>
                    <a:lnTo>
                      <a:pt x="622" y="497"/>
                    </a:lnTo>
                    <a:lnTo>
                      <a:pt x="538" y="509"/>
                    </a:lnTo>
                    <a:lnTo>
                      <a:pt x="455" y="515"/>
                    </a:lnTo>
                    <a:lnTo>
                      <a:pt x="371" y="509"/>
                    </a:lnTo>
                    <a:lnTo>
                      <a:pt x="287" y="497"/>
                    </a:lnTo>
                    <a:lnTo>
                      <a:pt x="215" y="473"/>
                    </a:lnTo>
                    <a:lnTo>
                      <a:pt x="156" y="443"/>
                    </a:lnTo>
                    <a:lnTo>
                      <a:pt x="102" y="401"/>
                    </a:lnTo>
                    <a:lnTo>
                      <a:pt x="66" y="359"/>
                    </a:lnTo>
                    <a:lnTo>
                      <a:pt x="36" y="311"/>
                    </a:lnTo>
                    <a:lnTo>
                      <a:pt x="30" y="258"/>
                    </a:lnTo>
                    <a:lnTo>
                      <a:pt x="36" y="222"/>
                    </a:lnTo>
                    <a:lnTo>
                      <a:pt x="48" y="186"/>
                    </a:lnTo>
                    <a:lnTo>
                      <a:pt x="66" y="156"/>
                    </a:lnTo>
                    <a:lnTo>
                      <a:pt x="90" y="126"/>
                    </a:lnTo>
                    <a:lnTo>
                      <a:pt x="66" y="114"/>
                    </a:lnTo>
                    <a:lnTo>
                      <a:pt x="36" y="144"/>
                    </a:lnTo>
                    <a:lnTo>
                      <a:pt x="18" y="180"/>
                    </a:lnTo>
                    <a:lnTo>
                      <a:pt x="6" y="216"/>
                    </a:lnTo>
                    <a:lnTo>
                      <a:pt x="0" y="258"/>
                    </a:lnTo>
                    <a:lnTo>
                      <a:pt x="12" y="311"/>
                    </a:lnTo>
                    <a:lnTo>
                      <a:pt x="36" y="365"/>
                    </a:lnTo>
                    <a:lnTo>
                      <a:pt x="78" y="413"/>
                    </a:lnTo>
                    <a:lnTo>
                      <a:pt x="132" y="449"/>
                    </a:lnTo>
                    <a:lnTo>
                      <a:pt x="203" y="485"/>
                    </a:lnTo>
                    <a:lnTo>
                      <a:pt x="275" y="509"/>
                    </a:lnTo>
                    <a:lnTo>
                      <a:pt x="365" y="527"/>
                    </a:lnTo>
                    <a:lnTo>
                      <a:pt x="455" y="533"/>
                    </a:lnTo>
                    <a:lnTo>
                      <a:pt x="544" y="527"/>
                    </a:lnTo>
                    <a:lnTo>
                      <a:pt x="634" y="509"/>
                    </a:lnTo>
                    <a:lnTo>
                      <a:pt x="712" y="485"/>
                    </a:lnTo>
                    <a:lnTo>
                      <a:pt x="777" y="449"/>
                    </a:lnTo>
                    <a:lnTo>
                      <a:pt x="831" y="413"/>
                    </a:lnTo>
                    <a:lnTo>
                      <a:pt x="873" y="365"/>
                    </a:lnTo>
                    <a:lnTo>
                      <a:pt x="897" y="311"/>
                    </a:lnTo>
                    <a:lnTo>
                      <a:pt x="909" y="258"/>
                    </a:lnTo>
                    <a:lnTo>
                      <a:pt x="903" y="216"/>
                    </a:lnTo>
                    <a:lnTo>
                      <a:pt x="885" y="174"/>
                    </a:lnTo>
                    <a:lnTo>
                      <a:pt x="861" y="132"/>
                    </a:lnTo>
                    <a:lnTo>
                      <a:pt x="825" y="102"/>
                    </a:lnTo>
                    <a:lnTo>
                      <a:pt x="783" y="66"/>
                    </a:lnTo>
                    <a:lnTo>
                      <a:pt x="735" y="42"/>
                    </a:lnTo>
                    <a:lnTo>
                      <a:pt x="616" y="0"/>
                    </a:lnTo>
                    <a:lnTo>
                      <a:pt x="616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95278" name="Freeform 46"/>
              <p:cNvSpPr>
                <a:spLocks/>
              </p:cNvSpPr>
              <p:nvPr/>
            </p:nvSpPr>
            <p:spPr bwMode="hidden">
              <a:xfrm>
                <a:off x="4564" y="3492"/>
                <a:ext cx="365" cy="66"/>
              </a:xfrm>
              <a:custGeom>
                <a:avLst/>
                <a:gdLst/>
                <a:ahLst/>
                <a:cxnLst>
                  <a:cxn ang="0">
                    <a:pos x="240" y="18"/>
                  </a:cxn>
                  <a:cxn ang="0">
                    <a:pos x="299" y="24"/>
                  </a:cxn>
                  <a:cxn ang="0">
                    <a:pos x="359" y="30"/>
                  </a:cxn>
                  <a:cxn ang="0">
                    <a:pos x="365" y="12"/>
                  </a:cxn>
                  <a:cxn ang="0">
                    <a:pos x="305" y="6"/>
                  </a:cxn>
                  <a:cxn ang="0">
                    <a:pos x="240" y="0"/>
                  </a:cxn>
                  <a:cxn ang="0">
                    <a:pos x="174" y="6"/>
                  </a:cxn>
                  <a:cxn ang="0">
                    <a:pos x="114" y="12"/>
                  </a:cxn>
                  <a:cxn ang="0">
                    <a:pos x="0" y="42"/>
                  </a:cxn>
                  <a:cxn ang="0">
                    <a:pos x="0" y="66"/>
                  </a:cxn>
                  <a:cxn ang="0">
                    <a:pos x="54" y="48"/>
                  </a:cxn>
                  <a:cxn ang="0">
                    <a:pos x="114" y="30"/>
                  </a:cxn>
                  <a:cxn ang="0">
                    <a:pos x="174" y="24"/>
                  </a:cxn>
                  <a:cxn ang="0">
                    <a:pos x="240" y="18"/>
                  </a:cxn>
                  <a:cxn ang="0">
                    <a:pos x="240" y="18"/>
                  </a:cxn>
                </a:cxnLst>
                <a:rect l="0" t="0" r="r" b="b"/>
                <a:pathLst>
                  <a:path w="365" h="66">
                    <a:moveTo>
                      <a:pt x="240" y="18"/>
                    </a:moveTo>
                    <a:lnTo>
                      <a:pt x="299" y="24"/>
                    </a:lnTo>
                    <a:lnTo>
                      <a:pt x="359" y="30"/>
                    </a:lnTo>
                    <a:lnTo>
                      <a:pt x="365" y="12"/>
                    </a:lnTo>
                    <a:lnTo>
                      <a:pt x="305" y="6"/>
                    </a:lnTo>
                    <a:lnTo>
                      <a:pt x="240" y="0"/>
                    </a:lnTo>
                    <a:lnTo>
                      <a:pt x="174" y="6"/>
                    </a:lnTo>
                    <a:lnTo>
                      <a:pt x="114" y="12"/>
                    </a:lnTo>
                    <a:lnTo>
                      <a:pt x="0" y="42"/>
                    </a:lnTo>
                    <a:lnTo>
                      <a:pt x="0" y="66"/>
                    </a:lnTo>
                    <a:lnTo>
                      <a:pt x="54" y="48"/>
                    </a:lnTo>
                    <a:lnTo>
                      <a:pt x="114" y="30"/>
                    </a:lnTo>
                    <a:lnTo>
                      <a:pt x="174" y="24"/>
                    </a:lnTo>
                    <a:lnTo>
                      <a:pt x="240" y="18"/>
                    </a:lnTo>
                    <a:lnTo>
                      <a:pt x="240" y="1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95279" name="Freeform 47"/>
              <p:cNvSpPr>
                <a:spLocks/>
              </p:cNvSpPr>
              <p:nvPr/>
            </p:nvSpPr>
            <p:spPr bwMode="hidden">
              <a:xfrm>
                <a:off x="4463" y="3558"/>
                <a:ext cx="66" cy="48"/>
              </a:xfrm>
              <a:custGeom>
                <a:avLst/>
                <a:gdLst/>
                <a:ahLst/>
                <a:cxnLst>
                  <a:cxn ang="0">
                    <a:pos x="66" y="18"/>
                  </a:cxn>
                  <a:cxn ang="0">
                    <a:pos x="48" y="0"/>
                  </a:cxn>
                  <a:cxn ang="0">
                    <a:pos x="24" y="12"/>
                  </a:cxn>
                  <a:cxn ang="0">
                    <a:pos x="0" y="30"/>
                  </a:cxn>
                  <a:cxn ang="0">
                    <a:pos x="12" y="48"/>
                  </a:cxn>
                  <a:cxn ang="0">
                    <a:pos x="42" y="30"/>
                  </a:cxn>
                  <a:cxn ang="0">
                    <a:pos x="66" y="18"/>
                  </a:cxn>
                  <a:cxn ang="0">
                    <a:pos x="66" y="18"/>
                  </a:cxn>
                </a:cxnLst>
                <a:rect l="0" t="0" r="r" b="b"/>
                <a:pathLst>
                  <a:path w="66" h="48">
                    <a:moveTo>
                      <a:pt x="66" y="18"/>
                    </a:moveTo>
                    <a:lnTo>
                      <a:pt x="48" y="0"/>
                    </a:lnTo>
                    <a:lnTo>
                      <a:pt x="24" y="12"/>
                    </a:lnTo>
                    <a:lnTo>
                      <a:pt x="0" y="30"/>
                    </a:lnTo>
                    <a:lnTo>
                      <a:pt x="12" y="48"/>
                    </a:lnTo>
                    <a:lnTo>
                      <a:pt x="42" y="30"/>
                    </a:lnTo>
                    <a:lnTo>
                      <a:pt x="66" y="18"/>
                    </a:lnTo>
                    <a:lnTo>
                      <a:pt x="66" y="1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95280" name="Oval 48"/>
              <p:cNvSpPr>
                <a:spLocks noChangeArrowheads="1"/>
              </p:cNvSpPr>
              <p:nvPr/>
            </p:nvSpPr>
            <p:spPr bwMode="hidden">
              <a:xfrm>
                <a:off x="4546" y="3608"/>
                <a:ext cx="518" cy="319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95281" name="Oval 49"/>
              <p:cNvSpPr>
                <a:spLocks noChangeArrowheads="1"/>
              </p:cNvSpPr>
              <p:nvPr/>
            </p:nvSpPr>
            <p:spPr bwMode="hidden">
              <a:xfrm>
                <a:off x="4578" y="3630"/>
                <a:ext cx="446" cy="271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95282" name="Oval 50"/>
              <p:cNvSpPr>
                <a:spLocks noChangeArrowheads="1"/>
              </p:cNvSpPr>
              <p:nvPr/>
            </p:nvSpPr>
            <p:spPr bwMode="hidden">
              <a:xfrm>
                <a:off x="4610" y="3650"/>
                <a:ext cx="386" cy="233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95283" name="Oval 51"/>
              <p:cNvSpPr>
                <a:spLocks noChangeArrowheads="1"/>
              </p:cNvSpPr>
              <p:nvPr/>
            </p:nvSpPr>
            <p:spPr bwMode="hidden">
              <a:xfrm>
                <a:off x="4654" y="3678"/>
                <a:ext cx="298" cy="177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95284" name="Oval 52"/>
              <p:cNvSpPr>
                <a:spLocks noChangeArrowheads="1"/>
              </p:cNvSpPr>
              <p:nvPr/>
            </p:nvSpPr>
            <p:spPr bwMode="hidden">
              <a:xfrm>
                <a:off x="4690" y="3698"/>
                <a:ext cx="222" cy="139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95285" name="Oval 53"/>
              <p:cNvSpPr>
                <a:spLocks noChangeArrowheads="1"/>
              </p:cNvSpPr>
              <p:nvPr/>
            </p:nvSpPr>
            <p:spPr bwMode="hidden">
              <a:xfrm>
                <a:off x="4738" y="3728"/>
                <a:ext cx="126" cy="81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</p:grpSp>
        <p:grpSp>
          <p:nvGrpSpPr>
            <p:cNvPr id="1039" name="Group 54"/>
            <p:cNvGrpSpPr>
              <a:grpSpLocks/>
            </p:cNvGrpSpPr>
            <p:nvPr userDrawn="1"/>
          </p:nvGrpSpPr>
          <p:grpSpPr bwMode="auto">
            <a:xfrm>
              <a:off x="5280" y="3024"/>
              <a:ext cx="425" cy="258"/>
              <a:chOff x="5280" y="3024"/>
              <a:chExt cx="425" cy="258"/>
            </a:xfrm>
          </p:grpSpPr>
          <p:sp>
            <p:nvSpPr>
              <p:cNvPr id="1040" name="Freeform 55"/>
              <p:cNvSpPr>
                <a:spLocks/>
              </p:cNvSpPr>
              <p:nvPr/>
            </p:nvSpPr>
            <p:spPr bwMode="hidden">
              <a:xfrm>
                <a:off x="5280" y="3186"/>
                <a:ext cx="383" cy="96"/>
              </a:xfrm>
              <a:custGeom>
                <a:avLst/>
                <a:gdLst>
                  <a:gd name="T0" fmla="*/ 210 w 382"/>
                  <a:gd name="T1" fmla="*/ 96 h 96"/>
                  <a:gd name="T2" fmla="*/ 143 w 382"/>
                  <a:gd name="T3" fmla="*/ 90 h 96"/>
                  <a:gd name="T4" fmla="*/ 83 w 382"/>
                  <a:gd name="T5" fmla="*/ 66 h 96"/>
                  <a:gd name="T6" fmla="*/ 35 w 382"/>
                  <a:gd name="T7" fmla="*/ 36 h 96"/>
                  <a:gd name="T8" fmla="*/ 6 w 382"/>
                  <a:gd name="T9" fmla="*/ 0 h 96"/>
                  <a:gd name="T10" fmla="*/ 0 w 382"/>
                  <a:gd name="T11" fmla="*/ 6 h 96"/>
                  <a:gd name="T12" fmla="*/ 29 w 382"/>
                  <a:gd name="T13" fmla="*/ 42 h 96"/>
                  <a:gd name="T14" fmla="*/ 77 w 382"/>
                  <a:gd name="T15" fmla="*/ 72 h 96"/>
                  <a:gd name="T16" fmla="*/ 137 w 382"/>
                  <a:gd name="T17" fmla="*/ 90 h 96"/>
                  <a:gd name="T18" fmla="*/ 210 w 382"/>
                  <a:gd name="T19" fmla="*/ 96 h 96"/>
                  <a:gd name="T20" fmla="*/ 264 w 382"/>
                  <a:gd name="T21" fmla="*/ 90 h 96"/>
                  <a:gd name="T22" fmla="*/ 312 w 382"/>
                  <a:gd name="T23" fmla="*/ 84 h 96"/>
                  <a:gd name="T24" fmla="*/ 353 w 382"/>
                  <a:gd name="T25" fmla="*/ 66 h 96"/>
                  <a:gd name="T26" fmla="*/ 383 w 382"/>
                  <a:gd name="T27" fmla="*/ 42 h 96"/>
                  <a:gd name="T28" fmla="*/ 377 w 382"/>
                  <a:gd name="T29" fmla="*/ 42 h 96"/>
                  <a:gd name="T30" fmla="*/ 347 w 382"/>
                  <a:gd name="T31" fmla="*/ 66 h 96"/>
                  <a:gd name="T32" fmla="*/ 306 w 382"/>
                  <a:gd name="T33" fmla="*/ 78 h 96"/>
                  <a:gd name="T34" fmla="*/ 264 w 382"/>
                  <a:gd name="T35" fmla="*/ 90 h 96"/>
                  <a:gd name="T36" fmla="*/ 210 w 382"/>
                  <a:gd name="T37" fmla="*/ 96 h 96"/>
                  <a:gd name="T38" fmla="*/ 210 w 382"/>
                  <a:gd name="T39" fmla="*/ 96 h 9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0" t="0" r="r" b="b"/>
                <a:pathLst>
                  <a:path w="382" h="96">
                    <a:moveTo>
                      <a:pt x="209" y="96"/>
                    </a:moveTo>
                    <a:lnTo>
                      <a:pt x="143" y="90"/>
                    </a:lnTo>
                    <a:lnTo>
                      <a:pt x="83" y="66"/>
                    </a:lnTo>
                    <a:lnTo>
                      <a:pt x="35" y="36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29" y="42"/>
                    </a:lnTo>
                    <a:lnTo>
                      <a:pt x="77" y="72"/>
                    </a:lnTo>
                    <a:lnTo>
                      <a:pt x="137" y="90"/>
                    </a:lnTo>
                    <a:lnTo>
                      <a:pt x="209" y="96"/>
                    </a:lnTo>
                    <a:lnTo>
                      <a:pt x="263" y="90"/>
                    </a:lnTo>
                    <a:lnTo>
                      <a:pt x="311" y="84"/>
                    </a:lnTo>
                    <a:lnTo>
                      <a:pt x="352" y="66"/>
                    </a:lnTo>
                    <a:lnTo>
                      <a:pt x="382" y="42"/>
                    </a:lnTo>
                    <a:lnTo>
                      <a:pt x="376" y="42"/>
                    </a:lnTo>
                    <a:lnTo>
                      <a:pt x="346" y="66"/>
                    </a:lnTo>
                    <a:lnTo>
                      <a:pt x="305" y="78"/>
                    </a:lnTo>
                    <a:lnTo>
                      <a:pt x="263" y="90"/>
                    </a:lnTo>
                    <a:lnTo>
                      <a:pt x="209" y="9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nb-NO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041" name="Freeform 56"/>
              <p:cNvSpPr>
                <a:spLocks/>
              </p:cNvSpPr>
              <p:nvPr/>
            </p:nvSpPr>
            <p:spPr bwMode="hidden">
              <a:xfrm>
                <a:off x="5315" y="3024"/>
                <a:ext cx="258" cy="54"/>
              </a:xfrm>
              <a:custGeom>
                <a:avLst/>
                <a:gdLst>
                  <a:gd name="T0" fmla="*/ 174 w 258"/>
                  <a:gd name="T1" fmla="*/ 0 h 54"/>
                  <a:gd name="T2" fmla="*/ 216 w 258"/>
                  <a:gd name="T3" fmla="*/ 6 h 54"/>
                  <a:gd name="T4" fmla="*/ 258 w 258"/>
                  <a:gd name="T5" fmla="*/ 12 h 54"/>
                  <a:gd name="T6" fmla="*/ 252 w 258"/>
                  <a:gd name="T7" fmla="*/ 6 h 54"/>
                  <a:gd name="T8" fmla="*/ 216 w 258"/>
                  <a:gd name="T9" fmla="*/ 0 h 54"/>
                  <a:gd name="T10" fmla="*/ 174 w 258"/>
                  <a:gd name="T11" fmla="*/ 0 h 54"/>
                  <a:gd name="T12" fmla="*/ 120 w 258"/>
                  <a:gd name="T13" fmla="*/ 6 h 54"/>
                  <a:gd name="T14" fmla="*/ 78 w 258"/>
                  <a:gd name="T15" fmla="*/ 12 h 54"/>
                  <a:gd name="T16" fmla="*/ 36 w 258"/>
                  <a:gd name="T17" fmla="*/ 30 h 54"/>
                  <a:gd name="T18" fmla="*/ 0 w 258"/>
                  <a:gd name="T19" fmla="*/ 48 h 54"/>
                  <a:gd name="T20" fmla="*/ 6 w 258"/>
                  <a:gd name="T21" fmla="*/ 54 h 54"/>
                  <a:gd name="T22" fmla="*/ 36 w 258"/>
                  <a:gd name="T23" fmla="*/ 36 h 54"/>
                  <a:gd name="T24" fmla="*/ 78 w 258"/>
                  <a:gd name="T25" fmla="*/ 18 h 54"/>
                  <a:gd name="T26" fmla="*/ 120 w 258"/>
                  <a:gd name="T27" fmla="*/ 6 h 54"/>
                  <a:gd name="T28" fmla="*/ 174 w 258"/>
                  <a:gd name="T29" fmla="*/ 0 h 54"/>
                  <a:gd name="T30" fmla="*/ 174 w 258"/>
                  <a:gd name="T31" fmla="*/ 0 h 54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0" t="0" r="r" b="b"/>
                <a:pathLst>
                  <a:path w="258" h="54">
                    <a:moveTo>
                      <a:pt x="174" y="0"/>
                    </a:moveTo>
                    <a:lnTo>
                      <a:pt x="216" y="6"/>
                    </a:lnTo>
                    <a:lnTo>
                      <a:pt x="258" y="12"/>
                    </a:lnTo>
                    <a:lnTo>
                      <a:pt x="252" y="6"/>
                    </a:lnTo>
                    <a:lnTo>
                      <a:pt x="216" y="0"/>
                    </a:lnTo>
                    <a:lnTo>
                      <a:pt x="174" y="0"/>
                    </a:lnTo>
                    <a:lnTo>
                      <a:pt x="120" y="6"/>
                    </a:lnTo>
                    <a:lnTo>
                      <a:pt x="78" y="12"/>
                    </a:lnTo>
                    <a:lnTo>
                      <a:pt x="36" y="30"/>
                    </a:lnTo>
                    <a:lnTo>
                      <a:pt x="0" y="48"/>
                    </a:lnTo>
                    <a:lnTo>
                      <a:pt x="6" y="54"/>
                    </a:lnTo>
                    <a:lnTo>
                      <a:pt x="36" y="36"/>
                    </a:lnTo>
                    <a:lnTo>
                      <a:pt x="78" y="18"/>
                    </a:lnTo>
                    <a:lnTo>
                      <a:pt x="120" y="6"/>
                    </a:lnTo>
                    <a:lnTo>
                      <a:pt x="17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nb-NO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042" name="Freeform 57"/>
              <p:cNvSpPr>
                <a:spLocks/>
              </p:cNvSpPr>
              <p:nvPr/>
            </p:nvSpPr>
            <p:spPr bwMode="hidden">
              <a:xfrm>
                <a:off x="5645" y="3066"/>
                <a:ext cx="60" cy="156"/>
              </a:xfrm>
              <a:custGeom>
                <a:avLst/>
                <a:gdLst>
                  <a:gd name="T0" fmla="*/ 54 w 60"/>
                  <a:gd name="T1" fmla="*/ 90 h 156"/>
                  <a:gd name="T2" fmla="*/ 48 w 60"/>
                  <a:gd name="T3" fmla="*/ 126 h 156"/>
                  <a:gd name="T4" fmla="*/ 24 w 60"/>
                  <a:gd name="T5" fmla="*/ 156 h 156"/>
                  <a:gd name="T6" fmla="*/ 30 w 60"/>
                  <a:gd name="T7" fmla="*/ 156 h 156"/>
                  <a:gd name="T8" fmla="*/ 54 w 60"/>
                  <a:gd name="T9" fmla="*/ 126 h 156"/>
                  <a:gd name="T10" fmla="*/ 60 w 60"/>
                  <a:gd name="T11" fmla="*/ 90 h 156"/>
                  <a:gd name="T12" fmla="*/ 54 w 60"/>
                  <a:gd name="T13" fmla="*/ 66 h 156"/>
                  <a:gd name="T14" fmla="*/ 48 w 60"/>
                  <a:gd name="T15" fmla="*/ 42 h 156"/>
                  <a:gd name="T16" fmla="*/ 30 w 60"/>
                  <a:gd name="T17" fmla="*/ 18 h 156"/>
                  <a:gd name="T18" fmla="*/ 6 w 60"/>
                  <a:gd name="T19" fmla="*/ 0 h 156"/>
                  <a:gd name="T20" fmla="*/ 0 w 60"/>
                  <a:gd name="T21" fmla="*/ 6 h 156"/>
                  <a:gd name="T22" fmla="*/ 24 w 60"/>
                  <a:gd name="T23" fmla="*/ 24 h 156"/>
                  <a:gd name="T24" fmla="*/ 42 w 60"/>
                  <a:gd name="T25" fmla="*/ 42 h 156"/>
                  <a:gd name="T26" fmla="*/ 48 w 60"/>
                  <a:gd name="T27" fmla="*/ 66 h 156"/>
                  <a:gd name="T28" fmla="*/ 54 w 60"/>
                  <a:gd name="T29" fmla="*/ 90 h 156"/>
                  <a:gd name="T30" fmla="*/ 54 w 60"/>
                  <a:gd name="T31" fmla="*/ 90 h 15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0" t="0" r="r" b="b"/>
                <a:pathLst>
                  <a:path w="60" h="156">
                    <a:moveTo>
                      <a:pt x="54" y="90"/>
                    </a:moveTo>
                    <a:lnTo>
                      <a:pt x="48" y="126"/>
                    </a:lnTo>
                    <a:lnTo>
                      <a:pt x="24" y="156"/>
                    </a:lnTo>
                    <a:lnTo>
                      <a:pt x="30" y="156"/>
                    </a:lnTo>
                    <a:lnTo>
                      <a:pt x="54" y="126"/>
                    </a:lnTo>
                    <a:lnTo>
                      <a:pt x="60" y="90"/>
                    </a:lnTo>
                    <a:lnTo>
                      <a:pt x="54" y="66"/>
                    </a:lnTo>
                    <a:lnTo>
                      <a:pt x="48" y="42"/>
                    </a:lnTo>
                    <a:lnTo>
                      <a:pt x="30" y="18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24" y="24"/>
                    </a:lnTo>
                    <a:lnTo>
                      <a:pt x="42" y="42"/>
                    </a:lnTo>
                    <a:lnTo>
                      <a:pt x="48" y="66"/>
                    </a:lnTo>
                    <a:lnTo>
                      <a:pt x="54" y="9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nb-NO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043" name="Freeform 58"/>
              <p:cNvSpPr>
                <a:spLocks/>
              </p:cNvSpPr>
              <p:nvPr/>
            </p:nvSpPr>
            <p:spPr bwMode="hidden">
              <a:xfrm>
                <a:off x="5375" y="3246"/>
                <a:ext cx="192" cy="18"/>
              </a:xfrm>
              <a:custGeom>
                <a:avLst/>
                <a:gdLst>
                  <a:gd name="T0" fmla="*/ 114 w 192"/>
                  <a:gd name="T1" fmla="*/ 12 h 18"/>
                  <a:gd name="T2" fmla="*/ 72 w 192"/>
                  <a:gd name="T3" fmla="*/ 6 h 18"/>
                  <a:gd name="T4" fmla="*/ 30 w 192"/>
                  <a:gd name="T5" fmla="*/ 0 h 18"/>
                  <a:gd name="T6" fmla="*/ 0 w 192"/>
                  <a:gd name="T7" fmla="*/ 0 h 18"/>
                  <a:gd name="T8" fmla="*/ 54 w 192"/>
                  <a:gd name="T9" fmla="*/ 12 h 18"/>
                  <a:gd name="T10" fmla="*/ 114 w 192"/>
                  <a:gd name="T11" fmla="*/ 18 h 18"/>
                  <a:gd name="T12" fmla="*/ 156 w 192"/>
                  <a:gd name="T13" fmla="*/ 18 h 18"/>
                  <a:gd name="T14" fmla="*/ 192 w 192"/>
                  <a:gd name="T15" fmla="*/ 12 h 18"/>
                  <a:gd name="T16" fmla="*/ 186 w 192"/>
                  <a:gd name="T17" fmla="*/ 0 h 18"/>
                  <a:gd name="T18" fmla="*/ 150 w 192"/>
                  <a:gd name="T19" fmla="*/ 6 h 18"/>
                  <a:gd name="T20" fmla="*/ 114 w 192"/>
                  <a:gd name="T21" fmla="*/ 12 h 18"/>
                  <a:gd name="T22" fmla="*/ 114 w 192"/>
                  <a:gd name="T23" fmla="*/ 12 h 18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192" h="18">
                    <a:moveTo>
                      <a:pt x="114" y="12"/>
                    </a:moveTo>
                    <a:lnTo>
                      <a:pt x="72" y="6"/>
                    </a:lnTo>
                    <a:lnTo>
                      <a:pt x="30" y="0"/>
                    </a:lnTo>
                    <a:lnTo>
                      <a:pt x="0" y="0"/>
                    </a:lnTo>
                    <a:lnTo>
                      <a:pt x="54" y="12"/>
                    </a:lnTo>
                    <a:lnTo>
                      <a:pt x="114" y="18"/>
                    </a:lnTo>
                    <a:lnTo>
                      <a:pt x="156" y="18"/>
                    </a:lnTo>
                    <a:lnTo>
                      <a:pt x="192" y="12"/>
                    </a:lnTo>
                    <a:lnTo>
                      <a:pt x="186" y="0"/>
                    </a:lnTo>
                    <a:lnTo>
                      <a:pt x="150" y="6"/>
                    </a:lnTo>
                    <a:lnTo>
                      <a:pt x="114" y="1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nb-NO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044" name="Freeform 59"/>
              <p:cNvSpPr>
                <a:spLocks/>
              </p:cNvSpPr>
              <p:nvPr/>
            </p:nvSpPr>
            <p:spPr bwMode="hidden">
              <a:xfrm>
                <a:off x="5304" y="3042"/>
                <a:ext cx="161" cy="186"/>
              </a:xfrm>
              <a:custGeom>
                <a:avLst/>
                <a:gdLst>
                  <a:gd name="T0" fmla="*/ 11 w 161"/>
                  <a:gd name="T1" fmla="*/ 114 h 186"/>
                  <a:gd name="T2" fmla="*/ 17 w 161"/>
                  <a:gd name="T3" fmla="*/ 96 h 186"/>
                  <a:gd name="T4" fmla="*/ 23 w 161"/>
                  <a:gd name="T5" fmla="*/ 78 h 186"/>
                  <a:gd name="T6" fmla="*/ 53 w 161"/>
                  <a:gd name="T7" fmla="*/ 42 h 186"/>
                  <a:gd name="T8" fmla="*/ 101 w 161"/>
                  <a:gd name="T9" fmla="*/ 18 h 186"/>
                  <a:gd name="T10" fmla="*/ 155 w 161"/>
                  <a:gd name="T11" fmla="*/ 6 h 186"/>
                  <a:gd name="T12" fmla="*/ 161 w 161"/>
                  <a:gd name="T13" fmla="*/ 0 h 186"/>
                  <a:gd name="T14" fmla="*/ 95 w 161"/>
                  <a:gd name="T15" fmla="*/ 12 h 186"/>
                  <a:gd name="T16" fmla="*/ 47 w 161"/>
                  <a:gd name="T17" fmla="*/ 36 h 186"/>
                  <a:gd name="T18" fmla="*/ 11 w 161"/>
                  <a:gd name="T19" fmla="*/ 72 h 186"/>
                  <a:gd name="T20" fmla="*/ 5 w 161"/>
                  <a:gd name="T21" fmla="*/ 90 h 186"/>
                  <a:gd name="T22" fmla="*/ 0 w 161"/>
                  <a:gd name="T23" fmla="*/ 114 h 186"/>
                  <a:gd name="T24" fmla="*/ 11 w 161"/>
                  <a:gd name="T25" fmla="*/ 150 h 186"/>
                  <a:gd name="T26" fmla="*/ 23 w 161"/>
                  <a:gd name="T27" fmla="*/ 168 h 186"/>
                  <a:gd name="T28" fmla="*/ 41 w 161"/>
                  <a:gd name="T29" fmla="*/ 186 h 186"/>
                  <a:gd name="T30" fmla="*/ 65 w 161"/>
                  <a:gd name="T31" fmla="*/ 186 h 186"/>
                  <a:gd name="T32" fmla="*/ 41 w 161"/>
                  <a:gd name="T33" fmla="*/ 168 h 186"/>
                  <a:gd name="T34" fmla="*/ 23 w 161"/>
                  <a:gd name="T35" fmla="*/ 150 h 186"/>
                  <a:gd name="T36" fmla="*/ 17 w 161"/>
                  <a:gd name="T37" fmla="*/ 132 h 186"/>
                  <a:gd name="T38" fmla="*/ 11 w 161"/>
                  <a:gd name="T39" fmla="*/ 114 h 186"/>
                  <a:gd name="T40" fmla="*/ 11 w 161"/>
                  <a:gd name="T41" fmla="*/ 114 h 18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0" t="0" r="r" b="b"/>
                <a:pathLst>
                  <a:path w="161" h="186">
                    <a:moveTo>
                      <a:pt x="11" y="114"/>
                    </a:moveTo>
                    <a:lnTo>
                      <a:pt x="17" y="96"/>
                    </a:lnTo>
                    <a:lnTo>
                      <a:pt x="23" y="78"/>
                    </a:lnTo>
                    <a:lnTo>
                      <a:pt x="53" y="42"/>
                    </a:lnTo>
                    <a:lnTo>
                      <a:pt x="101" y="18"/>
                    </a:lnTo>
                    <a:lnTo>
                      <a:pt x="155" y="6"/>
                    </a:lnTo>
                    <a:lnTo>
                      <a:pt x="161" y="0"/>
                    </a:lnTo>
                    <a:lnTo>
                      <a:pt x="95" y="12"/>
                    </a:lnTo>
                    <a:lnTo>
                      <a:pt x="47" y="36"/>
                    </a:lnTo>
                    <a:lnTo>
                      <a:pt x="11" y="72"/>
                    </a:lnTo>
                    <a:lnTo>
                      <a:pt x="5" y="90"/>
                    </a:lnTo>
                    <a:lnTo>
                      <a:pt x="0" y="114"/>
                    </a:lnTo>
                    <a:lnTo>
                      <a:pt x="11" y="150"/>
                    </a:lnTo>
                    <a:lnTo>
                      <a:pt x="23" y="168"/>
                    </a:lnTo>
                    <a:lnTo>
                      <a:pt x="41" y="186"/>
                    </a:lnTo>
                    <a:lnTo>
                      <a:pt x="65" y="186"/>
                    </a:lnTo>
                    <a:lnTo>
                      <a:pt x="41" y="168"/>
                    </a:lnTo>
                    <a:lnTo>
                      <a:pt x="23" y="150"/>
                    </a:lnTo>
                    <a:lnTo>
                      <a:pt x="17" y="132"/>
                    </a:lnTo>
                    <a:lnTo>
                      <a:pt x="11" y="11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nb-NO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045" name="Freeform 60"/>
              <p:cNvSpPr>
                <a:spLocks/>
              </p:cNvSpPr>
              <p:nvPr/>
            </p:nvSpPr>
            <p:spPr bwMode="hidden">
              <a:xfrm>
                <a:off x="5489" y="3042"/>
                <a:ext cx="186" cy="210"/>
              </a:xfrm>
              <a:custGeom>
                <a:avLst/>
                <a:gdLst>
                  <a:gd name="T0" fmla="*/ 0 w 185"/>
                  <a:gd name="T1" fmla="*/ 6 h 210"/>
                  <a:gd name="T2" fmla="*/ 66 w 185"/>
                  <a:gd name="T3" fmla="*/ 12 h 210"/>
                  <a:gd name="T4" fmla="*/ 120 w 185"/>
                  <a:gd name="T5" fmla="*/ 36 h 210"/>
                  <a:gd name="T6" fmla="*/ 156 w 185"/>
                  <a:gd name="T7" fmla="*/ 72 h 210"/>
                  <a:gd name="T8" fmla="*/ 162 w 185"/>
                  <a:gd name="T9" fmla="*/ 90 h 210"/>
                  <a:gd name="T10" fmla="*/ 168 w 185"/>
                  <a:gd name="T11" fmla="*/ 114 h 210"/>
                  <a:gd name="T12" fmla="*/ 162 w 185"/>
                  <a:gd name="T13" fmla="*/ 138 h 210"/>
                  <a:gd name="T14" fmla="*/ 150 w 185"/>
                  <a:gd name="T15" fmla="*/ 162 h 210"/>
                  <a:gd name="T16" fmla="*/ 120 w 185"/>
                  <a:gd name="T17" fmla="*/ 180 h 210"/>
                  <a:gd name="T18" fmla="*/ 90 w 185"/>
                  <a:gd name="T19" fmla="*/ 198 h 210"/>
                  <a:gd name="T20" fmla="*/ 97 w 185"/>
                  <a:gd name="T21" fmla="*/ 210 h 210"/>
                  <a:gd name="T22" fmla="*/ 132 w 185"/>
                  <a:gd name="T23" fmla="*/ 192 h 210"/>
                  <a:gd name="T24" fmla="*/ 162 w 185"/>
                  <a:gd name="T25" fmla="*/ 168 h 210"/>
                  <a:gd name="T26" fmla="*/ 180 w 185"/>
                  <a:gd name="T27" fmla="*/ 144 h 210"/>
                  <a:gd name="T28" fmla="*/ 186 w 185"/>
                  <a:gd name="T29" fmla="*/ 114 h 210"/>
                  <a:gd name="T30" fmla="*/ 180 w 185"/>
                  <a:gd name="T31" fmla="*/ 90 h 210"/>
                  <a:gd name="T32" fmla="*/ 174 w 185"/>
                  <a:gd name="T33" fmla="*/ 66 h 210"/>
                  <a:gd name="T34" fmla="*/ 156 w 185"/>
                  <a:gd name="T35" fmla="*/ 48 h 210"/>
                  <a:gd name="T36" fmla="*/ 132 w 185"/>
                  <a:gd name="T37" fmla="*/ 30 h 210"/>
                  <a:gd name="T38" fmla="*/ 72 w 185"/>
                  <a:gd name="T39" fmla="*/ 6 h 210"/>
                  <a:gd name="T40" fmla="*/ 0 w 185"/>
                  <a:gd name="T41" fmla="*/ 0 h 210"/>
                  <a:gd name="T42" fmla="*/ 0 w 185"/>
                  <a:gd name="T43" fmla="*/ 6 h 210"/>
                  <a:gd name="T44" fmla="*/ 0 w 185"/>
                  <a:gd name="T45" fmla="*/ 6 h 210"/>
                  <a:gd name="T46" fmla="*/ 0 w 185"/>
                  <a:gd name="T47" fmla="*/ 6 h 210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0" t="0" r="r" b="b"/>
                <a:pathLst>
                  <a:path w="185" h="210">
                    <a:moveTo>
                      <a:pt x="0" y="6"/>
                    </a:moveTo>
                    <a:lnTo>
                      <a:pt x="66" y="12"/>
                    </a:lnTo>
                    <a:lnTo>
                      <a:pt x="119" y="36"/>
                    </a:lnTo>
                    <a:lnTo>
                      <a:pt x="155" y="72"/>
                    </a:lnTo>
                    <a:lnTo>
                      <a:pt x="161" y="90"/>
                    </a:lnTo>
                    <a:lnTo>
                      <a:pt x="167" y="114"/>
                    </a:lnTo>
                    <a:lnTo>
                      <a:pt x="161" y="138"/>
                    </a:lnTo>
                    <a:lnTo>
                      <a:pt x="149" y="162"/>
                    </a:lnTo>
                    <a:lnTo>
                      <a:pt x="119" y="180"/>
                    </a:lnTo>
                    <a:lnTo>
                      <a:pt x="90" y="198"/>
                    </a:lnTo>
                    <a:lnTo>
                      <a:pt x="96" y="210"/>
                    </a:lnTo>
                    <a:lnTo>
                      <a:pt x="131" y="192"/>
                    </a:lnTo>
                    <a:lnTo>
                      <a:pt x="161" y="168"/>
                    </a:lnTo>
                    <a:lnTo>
                      <a:pt x="179" y="144"/>
                    </a:lnTo>
                    <a:lnTo>
                      <a:pt x="185" y="114"/>
                    </a:lnTo>
                    <a:lnTo>
                      <a:pt x="179" y="90"/>
                    </a:lnTo>
                    <a:lnTo>
                      <a:pt x="173" y="66"/>
                    </a:lnTo>
                    <a:lnTo>
                      <a:pt x="155" y="48"/>
                    </a:lnTo>
                    <a:lnTo>
                      <a:pt x="131" y="30"/>
                    </a:lnTo>
                    <a:lnTo>
                      <a:pt x="72" y="6"/>
                    </a:lnTo>
                    <a:lnTo>
                      <a:pt x="0" y="0"/>
                    </a:lnTo>
                    <a:lnTo>
                      <a:pt x="0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nb-NO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046" name="Freeform 61"/>
              <p:cNvSpPr>
                <a:spLocks noEditPoints="1"/>
              </p:cNvSpPr>
              <p:nvPr/>
            </p:nvSpPr>
            <p:spPr bwMode="hidden">
              <a:xfrm>
                <a:off x="5345" y="3058"/>
                <a:ext cx="299" cy="186"/>
              </a:xfrm>
              <a:custGeom>
                <a:avLst/>
                <a:gdLst>
                  <a:gd name="T0" fmla="*/ 150 w 299"/>
                  <a:gd name="T1" fmla="*/ 0 h 186"/>
                  <a:gd name="T2" fmla="*/ 90 w 299"/>
                  <a:gd name="T3" fmla="*/ 6 h 186"/>
                  <a:gd name="T4" fmla="*/ 42 w 299"/>
                  <a:gd name="T5" fmla="*/ 30 h 186"/>
                  <a:gd name="T6" fmla="*/ 12 w 299"/>
                  <a:gd name="T7" fmla="*/ 54 h 186"/>
                  <a:gd name="T8" fmla="*/ 6 w 299"/>
                  <a:gd name="T9" fmla="*/ 72 h 186"/>
                  <a:gd name="T10" fmla="*/ 0 w 299"/>
                  <a:gd name="T11" fmla="*/ 90 h 186"/>
                  <a:gd name="T12" fmla="*/ 6 w 299"/>
                  <a:gd name="T13" fmla="*/ 108 h 186"/>
                  <a:gd name="T14" fmla="*/ 12 w 299"/>
                  <a:gd name="T15" fmla="*/ 126 h 186"/>
                  <a:gd name="T16" fmla="*/ 42 w 299"/>
                  <a:gd name="T17" fmla="*/ 156 h 186"/>
                  <a:gd name="T18" fmla="*/ 90 w 299"/>
                  <a:gd name="T19" fmla="*/ 180 h 186"/>
                  <a:gd name="T20" fmla="*/ 150 w 299"/>
                  <a:gd name="T21" fmla="*/ 186 h 186"/>
                  <a:gd name="T22" fmla="*/ 209 w 299"/>
                  <a:gd name="T23" fmla="*/ 180 h 186"/>
                  <a:gd name="T24" fmla="*/ 257 w 299"/>
                  <a:gd name="T25" fmla="*/ 156 h 186"/>
                  <a:gd name="T26" fmla="*/ 287 w 299"/>
                  <a:gd name="T27" fmla="*/ 126 h 186"/>
                  <a:gd name="T28" fmla="*/ 299 w 299"/>
                  <a:gd name="T29" fmla="*/ 108 h 186"/>
                  <a:gd name="T30" fmla="*/ 299 w 299"/>
                  <a:gd name="T31" fmla="*/ 90 h 186"/>
                  <a:gd name="T32" fmla="*/ 299 w 299"/>
                  <a:gd name="T33" fmla="*/ 72 h 186"/>
                  <a:gd name="T34" fmla="*/ 287 w 299"/>
                  <a:gd name="T35" fmla="*/ 54 h 186"/>
                  <a:gd name="T36" fmla="*/ 257 w 299"/>
                  <a:gd name="T37" fmla="*/ 30 h 186"/>
                  <a:gd name="T38" fmla="*/ 209 w 299"/>
                  <a:gd name="T39" fmla="*/ 6 h 186"/>
                  <a:gd name="T40" fmla="*/ 150 w 299"/>
                  <a:gd name="T41" fmla="*/ 0 h 186"/>
                  <a:gd name="T42" fmla="*/ 150 w 299"/>
                  <a:gd name="T43" fmla="*/ 0 h 186"/>
                  <a:gd name="T44" fmla="*/ 150 w 299"/>
                  <a:gd name="T45" fmla="*/ 180 h 186"/>
                  <a:gd name="T46" fmla="*/ 96 w 299"/>
                  <a:gd name="T47" fmla="*/ 174 h 186"/>
                  <a:gd name="T48" fmla="*/ 48 w 299"/>
                  <a:gd name="T49" fmla="*/ 156 h 186"/>
                  <a:gd name="T50" fmla="*/ 18 w 299"/>
                  <a:gd name="T51" fmla="*/ 126 h 186"/>
                  <a:gd name="T52" fmla="*/ 12 w 299"/>
                  <a:gd name="T53" fmla="*/ 108 h 186"/>
                  <a:gd name="T54" fmla="*/ 6 w 299"/>
                  <a:gd name="T55" fmla="*/ 90 h 186"/>
                  <a:gd name="T56" fmla="*/ 12 w 299"/>
                  <a:gd name="T57" fmla="*/ 72 h 186"/>
                  <a:gd name="T58" fmla="*/ 18 w 299"/>
                  <a:gd name="T59" fmla="*/ 54 h 186"/>
                  <a:gd name="T60" fmla="*/ 48 w 299"/>
                  <a:gd name="T61" fmla="*/ 30 h 186"/>
                  <a:gd name="T62" fmla="*/ 96 w 299"/>
                  <a:gd name="T63" fmla="*/ 12 h 186"/>
                  <a:gd name="T64" fmla="*/ 150 w 299"/>
                  <a:gd name="T65" fmla="*/ 6 h 186"/>
                  <a:gd name="T66" fmla="*/ 203 w 299"/>
                  <a:gd name="T67" fmla="*/ 12 h 186"/>
                  <a:gd name="T68" fmla="*/ 251 w 299"/>
                  <a:gd name="T69" fmla="*/ 30 h 186"/>
                  <a:gd name="T70" fmla="*/ 281 w 299"/>
                  <a:gd name="T71" fmla="*/ 54 h 186"/>
                  <a:gd name="T72" fmla="*/ 293 w 299"/>
                  <a:gd name="T73" fmla="*/ 72 h 186"/>
                  <a:gd name="T74" fmla="*/ 293 w 299"/>
                  <a:gd name="T75" fmla="*/ 90 h 186"/>
                  <a:gd name="T76" fmla="*/ 293 w 299"/>
                  <a:gd name="T77" fmla="*/ 108 h 186"/>
                  <a:gd name="T78" fmla="*/ 281 w 299"/>
                  <a:gd name="T79" fmla="*/ 126 h 186"/>
                  <a:gd name="T80" fmla="*/ 251 w 299"/>
                  <a:gd name="T81" fmla="*/ 156 h 186"/>
                  <a:gd name="T82" fmla="*/ 203 w 299"/>
                  <a:gd name="T83" fmla="*/ 174 h 186"/>
                  <a:gd name="T84" fmla="*/ 150 w 299"/>
                  <a:gd name="T85" fmla="*/ 180 h 186"/>
                  <a:gd name="T86" fmla="*/ 150 w 299"/>
                  <a:gd name="T87" fmla="*/ 180 h 18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</a:gdLst>
                <a:ahLst/>
                <a:cxnLst>
                  <a:cxn ang="T88">
                    <a:pos x="T0" y="T1"/>
                  </a:cxn>
                  <a:cxn ang="T89">
                    <a:pos x="T2" y="T3"/>
                  </a:cxn>
                  <a:cxn ang="T90">
                    <a:pos x="T4" y="T5"/>
                  </a:cxn>
                  <a:cxn ang="T91">
                    <a:pos x="T6" y="T7"/>
                  </a:cxn>
                  <a:cxn ang="T92">
                    <a:pos x="T8" y="T9"/>
                  </a:cxn>
                  <a:cxn ang="T93">
                    <a:pos x="T10" y="T11"/>
                  </a:cxn>
                  <a:cxn ang="T94">
                    <a:pos x="T12" y="T13"/>
                  </a:cxn>
                  <a:cxn ang="T95">
                    <a:pos x="T14" y="T15"/>
                  </a:cxn>
                  <a:cxn ang="T96">
                    <a:pos x="T16" y="T17"/>
                  </a:cxn>
                  <a:cxn ang="T97">
                    <a:pos x="T18" y="T19"/>
                  </a:cxn>
                  <a:cxn ang="T98">
                    <a:pos x="T20" y="T21"/>
                  </a:cxn>
                  <a:cxn ang="T99">
                    <a:pos x="T22" y="T23"/>
                  </a:cxn>
                  <a:cxn ang="T100">
                    <a:pos x="T24" y="T25"/>
                  </a:cxn>
                  <a:cxn ang="T101">
                    <a:pos x="T26" y="T27"/>
                  </a:cxn>
                  <a:cxn ang="T102">
                    <a:pos x="T28" y="T29"/>
                  </a:cxn>
                  <a:cxn ang="T103">
                    <a:pos x="T30" y="T31"/>
                  </a:cxn>
                  <a:cxn ang="T104">
                    <a:pos x="T32" y="T33"/>
                  </a:cxn>
                  <a:cxn ang="T105">
                    <a:pos x="T34" y="T35"/>
                  </a:cxn>
                  <a:cxn ang="T106">
                    <a:pos x="T36" y="T37"/>
                  </a:cxn>
                  <a:cxn ang="T107">
                    <a:pos x="T38" y="T39"/>
                  </a:cxn>
                  <a:cxn ang="T108">
                    <a:pos x="T40" y="T41"/>
                  </a:cxn>
                  <a:cxn ang="T109">
                    <a:pos x="T42" y="T43"/>
                  </a:cxn>
                  <a:cxn ang="T110">
                    <a:pos x="T44" y="T45"/>
                  </a:cxn>
                  <a:cxn ang="T111">
                    <a:pos x="T46" y="T47"/>
                  </a:cxn>
                  <a:cxn ang="T112">
                    <a:pos x="T48" y="T49"/>
                  </a:cxn>
                  <a:cxn ang="T113">
                    <a:pos x="T50" y="T51"/>
                  </a:cxn>
                  <a:cxn ang="T114">
                    <a:pos x="T52" y="T53"/>
                  </a:cxn>
                  <a:cxn ang="T115">
                    <a:pos x="T54" y="T55"/>
                  </a:cxn>
                  <a:cxn ang="T116">
                    <a:pos x="T56" y="T57"/>
                  </a:cxn>
                  <a:cxn ang="T117">
                    <a:pos x="T58" y="T59"/>
                  </a:cxn>
                  <a:cxn ang="T118">
                    <a:pos x="T60" y="T61"/>
                  </a:cxn>
                  <a:cxn ang="T119">
                    <a:pos x="T62" y="T63"/>
                  </a:cxn>
                  <a:cxn ang="T120">
                    <a:pos x="T64" y="T65"/>
                  </a:cxn>
                  <a:cxn ang="T121">
                    <a:pos x="T66" y="T67"/>
                  </a:cxn>
                  <a:cxn ang="T122">
                    <a:pos x="T68" y="T69"/>
                  </a:cxn>
                  <a:cxn ang="T123">
                    <a:pos x="T70" y="T71"/>
                  </a:cxn>
                  <a:cxn ang="T124">
                    <a:pos x="T72" y="T73"/>
                  </a:cxn>
                  <a:cxn ang="T125">
                    <a:pos x="T74" y="T75"/>
                  </a:cxn>
                  <a:cxn ang="T126">
                    <a:pos x="T76" y="T77"/>
                  </a:cxn>
                  <a:cxn ang="T127">
                    <a:pos x="T78" y="T79"/>
                  </a:cxn>
                  <a:cxn ang="T128">
                    <a:pos x="T80" y="T81"/>
                  </a:cxn>
                  <a:cxn ang="T129">
                    <a:pos x="T82" y="T83"/>
                  </a:cxn>
                  <a:cxn ang="T130">
                    <a:pos x="T84" y="T85"/>
                  </a:cxn>
                  <a:cxn ang="T131">
                    <a:pos x="T86" y="T87"/>
                  </a:cxn>
                </a:cxnLst>
                <a:rect l="0" t="0" r="r" b="b"/>
                <a:pathLst>
                  <a:path w="299" h="186">
                    <a:moveTo>
                      <a:pt x="150" y="0"/>
                    </a:moveTo>
                    <a:lnTo>
                      <a:pt x="90" y="6"/>
                    </a:lnTo>
                    <a:lnTo>
                      <a:pt x="42" y="30"/>
                    </a:lnTo>
                    <a:lnTo>
                      <a:pt x="12" y="54"/>
                    </a:lnTo>
                    <a:lnTo>
                      <a:pt x="6" y="72"/>
                    </a:lnTo>
                    <a:lnTo>
                      <a:pt x="0" y="90"/>
                    </a:lnTo>
                    <a:lnTo>
                      <a:pt x="6" y="108"/>
                    </a:lnTo>
                    <a:lnTo>
                      <a:pt x="12" y="126"/>
                    </a:lnTo>
                    <a:lnTo>
                      <a:pt x="42" y="156"/>
                    </a:lnTo>
                    <a:lnTo>
                      <a:pt x="90" y="180"/>
                    </a:lnTo>
                    <a:lnTo>
                      <a:pt x="150" y="186"/>
                    </a:lnTo>
                    <a:lnTo>
                      <a:pt x="209" y="180"/>
                    </a:lnTo>
                    <a:lnTo>
                      <a:pt x="257" y="156"/>
                    </a:lnTo>
                    <a:lnTo>
                      <a:pt x="287" y="126"/>
                    </a:lnTo>
                    <a:lnTo>
                      <a:pt x="299" y="108"/>
                    </a:lnTo>
                    <a:lnTo>
                      <a:pt x="299" y="90"/>
                    </a:lnTo>
                    <a:lnTo>
                      <a:pt x="299" y="72"/>
                    </a:lnTo>
                    <a:lnTo>
                      <a:pt x="287" y="54"/>
                    </a:lnTo>
                    <a:lnTo>
                      <a:pt x="257" y="30"/>
                    </a:lnTo>
                    <a:lnTo>
                      <a:pt x="209" y="6"/>
                    </a:lnTo>
                    <a:lnTo>
                      <a:pt x="150" y="0"/>
                    </a:lnTo>
                    <a:close/>
                    <a:moveTo>
                      <a:pt x="150" y="180"/>
                    </a:moveTo>
                    <a:lnTo>
                      <a:pt x="96" y="174"/>
                    </a:lnTo>
                    <a:lnTo>
                      <a:pt x="48" y="156"/>
                    </a:lnTo>
                    <a:lnTo>
                      <a:pt x="18" y="126"/>
                    </a:lnTo>
                    <a:lnTo>
                      <a:pt x="12" y="108"/>
                    </a:lnTo>
                    <a:lnTo>
                      <a:pt x="6" y="90"/>
                    </a:lnTo>
                    <a:lnTo>
                      <a:pt x="12" y="72"/>
                    </a:lnTo>
                    <a:lnTo>
                      <a:pt x="18" y="54"/>
                    </a:lnTo>
                    <a:lnTo>
                      <a:pt x="48" y="30"/>
                    </a:lnTo>
                    <a:lnTo>
                      <a:pt x="96" y="12"/>
                    </a:lnTo>
                    <a:lnTo>
                      <a:pt x="150" y="6"/>
                    </a:lnTo>
                    <a:lnTo>
                      <a:pt x="203" y="12"/>
                    </a:lnTo>
                    <a:lnTo>
                      <a:pt x="251" y="30"/>
                    </a:lnTo>
                    <a:lnTo>
                      <a:pt x="281" y="54"/>
                    </a:lnTo>
                    <a:lnTo>
                      <a:pt x="293" y="72"/>
                    </a:lnTo>
                    <a:lnTo>
                      <a:pt x="293" y="90"/>
                    </a:lnTo>
                    <a:lnTo>
                      <a:pt x="293" y="108"/>
                    </a:lnTo>
                    <a:lnTo>
                      <a:pt x="281" y="126"/>
                    </a:lnTo>
                    <a:lnTo>
                      <a:pt x="251" y="156"/>
                    </a:lnTo>
                    <a:lnTo>
                      <a:pt x="203" y="174"/>
                    </a:lnTo>
                    <a:lnTo>
                      <a:pt x="150" y="18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nb-NO" smtClean="0">
                  <a:solidFill>
                    <a:srgbClr val="FFFFFF"/>
                  </a:solidFill>
                </a:endParaRPr>
              </a:p>
            </p:txBody>
          </p:sp>
          <p:grpSp>
            <p:nvGrpSpPr>
              <p:cNvPr id="1047" name="Group 62"/>
              <p:cNvGrpSpPr>
                <a:grpSpLocks/>
              </p:cNvGrpSpPr>
              <p:nvPr/>
            </p:nvGrpSpPr>
            <p:grpSpPr bwMode="auto">
              <a:xfrm>
                <a:off x="5381" y="3085"/>
                <a:ext cx="227" cy="132"/>
                <a:chOff x="5381" y="3085"/>
                <a:chExt cx="227" cy="132"/>
              </a:xfrm>
            </p:grpSpPr>
            <p:sp>
              <p:nvSpPr>
                <p:cNvPr id="1048" name="Oval 63"/>
                <p:cNvSpPr>
                  <a:spLocks noChangeArrowheads="1"/>
                </p:cNvSpPr>
                <p:nvPr userDrawn="1"/>
              </p:nvSpPr>
              <p:spPr bwMode="hidden">
                <a:xfrm>
                  <a:off x="5381" y="3085"/>
                  <a:ext cx="227" cy="132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bg1"/>
                    </a:gs>
                    <a:gs pos="100000">
                      <a:schemeClr val="accent2"/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defTabSz="914400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nb-NO" smtClean="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1049" name="Oval 64"/>
                <p:cNvSpPr>
                  <a:spLocks noChangeArrowheads="1"/>
                </p:cNvSpPr>
                <p:nvPr userDrawn="1"/>
              </p:nvSpPr>
              <p:spPr bwMode="hidden">
                <a:xfrm>
                  <a:off x="5403" y="3099"/>
                  <a:ext cx="182" cy="102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accent2"/>
                    </a:gs>
                    <a:gs pos="100000">
                      <a:schemeClr val="bg1"/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defTabSz="914400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nb-NO" smtClean="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1050" name="Oval 65"/>
                <p:cNvSpPr>
                  <a:spLocks noChangeArrowheads="1"/>
                </p:cNvSpPr>
                <p:nvPr userDrawn="1"/>
              </p:nvSpPr>
              <p:spPr bwMode="hidden">
                <a:xfrm>
                  <a:off x="5431" y="3109"/>
                  <a:ext cx="125" cy="82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bg1"/>
                    </a:gs>
                    <a:gs pos="100000">
                      <a:schemeClr val="accent2"/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defTabSz="914400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nb-NO" smtClean="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1051" name="Oval 66"/>
                <p:cNvSpPr>
                  <a:spLocks noChangeArrowheads="1"/>
                </p:cNvSpPr>
                <p:nvPr userDrawn="1"/>
              </p:nvSpPr>
              <p:spPr bwMode="hidden">
                <a:xfrm>
                  <a:off x="5458" y="3125"/>
                  <a:ext cx="73" cy="47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accent2"/>
                    </a:gs>
                    <a:gs pos="100000">
                      <a:schemeClr val="bg1"/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defTabSz="914400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nb-NO" smtClean="0">
                    <a:solidFill>
                      <a:srgbClr val="FFFFFF"/>
                    </a:solidFill>
                  </a:endParaRPr>
                </a:p>
              </p:txBody>
            </p:sp>
          </p:grpSp>
        </p:grpSp>
      </p:grpSp>
      <p:sp>
        <p:nvSpPr>
          <p:cNvPr id="95299" name="Rectangle 67"/>
          <p:cNvSpPr>
            <a:spLocks noGrp="1" noChangeArrowheads="1"/>
          </p:cNvSpPr>
          <p:nvPr>
            <p:ph type="title"/>
          </p:nvPr>
        </p:nvSpPr>
        <p:spPr bwMode="auto">
          <a:xfrm>
            <a:off x="495300" y="277814"/>
            <a:ext cx="8915400" cy="113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1" compatLnSpc="1">
            <a:prstTxWarp prst="textNoShape">
              <a:avLst/>
            </a:prstTxWarp>
          </a:bodyPr>
          <a:lstStyle/>
          <a:p>
            <a:pPr lvl="0"/>
            <a:r>
              <a:rPr lang="nb-NO" smtClean="0"/>
              <a:t>Click to edit Master title style</a:t>
            </a:r>
          </a:p>
        </p:txBody>
      </p:sp>
      <p:sp>
        <p:nvSpPr>
          <p:cNvPr id="95300" name="Rectangle 68"/>
          <p:cNvSpPr>
            <a:spLocks noGrp="1" noChangeArrowheads="1"/>
          </p:cNvSpPr>
          <p:nvPr>
            <p:ph type="body" idx="1"/>
          </p:nvPr>
        </p:nvSpPr>
        <p:spPr bwMode="auto">
          <a:xfrm>
            <a:off x="495300" y="1600201"/>
            <a:ext cx="89154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b-NO" dirty="0" err="1" smtClean="0"/>
              <a:t>Click</a:t>
            </a:r>
            <a:r>
              <a:rPr lang="nb-NO" dirty="0" smtClean="0"/>
              <a:t> to </a:t>
            </a:r>
            <a:r>
              <a:rPr lang="nb-NO" dirty="0" err="1" smtClean="0"/>
              <a:t>edit</a:t>
            </a:r>
            <a:r>
              <a:rPr lang="nb-NO" dirty="0" smtClean="0"/>
              <a:t> Master </a:t>
            </a:r>
            <a:r>
              <a:rPr lang="nb-NO" dirty="0" err="1" smtClean="0"/>
              <a:t>text</a:t>
            </a:r>
            <a:r>
              <a:rPr lang="nb-NO" dirty="0" smtClean="0"/>
              <a:t> </a:t>
            </a:r>
            <a:r>
              <a:rPr lang="nb-NO" dirty="0" err="1" smtClean="0"/>
              <a:t>styles</a:t>
            </a:r>
            <a:endParaRPr lang="nb-NO" dirty="0" smtClean="0"/>
          </a:p>
          <a:p>
            <a:pPr lvl="1"/>
            <a:r>
              <a:rPr lang="nb-NO" dirty="0" err="1" smtClean="0"/>
              <a:t>Second</a:t>
            </a:r>
            <a:r>
              <a:rPr lang="nb-NO" dirty="0" smtClean="0"/>
              <a:t> </a:t>
            </a:r>
            <a:r>
              <a:rPr lang="nb-NO" dirty="0" err="1" smtClean="0"/>
              <a:t>level</a:t>
            </a:r>
            <a:endParaRPr lang="nb-NO" dirty="0" smtClean="0"/>
          </a:p>
          <a:p>
            <a:pPr lvl="2"/>
            <a:r>
              <a:rPr lang="nb-NO" dirty="0" err="1" smtClean="0"/>
              <a:t>Third</a:t>
            </a:r>
            <a:r>
              <a:rPr lang="nb-NO" dirty="0" smtClean="0"/>
              <a:t> </a:t>
            </a:r>
            <a:r>
              <a:rPr lang="nb-NO" dirty="0" err="1" smtClean="0"/>
              <a:t>level</a:t>
            </a:r>
            <a:endParaRPr lang="nb-NO" dirty="0" smtClean="0"/>
          </a:p>
          <a:p>
            <a:pPr lvl="3"/>
            <a:r>
              <a:rPr lang="nb-NO" dirty="0" err="1" smtClean="0"/>
              <a:t>Fourth</a:t>
            </a:r>
            <a:r>
              <a:rPr lang="nb-NO" dirty="0" smtClean="0"/>
              <a:t> </a:t>
            </a:r>
            <a:r>
              <a:rPr lang="nb-NO" dirty="0" err="1" smtClean="0"/>
              <a:t>level</a:t>
            </a:r>
            <a:endParaRPr lang="nb-NO" dirty="0" smtClean="0"/>
          </a:p>
          <a:p>
            <a:pPr lvl="4"/>
            <a:r>
              <a:rPr lang="nb-NO" dirty="0" err="1" smtClean="0"/>
              <a:t>Fifth</a:t>
            </a:r>
            <a:r>
              <a:rPr lang="nb-NO" dirty="0" smtClean="0"/>
              <a:t> </a:t>
            </a:r>
            <a:r>
              <a:rPr lang="nb-NO" dirty="0" err="1" smtClean="0"/>
              <a:t>level</a:t>
            </a:r>
            <a:endParaRPr lang="nb-NO" dirty="0" smtClean="0"/>
          </a:p>
        </p:txBody>
      </p:sp>
      <p:sp>
        <p:nvSpPr>
          <p:cNvPr id="95302" name="Rectangle 7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384550" y="6245225"/>
            <a:ext cx="31369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nb-NO" smtClean="0">
                <a:solidFill>
                  <a:srgbClr val="FFFFFF"/>
                </a:solidFill>
              </a:rPr>
              <a:t>BØK311 BEDRIFTSØKONOMI 2b</a:t>
            </a:r>
            <a:endParaRPr lang="nb-NO">
              <a:solidFill>
                <a:srgbClr val="FFFFFF"/>
              </a:solidFill>
            </a:endParaRPr>
          </a:p>
        </p:txBody>
      </p:sp>
      <p:sp>
        <p:nvSpPr>
          <p:cNvPr id="95303" name="Rectangle 7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99300" y="6245225"/>
            <a:ext cx="23114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fld id="{1B8E2FC5-670A-4E85-BC13-EAA478844FB7}" type="slidenum">
              <a:rPr lang="nb-NO">
                <a:solidFill>
                  <a:srgbClr val="FFFFFF"/>
                </a:solidFill>
              </a:rPr>
              <a:pPr defTabSz="9144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nb-NO">
              <a:solidFill>
                <a:srgbClr val="FFFFFF"/>
              </a:solidFill>
            </a:endParaRPr>
          </a:p>
        </p:txBody>
      </p:sp>
      <p:sp>
        <p:nvSpPr>
          <p:cNvPr id="95301" name="Rectangle 6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052513" y="6245225"/>
            <a:ext cx="2106745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lang="en-US"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ea typeface="+mn-ea"/>
                <a:cs typeface="+mn-cs"/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nb-NO" smtClean="0">
                <a:solidFill>
                  <a:srgbClr val="FFFFFF"/>
                </a:solidFill>
              </a:rPr>
              <a:t>Rasmus Rasmussen</a:t>
            </a:r>
            <a:endParaRPr>
              <a:solidFill>
                <a:srgbClr val="FFFFFF"/>
              </a:solidFill>
            </a:endParaRPr>
          </a:p>
        </p:txBody>
      </p:sp>
      <p:pic>
        <p:nvPicPr>
          <p:cNvPr id="1033" name="Picture 94" descr="HsM_side.eps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7084"/>
          <a:stretch>
            <a:fillRect/>
          </a:stretch>
        </p:blipFill>
        <p:spPr bwMode="auto">
          <a:xfrm>
            <a:off x="309562" y="6200776"/>
            <a:ext cx="2863454" cy="657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4" name="AutoShape 73"/>
          <p:cNvSpPr>
            <a:spLocks noChangeAspect="1" noChangeArrowheads="1"/>
          </p:cNvSpPr>
          <p:nvPr/>
        </p:nvSpPr>
        <p:spPr bwMode="auto">
          <a:xfrm>
            <a:off x="350838" y="6237289"/>
            <a:ext cx="2636441" cy="574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nb-NO" smtClean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1305166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772" r:id="rId1"/>
    <p:sldLayoutId id="2147483773" r:id="rId2"/>
    <p:sldLayoutId id="2147483774" r:id="rId3"/>
    <p:sldLayoutId id="2147483775" r:id="rId4"/>
    <p:sldLayoutId id="2147483776" r:id="rId5"/>
    <p:sldLayoutId id="2147483777" r:id="rId6"/>
    <p:sldLayoutId id="2147483778" r:id="rId7"/>
    <p:sldLayoutId id="2147483779" r:id="rId8"/>
    <p:sldLayoutId id="2147483780" r:id="rId9"/>
    <p:sldLayoutId id="2147483781" r:id="rId10"/>
    <p:sldLayoutId id="2147483782" r:id="rId11"/>
  </p:sldLayoutIdLst>
  <p:timing>
    <p:tnLst>
      <p:par>
        <p:cTn id="1" dur="indefinite" restart="never" nodeType="tmRoot"/>
      </p:par>
    </p:tnLst>
  </p:timing>
  <p:hf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Ø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50000"/>
        <a:buFont typeface="Wingdings" pitchFamily="2" charset="2"/>
        <a:buChar char="l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Char char="•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Char char="•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Char char="•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Char char="•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Char char="•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Char char="•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ssholder for tekst 12"/>
          <p:cNvSpPr>
            <a:spLocks noGrp="1"/>
          </p:cNvSpPr>
          <p:nvPr>
            <p:ph type="body" idx="1"/>
          </p:nvPr>
        </p:nvSpPr>
        <p:spPr>
          <a:xfrm>
            <a:off x="1816099" y="5096526"/>
            <a:ext cx="5613401" cy="918342"/>
          </a:xfrm>
        </p:spPr>
        <p:txBody>
          <a:bodyPr>
            <a:normAutofit/>
          </a:bodyPr>
          <a:lstStyle/>
          <a:p>
            <a:r>
              <a:rPr lang="nb-NO" sz="2400" dirty="0" smtClean="0"/>
              <a:t>Oppsummering</a:t>
            </a:r>
            <a:endParaRPr lang="nn-NO" sz="2400" dirty="0" smtClean="0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>
          <a:xfrm>
            <a:off x="7622931" y="6390219"/>
            <a:ext cx="1339036" cy="365125"/>
          </a:xfrm>
        </p:spPr>
        <p:txBody>
          <a:bodyPr/>
          <a:lstStyle/>
          <a:p>
            <a:r>
              <a:rPr lang="nb-NO" smtClean="0"/>
              <a:t>Rasmus Rasmussen</a:t>
            </a:r>
            <a:endParaRPr lang="nn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>
          <a:xfrm>
            <a:off x="801422" y="6390219"/>
            <a:ext cx="6724793" cy="365125"/>
          </a:xfrm>
        </p:spPr>
        <p:txBody>
          <a:bodyPr/>
          <a:lstStyle/>
          <a:p>
            <a:r>
              <a:rPr lang="nn-NO" dirty="0" smtClean="0"/>
              <a:t>BØK311 BEDRIFTSØKONOMI 2b</a:t>
            </a:r>
            <a:endParaRPr lang="nn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27F48-9CC9-D045-8B9B-52CCB28A42BB}" type="slidenum">
              <a:rPr lang="nn-NO" smtClean="0"/>
              <a:pPr/>
              <a:t>1</a:t>
            </a:fld>
            <a:endParaRPr lang="nn-NO"/>
          </a:p>
        </p:txBody>
      </p:sp>
      <p:sp>
        <p:nvSpPr>
          <p:cNvPr id="7" name="Plassholder for tekst 12"/>
          <p:cNvSpPr txBox="1">
            <a:spLocks/>
          </p:cNvSpPr>
          <p:nvPr/>
        </p:nvSpPr>
        <p:spPr>
          <a:xfrm>
            <a:off x="1816099" y="3481682"/>
            <a:ext cx="5613401" cy="1556238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marL="0" indent="0" algn="r" defTabSz="914400" rtl="0" eaLnBrk="1" latinLnBrk="0" hangingPunct="1">
              <a:spcBef>
                <a:spcPts val="300"/>
              </a:spcBef>
              <a:buClr>
                <a:schemeClr val="accent3">
                  <a:lumMod val="75000"/>
                </a:schemeClr>
              </a:buClr>
              <a:buSzPct val="100000"/>
              <a:buFontTx/>
              <a:buNone/>
              <a:defRPr sz="1800" kern="1200" baseline="0">
                <a:solidFill>
                  <a:schemeClr val="bg1"/>
                </a:solidFill>
                <a:effectLst/>
                <a:latin typeface="Calibri"/>
                <a:ea typeface="+mn-ea"/>
                <a:cs typeface="Calibri"/>
              </a:defRPr>
            </a:lvl1pPr>
            <a:lvl2pPr marL="457200" indent="0" algn="l" defTabSz="914400" rtl="0" eaLnBrk="1" latinLnBrk="0" hangingPunct="1">
              <a:spcBef>
                <a:spcPts val="600"/>
              </a:spcBef>
              <a:buClr>
                <a:schemeClr val="accent3">
                  <a:lumMod val="60000"/>
                  <a:lumOff val="40000"/>
                </a:schemeClr>
              </a:buClr>
              <a:buSzPct val="70000"/>
              <a:buFontTx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Calibri"/>
                <a:ea typeface="+mn-ea"/>
                <a:cs typeface="Calibri"/>
              </a:defRPr>
            </a:lvl2pPr>
            <a:lvl3pPr marL="914400" indent="0" algn="l" defTabSz="914400" rtl="0" eaLnBrk="1" latinLnBrk="0" hangingPunct="1">
              <a:spcBef>
                <a:spcPts val="600"/>
              </a:spcBef>
              <a:buClr>
                <a:schemeClr val="accent3">
                  <a:lumMod val="60000"/>
                  <a:lumOff val="40000"/>
                </a:schemeClr>
              </a:buClr>
              <a:buSzPct val="70000"/>
              <a:buFontTx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Calibri"/>
                <a:ea typeface="+mn-ea"/>
                <a:cs typeface="Calibri"/>
              </a:defRPr>
            </a:lvl3pPr>
            <a:lvl4pPr marL="1371600" indent="0" algn="l" defTabSz="914400" rtl="0" eaLnBrk="1" latinLnBrk="0" hangingPunct="1">
              <a:spcBef>
                <a:spcPts val="600"/>
              </a:spcBef>
              <a:buClr>
                <a:schemeClr val="accent3">
                  <a:lumMod val="60000"/>
                  <a:lumOff val="40000"/>
                </a:schemeClr>
              </a:buClr>
              <a:buSzPct val="70000"/>
              <a:buFontTx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Calibri"/>
                <a:ea typeface="+mn-ea"/>
                <a:cs typeface="Calibri"/>
              </a:defRPr>
            </a:lvl4pPr>
            <a:lvl5pPr marL="1828800" indent="0" algn="l" defTabSz="914400" rtl="0" eaLnBrk="1" latinLnBrk="0" hangingPunct="1">
              <a:spcBef>
                <a:spcPts val="600"/>
              </a:spcBef>
              <a:buClr>
                <a:schemeClr val="accent3">
                  <a:lumMod val="60000"/>
                  <a:lumOff val="40000"/>
                </a:schemeClr>
              </a:buClr>
              <a:buSzPct val="70000"/>
              <a:buFontTx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Calibri"/>
                <a:ea typeface="+mn-ea"/>
                <a:cs typeface="Calibri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n-NO" sz="3200" dirty="0" smtClean="0"/>
              <a:t>Kapittel 10</a:t>
            </a:r>
          </a:p>
          <a:p>
            <a:r>
              <a:rPr lang="nb-NO" sz="32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Prosjektvett</a:t>
            </a:r>
            <a:endParaRPr lang="nb-NO" sz="32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Prosjektanalyse</a:t>
            </a:r>
            <a:br>
              <a:rPr lang="nb-NO" dirty="0"/>
            </a:br>
            <a:r>
              <a:rPr lang="nb-NO" sz="3600" dirty="0"/>
              <a:t>Øyvind Bøhren og Per Ivar Gjærum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96526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b-NO" smtClean="0"/>
              <a:t>Rasmus Rasmussen</a:t>
            </a:r>
            <a:endParaRPr lang="nn-N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n-NO" smtClean="0"/>
              <a:t>BØK311 BEDRIFTSØKONOMI 2b</a:t>
            </a:r>
            <a:endParaRPr lang="nn-N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27F48-9CC9-D045-8B9B-52CCB28A42BB}" type="slidenum">
              <a:rPr lang="nn-NO" smtClean="0"/>
              <a:pPr/>
              <a:t>10</a:t>
            </a:fld>
            <a:endParaRPr lang="nn-NO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Kartlegg konsekvenser og vurder viktighet</a:t>
            </a: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094" y="2438392"/>
            <a:ext cx="8659813" cy="2867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354784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b-NO" smtClean="0"/>
              <a:t>Rasmus Rasmussen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BØK311 BEDRIFTSØKONOMI 2b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A5F61F-80BA-473D-A633-EA1776837AA8}" type="slidenum">
              <a:rPr lang="en-US"/>
              <a:pPr/>
              <a:t>11</a:t>
            </a:fld>
            <a:endParaRPr lang="en-US"/>
          </a:p>
        </p:txBody>
      </p:sp>
      <p:sp>
        <p:nvSpPr>
          <p:cNvPr id="37273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Avgjør prosjektets skjebne ut fra framtidige muligheter – ikke tidligere meritter.</a:t>
            </a:r>
          </a:p>
          <a:p>
            <a:pPr lvl="1"/>
            <a:r>
              <a:rPr lang="nb-NO" sz="2400" dirty="0"/>
              <a:t>Budsjetter framtidige konsekvenser som følge av å gjennomføre et prosjekt – historiske verdier påvirkes ikke. (Som en allerede gjennomført markedsundersøkelse.)</a:t>
            </a:r>
          </a:p>
          <a:p>
            <a:pPr lvl="1"/>
            <a:r>
              <a:rPr lang="nb-NO" sz="2400" dirty="0"/>
              <a:t>Størrelser som ikke blir påvirket av om prosjektet gjennomføres eller ei skal ikke med i kontantstrømmen.</a:t>
            </a:r>
            <a:endParaRPr lang="en-US" sz="2400" dirty="0"/>
          </a:p>
        </p:txBody>
      </p:sp>
      <p:sp>
        <p:nvSpPr>
          <p:cNvPr id="3727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Se </a:t>
            </a:r>
            <a:r>
              <a:rPr lang="nb-NO" dirty="0"/>
              <a:t>fremover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60023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7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727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727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7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727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727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7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727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727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2739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b-NO" smtClean="0"/>
              <a:t>Rasmus Rasmussen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BØK311 BEDRIFTSØKONOMI 2b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A3BB41-143C-4F98-98D7-0D6AA9C1593C}" type="slidenum">
              <a:rPr lang="en-US"/>
              <a:pPr/>
              <a:t>12</a:t>
            </a:fld>
            <a:endParaRPr lang="en-US"/>
          </a:p>
        </p:txBody>
      </p:sp>
      <p:sp>
        <p:nvSpPr>
          <p:cNvPr id="37171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Husk konsekvenser utenfor vår avdeling og bedrift.</a:t>
            </a:r>
          </a:p>
          <a:p>
            <a:pPr lvl="1"/>
            <a:r>
              <a:rPr lang="nb-NO" sz="2400" dirty="0"/>
              <a:t>Utvidelse i produksjon kan medføre økte kostnader i lager, personalavdeling, etc.</a:t>
            </a:r>
          </a:p>
          <a:p>
            <a:pPr lvl="1"/>
            <a:r>
              <a:rPr lang="nb-NO" sz="2400" dirty="0"/>
              <a:t>Ta hensyn til konsekvenser via komplementær- eller substitutteffekter.</a:t>
            </a:r>
          </a:p>
          <a:p>
            <a:pPr lvl="1"/>
            <a:r>
              <a:rPr lang="nb-NO" sz="2400" dirty="0"/>
              <a:t>Endringer kan også påvirke markedet og konkurrentene.</a:t>
            </a:r>
          </a:p>
          <a:p>
            <a:pPr lvl="1"/>
            <a:r>
              <a:rPr lang="nb-NO" sz="2400" dirty="0"/>
              <a:t>Kartlegg også eksterne virkninger</a:t>
            </a:r>
            <a:r>
              <a:rPr lang="nb-NO" sz="2400" dirty="0" smtClean="0"/>
              <a:t>. </a:t>
            </a:r>
            <a:br>
              <a:rPr lang="nb-NO" sz="2400" dirty="0" smtClean="0"/>
            </a:br>
            <a:r>
              <a:rPr lang="nb-NO" sz="2400" dirty="0" smtClean="0"/>
              <a:t>(Lokalsamfunn, miljø, …)</a:t>
            </a:r>
            <a:endParaRPr lang="en-US" sz="2400" dirty="0"/>
          </a:p>
        </p:txBody>
      </p:sp>
      <p:sp>
        <p:nvSpPr>
          <p:cNvPr id="3717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4 </a:t>
            </a:r>
            <a:r>
              <a:rPr lang="nb-NO" dirty="0"/>
              <a:t>– Fjern skylapper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80978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17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717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717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17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717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717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17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717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717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17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717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717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17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717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717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1715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b-NO" smtClean="0"/>
              <a:t>Rasmus Rasmussen</a:t>
            </a:r>
            <a:endParaRPr lang="nn-N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n-NO" smtClean="0"/>
              <a:t>BØK311 BEDRIFTSØKONOMI 2b</a:t>
            </a:r>
            <a:endParaRPr lang="nn-N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27F48-9CC9-D045-8B9B-52CCB28A42BB}" type="slidenum">
              <a:rPr lang="nn-NO" smtClean="0"/>
              <a:pPr/>
              <a:t>13</a:t>
            </a:fld>
            <a:endParaRPr lang="nn-NO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nb-NO" dirty="0"/>
              <a:t>Aldri så galt… (at det ikke er godt for noe)</a:t>
            </a:r>
          </a:p>
          <a:p>
            <a:r>
              <a:rPr lang="nb-NO" dirty="0"/>
              <a:t>It's an ill </a:t>
            </a:r>
            <a:r>
              <a:rPr lang="nb-NO" dirty="0" err="1"/>
              <a:t>wind</a:t>
            </a:r>
            <a:r>
              <a:rPr lang="nb-NO" dirty="0"/>
              <a:t> …. (</a:t>
            </a:r>
            <a:r>
              <a:rPr lang="nb-NO" dirty="0" err="1"/>
              <a:t>that</a:t>
            </a:r>
            <a:r>
              <a:rPr lang="nb-NO" dirty="0"/>
              <a:t> </a:t>
            </a:r>
            <a:r>
              <a:rPr lang="nb-NO" dirty="0" err="1"/>
              <a:t>blows</a:t>
            </a:r>
            <a:r>
              <a:rPr lang="nb-NO" dirty="0"/>
              <a:t> </a:t>
            </a:r>
            <a:r>
              <a:rPr lang="nb-NO" dirty="0" err="1"/>
              <a:t>nobody</a:t>
            </a:r>
            <a:r>
              <a:rPr lang="nb-NO" dirty="0"/>
              <a:t> </a:t>
            </a:r>
            <a:r>
              <a:rPr lang="nb-NO" dirty="0" err="1"/>
              <a:t>any</a:t>
            </a:r>
            <a:r>
              <a:rPr lang="nb-NO" dirty="0"/>
              <a:t> </a:t>
            </a:r>
            <a:r>
              <a:rPr lang="nb-NO" dirty="0" err="1"/>
              <a:t>good</a:t>
            </a:r>
            <a:r>
              <a:rPr lang="nb-NO" dirty="0"/>
              <a:t>)</a:t>
            </a:r>
          </a:p>
          <a:p>
            <a:r>
              <a:rPr lang="nb-NO" dirty="0"/>
              <a:t>Er det bare negativt at noen sopp er giftige?</a:t>
            </a:r>
          </a:p>
          <a:p>
            <a:endParaRPr lang="nb-NO" dirty="0"/>
          </a:p>
          <a:p>
            <a:pPr marL="0" indent="0">
              <a:buNone/>
            </a:pPr>
            <a:endParaRPr lang="nb-NO" dirty="0"/>
          </a:p>
          <a:p>
            <a:r>
              <a:rPr lang="nb-NO" dirty="0"/>
              <a:t>Mange er så redd for å få i seg giftig sopp at de ikke tør plukke noen slags sopp. Dermed blir det flere sopp til dem som har den nødvendige kunnskapen</a:t>
            </a:r>
            <a:r>
              <a:rPr lang="nb-NO" dirty="0" smtClean="0"/>
              <a:t>.</a:t>
            </a:r>
            <a:endParaRPr lang="nb-NO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Fjern skylapper</a:t>
            </a:r>
          </a:p>
        </p:txBody>
      </p:sp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0839" y="3286126"/>
            <a:ext cx="1009650" cy="132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351973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uiExpand="1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b-NO" smtClean="0"/>
              <a:t>Rasmus Rasmussen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BØK311 BEDRIFTSØKONOMI 2b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F0535B-CA39-4358-BAC4-2C1762CF96CE}" type="slidenum">
              <a:rPr lang="en-US"/>
              <a:pPr/>
              <a:t>14</a:t>
            </a:fld>
            <a:endParaRPr lang="en-US"/>
          </a:p>
        </p:txBody>
      </p:sp>
      <p:sp>
        <p:nvSpPr>
          <p:cNvPr id="37376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Kontantstrøm og diskonteringsrente skal ha samme basis.</a:t>
            </a:r>
          </a:p>
          <a:p>
            <a:pPr lvl="1"/>
            <a:r>
              <a:rPr lang="nb-NO" sz="2400" dirty="0"/>
              <a:t>Omgjøring av fysiske enheter til verdi (kg til kr etc.)</a:t>
            </a:r>
          </a:p>
          <a:p>
            <a:pPr lvl="1"/>
            <a:r>
              <a:rPr lang="nb-NO" sz="2400" dirty="0"/>
              <a:t>Nominelle og reelle kroner (avskrivinger og avdrag er alltid nominelle beløp).</a:t>
            </a:r>
          </a:p>
          <a:p>
            <a:pPr lvl="1"/>
            <a:r>
              <a:rPr lang="nb-NO" sz="2400" dirty="0"/>
              <a:t>Kontantstrøm i nominelle eller reelle verdier, før eller etter skatt, totalkapital eller egenkapital, sikker eller usikker.</a:t>
            </a:r>
          </a:p>
          <a:p>
            <a:pPr lvl="1"/>
            <a:r>
              <a:rPr lang="nb-NO" sz="2400" dirty="0"/>
              <a:t>Kapitalkostnaden må ha samme </a:t>
            </a:r>
            <a:r>
              <a:rPr lang="nb-NO" sz="2400" dirty="0" smtClean="0"/>
              <a:t>benevning som kontantstrømmen! </a:t>
            </a:r>
          </a:p>
          <a:p>
            <a:pPr lvl="1"/>
            <a:r>
              <a:rPr lang="nb-NO" sz="2400" dirty="0" smtClean="0"/>
              <a:t>Må også være i samme valuta. («Billige lån i Sveits»?)</a:t>
            </a:r>
          </a:p>
          <a:p>
            <a:pPr lvl="1"/>
            <a:endParaRPr lang="en-US" sz="2400" dirty="0"/>
          </a:p>
        </p:txBody>
      </p:sp>
      <p:sp>
        <p:nvSpPr>
          <p:cNvPr id="3737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5 – Bland ikke hummer og kanari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91641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37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737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737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37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737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737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37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737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737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37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737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737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37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737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737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376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7376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7376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3763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b-NO" smtClean="0"/>
              <a:t>Rasmus Rasmussen</a:t>
            </a:r>
            <a:endParaRPr lang="nn-NO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n-NO" smtClean="0"/>
              <a:t>BØK311 BEDRIFTSØKONOMI 2b</a:t>
            </a:r>
            <a:endParaRPr lang="nn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27F48-9CC9-D045-8B9B-52CCB28A42BB}" type="slidenum">
              <a:rPr lang="nn-NO" smtClean="0"/>
              <a:pPr/>
              <a:t>15</a:t>
            </a:fld>
            <a:endParaRPr lang="nn-NO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Hummer og kanari</a:t>
            </a: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7374" y="1791424"/>
            <a:ext cx="6187587" cy="41970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325674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b-NO" smtClean="0"/>
              <a:t>Rasmus Rasmussen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BØK311 BEDRIFTSØKONOMI 2b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170F6E-5808-4DB7-B88E-BFCF6D9E8ED3}" type="slidenum">
              <a:rPr lang="en-US"/>
              <a:pPr/>
              <a:t>16</a:t>
            </a:fld>
            <a:endParaRPr lang="en-US"/>
          </a:p>
        </p:txBody>
      </p:sp>
      <p:sp>
        <p:nvSpPr>
          <p:cNvPr id="37581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Maksimer nåverdi – ikke internrente.</a:t>
            </a:r>
          </a:p>
          <a:p>
            <a:r>
              <a:rPr lang="nb-NO" dirty="0"/>
              <a:t>Vi lever av kroner, ikke prosenter.</a:t>
            </a:r>
          </a:p>
          <a:p>
            <a:r>
              <a:rPr lang="nb-NO" dirty="0"/>
              <a:t>Velger du: </a:t>
            </a:r>
          </a:p>
          <a:p>
            <a:pPr lvl="1"/>
            <a:r>
              <a:rPr lang="nb-NO" sz="2400" dirty="0"/>
              <a:t>50% av 1 krone </a:t>
            </a:r>
          </a:p>
          <a:p>
            <a:pPr lvl="1"/>
            <a:r>
              <a:rPr lang="nb-NO" sz="2400" dirty="0"/>
              <a:t>10% av 50 kroner</a:t>
            </a:r>
          </a:p>
          <a:p>
            <a:r>
              <a:rPr lang="nb-NO" dirty="0"/>
              <a:t>Sammenlign absolutte verdier (kroner) </a:t>
            </a:r>
            <a:br>
              <a:rPr lang="nb-NO" dirty="0"/>
            </a:br>
            <a:r>
              <a:rPr lang="nb-NO" dirty="0"/>
              <a:t>– ikke relative verdier (%)</a:t>
            </a:r>
            <a:endParaRPr lang="en-US" dirty="0"/>
          </a:p>
        </p:txBody>
      </p:sp>
      <p:sp>
        <p:nvSpPr>
          <p:cNvPr id="3758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6 </a:t>
            </a:r>
            <a:r>
              <a:rPr lang="nb-NO" dirty="0"/>
              <a:t>– Pass deg for prosenter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9184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58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758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758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58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758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758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58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758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758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58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758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758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58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758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758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58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758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758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5811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b-NO" smtClean="0"/>
              <a:t>Rasmus Rasmussen</a:t>
            </a:r>
            <a:endParaRPr lang="nn-N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n-NO" smtClean="0"/>
              <a:t>BØK311 BEDRIFTSØKONOMI 2b</a:t>
            </a:r>
            <a:endParaRPr lang="nn-N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27F48-9CC9-D045-8B9B-52CCB28A42BB}" type="slidenum">
              <a:rPr lang="nn-NO" smtClean="0"/>
              <a:pPr/>
              <a:t>17</a:t>
            </a:fld>
            <a:endParaRPr lang="nn-NO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Pass deg for prosenter</a:t>
            </a:r>
          </a:p>
        </p:txBody>
      </p:sp>
      <p:graphicFrame>
        <p:nvGraphicFramePr>
          <p:cNvPr id="6" name="Chart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13711065"/>
              </p:ext>
            </p:extLst>
          </p:nvPr>
        </p:nvGraphicFramePr>
        <p:xfrm>
          <a:off x="1752600" y="1752600"/>
          <a:ext cx="6819900" cy="44635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Line Callout 2 6"/>
          <p:cNvSpPr/>
          <p:nvPr/>
        </p:nvSpPr>
        <p:spPr>
          <a:xfrm>
            <a:off x="8208748" y="2782229"/>
            <a:ext cx="1471961" cy="1293541"/>
          </a:xfrm>
          <a:prstGeom prst="borderCallout2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dirty="0" smtClean="0">
                <a:latin typeface="Calibri" pitchFamily="34" charset="0"/>
                <a:cs typeface="Calibri" pitchFamily="34" charset="0"/>
              </a:rPr>
              <a:t>Ikke maksimer renten</a:t>
            </a:r>
            <a:endParaRPr lang="nb-NO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8" name="Line Callout 2 7"/>
          <p:cNvSpPr/>
          <p:nvPr/>
        </p:nvSpPr>
        <p:spPr>
          <a:xfrm>
            <a:off x="380592" y="1905000"/>
            <a:ext cx="1471961" cy="1293541"/>
          </a:xfrm>
          <a:prstGeom prst="borderCallout2">
            <a:avLst>
              <a:gd name="adj1" fmla="val 40589"/>
              <a:gd name="adj2" fmla="val 105303"/>
              <a:gd name="adj3" fmla="val 39440"/>
              <a:gd name="adj4" fmla="val 125252"/>
              <a:gd name="adj5" fmla="val 11351"/>
              <a:gd name="adj6" fmla="val 143737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dirty="0" smtClean="0">
                <a:latin typeface="Calibri" pitchFamily="34" charset="0"/>
                <a:cs typeface="Calibri" pitchFamily="34" charset="0"/>
              </a:rPr>
              <a:t>Maksimer nåverdien</a:t>
            </a:r>
            <a:endParaRPr lang="nb-NO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39647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chart seriesIdx="2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6">
                                            <p:graphicEl>
                                              <a:chart seriesIdx="2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Sub>
          <a:bldChart bld="series"/>
        </p:bldSub>
      </p:bldGraphic>
      <p:bldP spid="7" grpId="0" animBg="1"/>
      <p:bldP spid="8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b-NO" smtClean="0"/>
              <a:t>Rasmus Rasmussen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BØK311 BEDRIFTSØKONOMI 2b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00DCE3-FBF4-4B1D-88F5-E0CBF31F4B43}" type="slidenum">
              <a:rPr lang="en-US"/>
              <a:pPr/>
              <a:t>18</a:t>
            </a:fld>
            <a:endParaRPr lang="en-US"/>
          </a:p>
        </p:txBody>
      </p:sp>
      <p:sp>
        <p:nvSpPr>
          <p:cNvPr id="37683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Varier risikotillegget og illustrer følsomhet.</a:t>
            </a:r>
          </a:p>
          <a:p>
            <a:r>
              <a:rPr lang="nb-NO" dirty="0"/>
              <a:t>Ulike prosjekter har ulik risiko. </a:t>
            </a:r>
            <a:br>
              <a:rPr lang="nb-NO" dirty="0"/>
            </a:br>
            <a:r>
              <a:rPr lang="nb-NO" dirty="0"/>
              <a:t>De har dermed også ulik kapitalkostnad.</a:t>
            </a:r>
          </a:p>
          <a:p>
            <a:r>
              <a:rPr lang="nb-NO" dirty="0"/>
              <a:t>Bruk i tillegg stjernediagram og risikofri rente for å illustrere usikkerheten i nåverdien.</a:t>
            </a:r>
          </a:p>
          <a:p>
            <a:r>
              <a:rPr lang="nb-NO" dirty="0"/>
              <a:t>Risikoen er avhengig av hvem som er eier. For diversifiserte eiere er kun systematisk risiko relevant. (Kapitalverdimodellen)</a:t>
            </a:r>
            <a:endParaRPr lang="en-US" dirty="0"/>
          </a:p>
        </p:txBody>
      </p:sp>
      <p:sp>
        <p:nvSpPr>
          <p:cNvPr id="3768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7 </a:t>
            </a:r>
            <a:r>
              <a:rPr lang="nb-NO" dirty="0"/>
              <a:t>– Vurder risiko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6559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68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768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768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68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768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768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68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768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768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68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768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768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6835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b-NO" smtClean="0"/>
              <a:t>Rasmus Rasmussen</a:t>
            </a:r>
            <a:endParaRPr lang="nn-N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n-NO" smtClean="0"/>
              <a:t>BØK311 BEDRIFTSØKONOMI 2b</a:t>
            </a:r>
            <a:endParaRPr lang="nn-N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27F48-9CC9-D045-8B9B-52CCB28A42BB}" type="slidenum">
              <a:rPr lang="nn-NO" smtClean="0"/>
              <a:pPr/>
              <a:t>19</a:t>
            </a:fld>
            <a:endParaRPr lang="nn-NO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Vurder risiko</a:t>
            </a:r>
          </a:p>
        </p:txBody>
      </p:sp>
      <p:graphicFrame>
        <p:nvGraphicFramePr>
          <p:cNvPr id="6" name="Chart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89748396"/>
              </p:ext>
            </p:extLst>
          </p:nvPr>
        </p:nvGraphicFramePr>
        <p:xfrm>
          <a:off x="870438" y="1774259"/>
          <a:ext cx="8091530" cy="45782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5701165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chart seriesIdx="2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6">
                                            <p:graphicEl>
                                              <a:chart seriesIdx="2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chart seriesIdx="3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6">
                                            <p:graphicEl>
                                              <a:chart seriesIdx="3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Sub>
          <a:bldChart bld="series"/>
        </p:bldSub>
      </p:bldGraphic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b-NO" smtClean="0"/>
              <a:t>Rasmus Rasmussen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BØK311 BEDRIFTSØKONOMI 2b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0349B-86F0-4104-9B43-AB58508A664F}" type="slidenum">
              <a:rPr lang="en-US"/>
              <a:pPr/>
              <a:t>2</a:t>
            </a:fld>
            <a:endParaRPr lang="en-US"/>
          </a:p>
        </p:txBody>
      </p:sp>
      <p:sp>
        <p:nvSpPr>
          <p:cNvPr id="74755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nb-NO" sz="2200" b="1" dirty="0"/>
              <a:t>Etter å ha jobbet med læreboken og hjemmesiden til  kapittel 10 skal du kunne:</a:t>
            </a:r>
          </a:p>
          <a:p>
            <a:pPr>
              <a:spcBef>
                <a:spcPts val="0"/>
              </a:spcBef>
            </a:pPr>
            <a:r>
              <a:rPr lang="nb-NO" sz="2200" dirty="0"/>
              <a:t>Redegjøre for de ni punktene i </a:t>
            </a:r>
            <a:r>
              <a:rPr lang="nb-NO" sz="2200" dirty="0" smtClean="0"/>
              <a:t>prosjektvettplakaten.</a:t>
            </a:r>
            <a:endParaRPr lang="nb-NO" sz="2200" dirty="0"/>
          </a:p>
          <a:p>
            <a:pPr>
              <a:spcBef>
                <a:spcPts val="0"/>
              </a:spcBef>
            </a:pPr>
            <a:r>
              <a:rPr lang="nb-NO" sz="2200" dirty="0"/>
              <a:t>Forklare sammenhengen mellom lønnsomhet og øvrige mål for </a:t>
            </a:r>
            <a:r>
              <a:rPr lang="nb-NO" sz="2200" dirty="0" smtClean="0"/>
              <a:t>bedriften.</a:t>
            </a:r>
            <a:endParaRPr lang="nb-NO" sz="2200" dirty="0"/>
          </a:p>
          <a:p>
            <a:pPr>
              <a:spcBef>
                <a:spcPts val="0"/>
              </a:spcBef>
            </a:pPr>
            <a:r>
              <a:rPr lang="nb-NO" sz="2200" dirty="0"/>
              <a:t>Forklare hvordan en grovanalyse gjennomføres og hvilket formål den </a:t>
            </a:r>
            <a:r>
              <a:rPr lang="nb-NO" sz="2200" dirty="0" smtClean="0"/>
              <a:t>har.</a:t>
            </a:r>
            <a:endParaRPr lang="nb-NO" sz="2200" dirty="0"/>
          </a:p>
          <a:p>
            <a:pPr>
              <a:spcBef>
                <a:spcPts val="0"/>
              </a:spcBef>
            </a:pPr>
            <a:r>
              <a:rPr lang="nb-NO" sz="2200" dirty="0"/>
              <a:t>Forklare hvorfor kontantstrøm og kapitalkostnad må ha samme forhold til skatt, finansiering og </a:t>
            </a:r>
            <a:r>
              <a:rPr lang="nb-NO" sz="2200" dirty="0" smtClean="0"/>
              <a:t>prisstigning.</a:t>
            </a:r>
            <a:endParaRPr lang="nb-NO" sz="2200" dirty="0"/>
          </a:p>
          <a:p>
            <a:pPr>
              <a:spcBef>
                <a:spcPts val="0"/>
              </a:spcBef>
            </a:pPr>
            <a:r>
              <a:rPr lang="nb-NO" sz="2200" dirty="0"/>
              <a:t>Redegjøre for hvordan prosjektanalysen kan legges opp slik at dobbeltelling for risiko og lav variasjon i risikotillegget </a:t>
            </a:r>
            <a:r>
              <a:rPr lang="nb-NO" sz="2200" dirty="0" smtClean="0"/>
              <a:t>unngås.</a:t>
            </a:r>
            <a:endParaRPr lang="nb-NO" sz="2200" dirty="0"/>
          </a:p>
          <a:p>
            <a:pPr>
              <a:spcBef>
                <a:spcPts val="0"/>
              </a:spcBef>
            </a:pPr>
            <a:r>
              <a:rPr lang="nb-NO" sz="2200" dirty="0"/>
              <a:t>Forklare hvorfor positive nåverdier ikke gror på trær og derfor må begrunnes </a:t>
            </a:r>
            <a:r>
              <a:rPr lang="nb-NO" sz="2200" dirty="0" smtClean="0"/>
              <a:t>økonomisk.</a:t>
            </a:r>
            <a:endParaRPr lang="nb-NO" sz="2200" dirty="0"/>
          </a:p>
        </p:txBody>
      </p:sp>
      <p:sp>
        <p:nvSpPr>
          <p:cNvPr id="747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Læringsmål</a:t>
            </a:r>
          </a:p>
        </p:txBody>
      </p:sp>
    </p:spTree>
    <p:extLst>
      <p:ext uri="{BB962C8B-B14F-4D97-AF65-F5344CB8AC3E}">
        <p14:creationId xmlns:p14="http://schemas.microsoft.com/office/powerpoint/2010/main" val="28795748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47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47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47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47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47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47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47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47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47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47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47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747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7475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7475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4755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b-NO" smtClean="0"/>
              <a:t>Rasmus Rasmussen</a:t>
            </a:r>
            <a:endParaRPr lang="nn-N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n-NO" smtClean="0"/>
              <a:t>BØK311 BEDRIFTSØKONOMI 2b</a:t>
            </a:r>
            <a:endParaRPr lang="nn-N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27F48-9CC9-D045-8B9B-52CCB28A42BB}" type="slidenum">
              <a:rPr lang="nn-NO" smtClean="0"/>
              <a:pPr/>
              <a:t>20</a:t>
            </a:fld>
            <a:endParaRPr lang="nn-NO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nb-NO" dirty="0"/>
              <a:t>Husk at følsomhetsanalysen </a:t>
            </a:r>
            <a:r>
              <a:rPr lang="nb-NO" dirty="0" smtClean="0"/>
              <a:t>er:</a:t>
            </a:r>
            <a:endParaRPr lang="nb-NO" dirty="0"/>
          </a:p>
          <a:p>
            <a:r>
              <a:rPr lang="nb-NO" dirty="0"/>
              <a:t>Partiell </a:t>
            </a:r>
          </a:p>
          <a:p>
            <a:pPr lvl="1"/>
            <a:r>
              <a:rPr lang="nb-NO" sz="2400" dirty="0"/>
              <a:t>kan bare endre en faktor om </a:t>
            </a:r>
            <a:r>
              <a:rPr lang="nb-NO" sz="2400" dirty="0" smtClean="0"/>
              <a:t>gangen</a:t>
            </a:r>
            <a:r>
              <a:rPr lang="nb-NO" dirty="0" smtClean="0"/>
              <a:t>.</a:t>
            </a:r>
            <a:endParaRPr lang="nb-NO" dirty="0"/>
          </a:p>
          <a:p>
            <a:r>
              <a:rPr lang="nb-NO" smtClean="0"/>
              <a:t>Passiv</a:t>
            </a:r>
            <a:endParaRPr lang="nb-NO" dirty="0"/>
          </a:p>
          <a:p>
            <a:pPr lvl="1"/>
            <a:r>
              <a:rPr lang="nb-NO" sz="2400" dirty="0"/>
              <a:t>ser bort fra mulighet til å endre tilpasning etter hvert som vi får ny informasjon; positiv eller </a:t>
            </a:r>
            <a:r>
              <a:rPr lang="nb-NO" sz="2400" dirty="0" smtClean="0"/>
              <a:t>negativ.</a:t>
            </a:r>
            <a:endParaRPr lang="nb-NO" sz="2400" dirty="0"/>
          </a:p>
          <a:p>
            <a:r>
              <a:rPr lang="nb-NO" dirty="0"/>
              <a:t>Pessimistisk</a:t>
            </a:r>
          </a:p>
          <a:p>
            <a:pPr lvl="1"/>
            <a:r>
              <a:rPr lang="nb-NO" sz="2400" dirty="0"/>
              <a:t>tar ikke hensyn til at noe av den totale risikoen ved et prosjekt er usystematisk for eierne og dermed </a:t>
            </a:r>
            <a:r>
              <a:rPr lang="nb-NO" sz="2400" dirty="0" smtClean="0"/>
              <a:t>irrelevant.</a:t>
            </a:r>
            <a:endParaRPr lang="nb-NO" sz="2400" dirty="0"/>
          </a:p>
          <a:p>
            <a:endParaRPr lang="nb-NO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Sensitivitetsanalyse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621172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b-NO" smtClean="0"/>
              <a:t>Rasmus Rasmussen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BØK311 BEDRIFTSØKONOMI 2b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417580-FC39-4FDA-95D1-7808CE7386C5}" type="slidenum">
              <a:rPr lang="en-US"/>
              <a:pPr/>
              <a:t>21</a:t>
            </a:fld>
            <a:endParaRPr lang="en-US"/>
          </a:p>
        </p:txBody>
      </p:sp>
      <p:sp>
        <p:nvSpPr>
          <p:cNvPr id="37785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Analyseresultatet er ikke mer pålitelig enn forutsetningene.</a:t>
            </a:r>
          </a:p>
          <a:p>
            <a:r>
              <a:rPr lang="nb-NO" dirty="0"/>
              <a:t>Langsiktige prognoser inneholder stor grad av usikkerhet.</a:t>
            </a:r>
          </a:p>
          <a:p>
            <a:r>
              <a:rPr lang="nb-NO" dirty="0"/>
              <a:t>Avrundinger gjøres til slutt – for eksempel nåverdi i hele tusen eller hundre tusen, og internrente uten desimaler og som et ca. tall.</a:t>
            </a:r>
          </a:p>
          <a:p>
            <a:r>
              <a:rPr lang="nb-NO" dirty="0"/>
              <a:t>Suppler analysen med flere scenarier.</a:t>
            </a:r>
            <a:endParaRPr lang="en-US" dirty="0"/>
          </a:p>
        </p:txBody>
      </p:sp>
      <p:sp>
        <p:nvSpPr>
          <p:cNvPr id="3778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Unngå </a:t>
            </a:r>
            <a:r>
              <a:rPr lang="nb-NO" dirty="0"/>
              <a:t>sikkerhetsillusjon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34467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78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778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778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78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778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778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78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778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778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78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778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778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7859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b-NO" smtClean="0"/>
              <a:t>Rasmus Rasmussen</a:t>
            </a:r>
            <a:endParaRPr lang="nn-NO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n-NO" smtClean="0"/>
              <a:t>BØK311 BEDRIFTSØKONOMI 2b</a:t>
            </a:r>
            <a:endParaRPr lang="nn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27F48-9CC9-D045-8B9B-52CCB28A42BB}" type="slidenum">
              <a:rPr lang="nn-NO" smtClean="0"/>
              <a:pPr/>
              <a:t>22</a:t>
            </a:fld>
            <a:endParaRPr lang="nn-NO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801423" y="1650999"/>
            <a:ext cx="8879286" cy="4529993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nb-NO" dirty="0"/>
              <a:t>Positive nåverdier bør inkludere en begrunnelse for hvorfor dette prosjektet er spesielt lovende for nettopp oss.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nb-NO" dirty="0"/>
              <a:t>En </a:t>
            </a:r>
            <a:r>
              <a:rPr lang="nb-NO" dirty="0" err="1"/>
              <a:t>produktidé</a:t>
            </a:r>
            <a:r>
              <a:rPr lang="nb-NO" dirty="0"/>
              <a:t> som andre ikke lett kan </a:t>
            </a:r>
            <a:r>
              <a:rPr lang="nb-NO" dirty="0" smtClean="0"/>
              <a:t>kopiere.</a:t>
            </a:r>
            <a:endParaRPr lang="nb-NO" dirty="0"/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nb-NO" dirty="0"/>
              <a:t>H</a:t>
            </a:r>
            <a:r>
              <a:rPr lang="nb-NO" dirty="0" smtClean="0"/>
              <a:t>øy </a:t>
            </a:r>
            <a:r>
              <a:rPr lang="nb-NO" dirty="0"/>
              <a:t>pris og stort volum fordi behovet er stort og tilbudet </a:t>
            </a:r>
            <a:r>
              <a:rPr lang="nb-NO" dirty="0" smtClean="0"/>
              <a:t>lavt.</a:t>
            </a:r>
            <a:endParaRPr lang="nb-NO" dirty="0"/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nb-NO" dirty="0"/>
              <a:t>I</a:t>
            </a:r>
            <a:r>
              <a:rPr lang="nb-NO" dirty="0" smtClean="0"/>
              <a:t>ngen </a:t>
            </a:r>
            <a:r>
              <a:rPr lang="nb-NO" dirty="0"/>
              <a:t>konkurrerende substitutter i nær </a:t>
            </a:r>
            <a:r>
              <a:rPr lang="nb-NO" dirty="0" smtClean="0"/>
              <a:t>fremtid.</a:t>
            </a:r>
            <a:endParaRPr lang="nb-NO" dirty="0"/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nb-NO" dirty="0"/>
              <a:t>H</a:t>
            </a:r>
            <a:r>
              <a:rPr lang="nb-NO" dirty="0" smtClean="0"/>
              <a:t>ar </a:t>
            </a:r>
            <a:r>
              <a:rPr lang="nb-NO" dirty="0"/>
              <a:t>spesiell effektiv </a:t>
            </a:r>
            <a:r>
              <a:rPr lang="nb-NO" dirty="0" smtClean="0"/>
              <a:t>produksjonsprosess.</a:t>
            </a:r>
            <a:endParaRPr lang="nb-NO" dirty="0"/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nb-NO" dirty="0"/>
              <a:t>etc</a:t>
            </a:r>
            <a:r>
              <a:rPr lang="nb-NO" dirty="0" smtClean="0"/>
              <a:t>.</a:t>
            </a:r>
            <a:endParaRPr lang="nb-NO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8 - Hev </a:t>
            </a:r>
            <a:r>
              <a:rPr lang="nb-NO" dirty="0"/>
              <a:t>blikket</a:t>
            </a:r>
          </a:p>
        </p:txBody>
      </p:sp>
    </p:spTree>
    <p:extLst>
      <p:ext uri="{BB962C8B-B14F-4D97-AF65-F5344CB8AC3E}">
        <p14:creationId xmlns:p14="http://schemas.microsoft.com/office/powerpoint/2010/main" val="18894441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b-NO" smtClean="0"/>
              <a:t>Rasmus Rasmussen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BØK311 BEDRIFTSØKONOMI 2b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E3781F-F23F-46E8-B97F-A3E4E712EBFD}" type="slidenum">
              <a:rPr lang="en-US"/>
              <a:pPr/>
              <a:t>23</a:t>
            </a:fld>
            <a:endParaRPr lang="en-US"/>
          </a:p>
        </p:txBody>
      </p:sp>
      <p:sp>
        <p:nvSpPr>
          <p:cNvPr id="37478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Mye gjeld øker sjelden lønnsomheten – egenkapitalkostnaden stiger med gjeldsgraden.</a:t>
            </a:r>
          </a:p>
          <a:p>
            <a:pPr lvl="1"/>
            <a:r>
              <a:rPr lang="nb-NO" sz="2400" dirty="0"/>
              <a:t>Selskapets verdier skapes normalt gjennom investeringsprosjektene.</a:t>
            </a:r>
          </a:p>
          <a:p>
            <a:pPr lvl="1"/>
            <a:r>
              <a:rPr lang="nb-NO" sz="2400" dirty="0"/>
              <a:t>Uten subsidiert finansiering skyldes gevinster ved høy gjeldsgrad manglende kostnadsbelastning for finansiell risiko i diskonteringsrenten.</a:t>
            </a:r>
            <a:endParaRPr lang="en-US" sz="2400" dirty="0"/>
          </a:p>
        </p:txBody>
      </p:sp>
      <p:sp>
        <p:nvSpPr>
          <p:cNvPr id="3747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Betvil </a:t>
            </a:r>
            <a:r>
              <a:rPr lang="nb-NO" dirty="0"/>
              <a:t>finansieringsgevinster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55526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47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747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747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47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747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747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47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747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747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4787" grpId="0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74" t="2170" r="9527" b="9198"/>
          <a:stretch/>
        </p:blipFill>
        <p:spPr bwMode="auto">
          <a:xfrm>
            <a:off x="1799067" y="2222804"/>
            <a:ext cx="6304157" cy="34866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b-NO" smtClean="0"/>
              <a:t>Rasmus Rasmussen</a:t>
            </a:r>
            <a:endParaRPr lang="nn-NO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n-NO" smtClean="0"/>
              <a:t>BØK311 BEDRIFTSØKONOMI 2b</a:t>
            </a:r>
            <a:endParaRPr lang="nn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27F48-9CC9-D045-8B9B-52CCB28A42BB}" type="slidenum">
              <a:rPr lang="nn-NO" smtClean="0"/>
              <a:pPr/>
              <a:t>24</a:t>
            </a:fld>
            <a:endParaRPr lang="nn-NO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Likevekt og ulikevekt</a:t>
            </a:r>
          </a:p>
        </p:txBody>
      </p:sp>
      <p:sp>
        <p:nvSpPr>
          <p:cNvPr id="9" name="Rectangle 3"/>
          <p:cNvSpPr txBox="1">
            <a:spLocks noChangeArrowheads="1"/>
          </p:cNvSpPr>
          <p:nvPr/>
        </p:nvSpPr>
        <p:spPr>
          <a:xfrm>
            <a:off x="801423" y="1650999"/>
            <a:ext cx="8301436" cy="4739220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342900" indent="-342900" algn="l" defTabSz="914400" rtl="0" eaLnBrk="1" latinLnBrk="0" hangingPunct="1">
              <a:spcBef>
                <a:spcPts val="2000"/>
              </a:spcBef>
              <a:buClr>
                <a:schemeClr val="accent3">
                  <a:lumMod val="75000"/>
                </a:schemeClr>
              </a:buClr>
              <a:buSzPct val="100000"/>
              <a:buFontTx/>
              <a:buBlip>
                <a:blip r:embed="rId3"/>
              </a:buBlip>
              <a:defRPr sz="2800" kern="1200">
                <a:solidFill>
                  <a:srgbClr val="0B5395"/>
                </a:solidFill>
                <a:effectLst/>
                <a:latin typeface="Calibri"/>
                <a:ea typeface="+mn-ea"/>
                <a:cs typeface="Calibri"/>
              </a:defRPr>
            </a:lvl1pPr>
            <a:lvl2pPr marL="685800" indent="-336550" algn="l" defTabSz="914400" rtl="0" eaLnBrk="1" latinLnBrk="0" hangingPunct="1">
              <a:spcBef>
                <a:spcPts val="600"/>
              </a:spcBef>
              <a:buClr>
                <a:schemeClr val="accent3">
                  <a:lumMod val="60000"/>
                  <a:lumOff val="40000"/>
                </a:schemeClr>
              </a:buClr>
              <a:buSzPct val="70000"/>
              <a:buFontTx/>
              <a:buBlip>
                <a:blip r:embed="rId4"/>
              </a:buBlip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Calibri"/>
                <a:ea typeface="+mn-ea"/>
                <a:cs typeface="Calibri"/>
              </a:defRPr>
            </a:lvl2pPr>
            <a:lvl3pPr marL="1035050" indent="-349250" algn="l" defTabSz="914400" rtl="0" eaLnBrk="1" latinLnBrk="0" hangingPunct="1">
              <a:spcBef>
                <a:spcPts val="600"/>
              </a:spcBef>
              <a:buClr>
                <a:schemeClr val="accent3">
                  <a:lumMod val="60000"/>
                  <a:lumOff val="40000"/>
                </a:schemeClr>
              </a:buClr>
              <a:buSzPct val="70000"/>
              <a:buFontTx/>
              <a:buBlip>
                <a:blip r:embed="rId4"/>
              </a:buBlip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Calibri"/>
                <a:ea typeface="+mn-ea"/>
                <a:cs typeface="Calibri"/>
              </a:defRPr>
            </a:lvl3pPr>
            <a:lvl4pPr marL="1371600" indent="-336550" algn="l" defTabSz="914400" rtl="0" eaLnBrk="1" latinLnBrk="0" hangingPunct="1">
              <a:spcBef>
                <a:spcPts val="600"/>
              </a:spcBef>
              <a:buClr>
                <a:schemeClr val="accent3">
                  <a:lumMod val="60000"/>
                  <a:lumOff val="40000"/>
                </a:schemeClr>
              </a:buClr>
              <a:buSzPct val="70000"/>
              <a:buFontTx/>
              <a:buBlip>
                <a:blip r:embed="rId4"/>
              </a:buBlip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Calibri"/>
                <a:ea typeface="+mn-ea"/>
                <a:cs typeface="Calibri"/>
              </a:defRPr>
            </a:lvl4pPr>
            <a:lvl5pPr marL="1720850" indent="-349250" algn="l" defTabSz="914400" rtl="0" eaLnBrk="1" latinLnBrk="0" hangingPunct="1">
              <a:spcBef>
                <a:spcPts val="600"/>
              </a:spcBef>
              <a:buClr>
                <a:schemeClr val="accent3">
                  <a:lumMod val="60000"/>
                  <a:lumOff val="40000"/>
                </a:schemeClr>
              </a:buClr>
              <a:buSzPct val="70000"/>
              <a:buFontTx/>
              <a:buBlip>
                <a:blip r:embed="rId4"/>
              </a:buBlip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Calibri"/>
                <a:ea typeface="+mn-ea"/>
                <a:cs typeface="Calibri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b-NO" dirty="0" smtClean="0"/>
              <a:t>I forandringens vind søker noen ly, andre bygger vindmøller.</a:t>
            </a:r>
          </a:p>
          <a:p>
            <a:endParaRPr lang="nb-NO" b="1" dirty="0" smtClean="0"/>
          </a:p>
          <a:p>
            <a:endParaRPr lang="nb-NO" b="1" dirty="0"/>
          </a:p>
          <a:p>
            <a:endParaRPr lang="nb-NO" dirty="0" smtClean="0"/>
          </a:p>
          <a:p>
            <a:endParaRPr lang="nb-NO" dirty="0" smtClean="0"/>
          </a:p>
          <a:p>
            <a:endParaRPr lang="nb-NO" dirty="0"/>
          </a:p>
          <a:p>
            <a: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</a:pPr>
            <a:r>
              <a:rPr lang="nb-NO" sz="1800" dirty="0">
                <a:latin typeface="Calibri" pitchFamily="34" charset="0"/>
                <a:cs typeface="Calibri" pitchFamily="34" charset="0"/>
              </a:rPr>
              <a:t>En positiv nåverdi krever en forklaring. </a:t>
            </a:r>
          </a:p>
          <a:p>
            <a: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</a:pPr>
            <a:r>
              <a:rPr lang="nb-NO" sz="1800" dirty="0">
                <a:latin typeface="Calibri" pitchFamily="34" charset="0"/>
                <a:cs typeface="Calibri" pitchFamily="34" charset="0"/>
              </a:rPr>
              <a:t>Bølgene symboliserer ulikevekt, surferen illustrere en som klarer å utnytte ulikevekt til å komme seg fremover (og å ha det gøy</a:t>
            </a:r>
            <a:r>
              <a:rPr lang="nb-NO" sz="1800" dirty="0" smtClean="0">
                <a:latin typeface="Calibri" pitchFamily="34" charset="0"/>
                <a:cs typeface="Calibri" pitchFamily="34" charset="0"/>
              </a:rPr>
              <a:t>).</a:t>
            </a:r>
            <a:endParaRPr lang="nb-NO" sz="1800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43410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b-NO" smtClean="0"/>
              <a:t>Rasmus Rasmussen</a:t>
            </a:r>
            <a:endParaRPr lang="nn-NO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n-NO" smtClean="0"/>
              <a:t>BØK311 BEDRIFTSØKONOMI 2b</a:t>
            </a:r>
            <a:endParaRPr lang="nn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27F48-9CC9-D045-8B9B-52CCB28A42BB}" type="slidenum">
              <a:rPr lang="nn-NO" smtClean="0"/>
              <a:pPr/>
              <a:t>25</a:t>
            </a:fld>
            <a:endParaRPr lang="nn-NO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513357" y="1598247"/>
            <a:ext cx="8879286" cy="4739220"/>
          </a:xfrm>
        </p:spPr>
        <p:txBody>
          <a:bodyPr>
            <a:noAutofit/>
          </a:bodyPr>
          <a:lstStyle/>
          <a:p>
            <a:pPr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</a:pPr>
            <a:r>
              <a:rPr lang="nb-NO" sz="2200" dirty="0"/>
              <a:t>Gjengi prosjektets forretningsidé og relater til bedriftens strategi.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</a:pPr>
            <a:r>
              <a:rPr lang="nb-NO" sz="2200" dirty="0"/>
              <a:t>Presiser dine forutsetninger. Klargjør implisitte antakelser, bakenforliggende analyser, gitte restriksjoner, kritiske suksessfaktorer og beste alternativ.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</a:pPr>
            <a:r>
              <a:rPr lang="nb-NO" sz="2200" dirty="0"/>
              <a:t>Vurder omgivelsens reaksjoner og diskuter mottrekk og retrettmuligheter.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</a:pPr>
            <a:r>
              <a:rPr lang="nb-NO" sz="2200" dirty="0"/>
              <a:t>Vis grovanalyse og hovedtall og plasser detaljer i vedlegg.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</a:pPr>
            <a:r>
              <a:rPr lang="nb-NO" sz="2200" dirty="0"/>
              <a:t>Diskuter relevante momenter som ikke er inkludert i nåverdiberegningen.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</a:pPr>
            <a:r>
              <a:rPr lang="nb-NO" sz="2200" dirty="0"/>
              <a:t>Redegjør for relevante kilder til prosjektets lønnsomhet.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</a:pPr>
            <a:r>
              <a:rPr lang="nb-NO" sz="2200" dirty="0"/>
              <a:t>Illustrer følsomhet oppover og nedover.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</a:pPr>
            <a:r>
              <a:rPr lang="nb-NO" sz="2200" dirty="0" err="1"/>
              <a:t>Beregn</a:t>
            </a:r>
            <a:r>
              <a:rPr lang="nb-NO" sz="2200" dirty="0"/>
              <a:t> ditt publikum.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</a:pPr>
            <a:r>
              <a:rPr lang="nb-NO" sz="2200" dirty="0"/>
              <a:t>Marker tiltro til egen analyse ved å datere og signere.</a:t>
            </a: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9 - </a:t>
            </a:r>
            <a:r>
              <a:rPr lang="nb-NO" dirty="0" err="1" smtClean="0"/>
              <a:t>Beregn</a:t>
            </a:r>
            <a:r>
              <a:rPr lang="nb-NO" dirty="0" smtClean="0"/>
              <a:t> </a:t>
            </a:r>
            <a:r>
              <a:rPr lang="nb-NO" dirty="0"/>
              <a:t>ditt publikum</a:t>
            </a:r>
          </a:p>
        </p:txBody>
      </p:sp>
    </p:spTree>
    <p:extLst>
      <p:ext uri="{BB962C8B-B14F-4D97-AF65-F5344CB8AC3E}">
        <p14:creationId xmlns:p14="http://schemas.microsoft.com/office/powerpoint/2010/main" val="23059230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b-NO" smtClean="0"/>
              <a:t>Rasmus Rasmussen</a:t>
            </a:r>
            <a:endParaRPr lang="nn-NO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n-NO" smtClean="0"/>
              <a:t>BØK311 BEDRIFTSØKONOMI 2b</a:t>
            </a:r>
            <a:endParaRPr lang="nn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27F48-9CC9-D045-8B9B-52CCB28A42BB}" type="slidenum">
              <a:rPr lang="nn-NO" smtClean="0"/>
              <a:pPr/>
              <a:t>3</a:t>
            </a:fld>
            <a:endParaRPr lang="nn-NO"/>
          </a:p>
        </p:txBody>
      </p:sp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705" y="609953"/>
            <a:ext cx="8574087" cy="6100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063134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9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b-NO" smtClean="0"/>
              <a:t>Rasmus Rasmussen</a:t>
            </a:r>
            <a:endParaRPr lang="nn-N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n-NO" smtClean="0"/>
              <a:t>BØK311 BEDRIFTSØKONOMI 2b</a:t>
            </a:r>
            <a:endParaRPr lang="nn-N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27F48-9CC9-D045-8B9B-52CCB28A42BB}" type="slidenum">
              <a:rPr lang="nn-NO" smtClean="0"/>
              <a:pPr/>
              <a:t>4</a:t>
            </a:fld>
            <a:endParaRPr lang="nn-NO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1 - Mål </a:t>
            </a:r>
            <a:r>
              <a:rPr lang="nb-NO" dirty="0"/>
              <a:t>og restriksjoner</a:t>
            </a:r>
          </a:p>
        </p:txBody>
      </p:sp>
      <p:sp>
        <p:nvSpPr>
          <p:cNvPr id="8" name="Text Placeholder 2"/>
          <p:cNvSpPr txBox="1">
            <a:spLocks/>
          </p:cNvSpPr>
          <p:nvPr/>
        </p:nvSpPr>
        <p:spPr>
          <a:xfrm>
            <a:off x="656116" y="1710953"/>
            <a:ext cx="4040188" cy="639762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ts val="2000"/>
              </a:spcBef>
              <a:buClr>
                <a:schemeClr val="accent3">
                  <a:lumMod val="75000"/>
                </a:schemeClr>
              </a:buClr>
              <a:buSzPct val="100000"/>
              <a:buFontTx/>
              <a:buBlip>
                <a:blip r:embed="rId2"/>
              </a:buBlip>
              <a:defRPr sz="2800" kern="120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Calibri"/>
                <a:ea typeface="+mn-ea"/>
                <a:cs typeface="Calibri"/>
              </a:defRPr>
            </a:lvl1pPr>
            <a:lvl2pPr marL="685800" indent="-336550" algn="l" defTabSz="914400" rtl="0" eaLnBrk="1" latinLnBrk="0" hangingPunct="1">
              <a:spcBef>
                <a:spcPts val="600"/>
              </a:spcBef>
              <a:buClr>
                <a:schemeClr val="accent3">
                  <a:lumMod val="60000"/>
                  <a:lumOff val="40000"/>
                </a:schemeClr>
              </a:buClr>
              <a:buSzPct val="70000"/>
              <a:buFontTx/>
              <a:buBlip>
                <a:blip r:embed="rId3"/>
              </a:buBlip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Calibri"/>
                <a:ea typeface="+mn-ea"/>
                <a:cs typeface="Calibri"/>
              </a:defRPr>
            </a:lvl2pPr>
            <a:lvl3pPr marL="1035050" indent="-349250" algn="l" defTabSz="914400" rtl="0" eaLnBrk="1" latinLnBrk="0" hangingPunct="1">
              <a:spcBef>
                <a:spcPts val="600"/>
              </a:spcBef>
              <a:buClr>
                <a:schemeClr val="accent3">
                  <a:lumMod val="60000"/>
                  <a:lumOff val="40000"/>
                </a:schemeClr>
              </a:buClr>
              <a:buSzPct val="70000"/>
              <a:buFontTx/>
              <a:buBlip>
                <a:blip r:embed="rId3"/>
              </a:buBlip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Calibri"/>
                <a:ea typeface="+mn-ea"/>
                <a:cs typeface="Calibri"/>
              </a:defRPr>
            </a:lvl3pPr>
            <a:lvl4pPr marL="1371600" indent="-336550" algn="l" defTabSz="914400" rtl="0" eaLnBrk="1" latinLnBrk="0" hangingPunct="1">
              <a:spcBef>
                <a:spcPts val="600"/>
              </a:spcBef>
              <a:buClr>
                <a:schemeClr val="accent3">
                  <a:lumMod val="60000"/>
                  <a:lumOff val="40000"/>
                </a:schemeClr>
              </a:buClr>
              <a:buSzPct val="70000"/>
              <a:buFontTx/>
              <a:buBlip>
                <a:blip r:embed="rId3"/>
              </a:buBlip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Calibri"/>
                <a:ea typeface="+mn-ea"/>
                <a:cs typeface="Calibri"/>
              </a:defRPr>
            </a:lvl4pPr>
            <a:lvl5pPr marL="1720850" indent="-349250" algn="l" defTabSz="914400" rtl="0" eaLnBrk="1" latinLnBrk="0" hangingPunct="1">
              <a:spcBef>
                <a:spcPts val="600"/>
              </a:spcBef>
              <a:buClr>
                <a:schemeClr val="accent3">
                  <a:lumMod val="60000"/>
                  <a:lumOff val="40000"/>
                </a:schemeClr>
              </a:buClr>
              <a:buSzPct val="70000"/>
              <a:buFontTx/>
              <a:buBlip>
                <a:blip r:embed="rId3"/>
              </a:buBlip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Calibri"/>
                <a:ea typeface="+mn-ea"/>
                <a:cs typeface="Calibri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nb-NO" sz="2400" dirty="0" smtClean="0"/>
              <a:t>Jens Petter Ekornes</a:t>
            </a:r>
          </a:p>
        </p:txBody>
      </p:sp>
      <p:sp>
        <p:nvSpPr>
          <p:cNvPr id="9" name="Text Placeholder 4"/>
          <p:cNvSpPr txBox="1">
            <a:spLocks/>
          </p:cNvSpPr>
          <p:nvPr/>
        </p:nvSpPr>
        <p:spPr>
          <a:xfrm>
            <a:off x="4943953" y="1710953"/>
            <a:ext cx="4041775" cy="639762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ts val="2000"/>
              </a:spcBef>
              <a:buClr>
                <a:schemeClr val="accent3">
                  <a:lumMod val="75000"/>
                </a:schemeClr>
              </a:buClr>
              <a:buSzPct val="100000"/>
              <a:buFontTx/>
              <a:buBlip>
                <a:blip r:embed="rId2"/>
              </a:buBlip>
              <a:defRPr sz="2800" kern="120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Calibri"/>
                <a:ea typeface="+mn-ea"/>
                <a:cs typeface="Calibri"/>
              </a:defRPr>
            </a:lvl1pPr>
            <a:lvl2pPr marL="685800" indent="-336550" algn="l" defTabSz="914400" rtl="0" eaLnBrk="1" latinLnBrk="0" hangingPunct="1">
              <a:spcBef>
                <a:spcPts val="600"/>
              </a:spcBef>
              <a:buClr>
                <a:schemeClr val="accent3">
                  <a:lumMod val="60000"/>
                  <a:lumOff val="40000"/>
                </a:schemeClr>
              </a:buClr>
              <a:buSzPct val="70000"/>
              <a:buFontTx/>
              <a:buBlip>
                <a:blip r:embed="rId3"/>
              </a:buBlip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Calibri"/>
                <a:ea typeface="+mn-ea"/>
                <a:cs typeface="Calibri"/>
              </a:defRPr>
            </a:lvl2pPr>
            <a:lvl3pPr marL="1035050" indent="-349250" algn="l" defTabSz="914400" rtl="0" eaLnBrk="1" latinLnBrk="0" hangingPunct="1">
              <a:spcBef>
                <a:spcPts val="600"/>
              </a:spcBef>
              <a:buClr>
                <a:schemeClr val="accent3">
                  <a:lumMod val="60000"/>
                  <a:lumOff val="40000"/>
                </a:schemeClr>
              </a:buClr>
              <a:buSzPct val="70000"/>
              <a:buFontTx/>
              <a:buBlip>
                <a:blip r:embed="rId3"/>
              </a:buBlip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Calibri"/>
                <a:ea typeface="+mn-ea"/>
                <a:cs typeface="Calibri"/>
              </a:defRPr>
            </a:lvl3pPr>
            <a:lvl4pPr marL="1371600" indent="-336550" algn="l" defTabSz="914400" rtl="0" eaLnBrk="1" latinLnBrk="0" hangingPunct="1">
              <a:spcBef>
                <a:spcPts val="600"/>
              </a:spcBef>
              <a:buClr>
                <a:schemeClr val="accent3">
                  <a:lumMod val="60000"/>
                  <a:lumOff val="40000"/>
                </a:schemeClr>
              </a:buClr>
              <a:buSzPct val="70000"/>
              <a:buFontTx/>
              <a:buBlip>
                <a:blip r:embed="rId3"/>
              </a:buBlip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Calibri"/>
                <a:ea typeface="+mn-ea"/>
                <a:cs typeface="Calibri"/>
              </a:defRPr>
            </a:lvl4pPr>
            <a:lvl5pPr marL="1720850" indent="-349250" algn="l" defTabSz="914400" rtl="0" eaLnBrk="1" latinLnBrk="0" hangingPunct="1">
              <a:spcBef>
                <a:spcPts val="600"/>
              </a:spcBef>
              <a:buClr>
                <a:schemeClr val="accent3">
                  <a:lumMod val="60000"/>
                  <a:lumOff val="40000"/>
                </a:schemeClr>
              </a:buClr>
              <a:buSzPct val="70000"/>
              <a:buFontTx/>
              <a:buBlip>
                <a:blip r:embed="rId3"/>
              </a:buBlip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Calibri"/>
                <a:ea typeface="+mn-ea"/>
                <a:cs typeface="Calibri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nb-NO" sz="2400" dirty="0" smtClean="0"/>
              <a:t>Milton </a:t>
            </a:r>
            <a:r>
              <a:rPr lang="nb-NO" sz="2400" dirty="0" err="1" smtClean="0"/>
              <a:t>Friedman</a:t>
            </a:r>
            <a:endParaRPr lang="nb-NO" sz="2400" dirty="0" smtClean="0"/>
          </a:p>
        </p:txBody>
      </p:sp>
      <p:sp>
        <p:nvSpPr>
          <p:cNvPr id="10" name="Content Placeholder 10"/>
          <p:cNvSpPr txBox="1">
            <a:spLocks/>
          </p:cNvSpPr>
          <p:nvPr/>
        </p:nvSpPr>
        <p:spPr>
          <a:xfrm>
            <a:off x="656116" y="2390403"/>
            <a:ext cx="4040187" cy="3951287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ts val="2000"/>
              </a:spcBef>
              <a:buClr>
                <a:schemeClr val="accent3">
                  <a:lumMod val="75000"/>
                </a:schemeClr>
              </a:buClr>
              <a:buSzPct val="100000"/>
              <a:buFontTx/>
              <a:buBlip>
                <a:blip r:embed="rId2"/>
              </a:buBlip>
              <a:defRPr sz="2800" kern="120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Calibri"/>
                <a:ea typeface="+mn-ea"/>
                <a:cs typeface="Calibri"/>
              </a:defRPr>
            </a:lvl1pPr>
            <a:lvl2pPr marL="685800" indent="-336550" algn="l" defTabSz="914400" rtl="0" eaLnBrk="1" latinLnBrk="0" hangingPunct="1">
              <a:spcBef>
                <a:spcPts val="600"/>
              </a:spcBef>
              <a:buClr>
                <a:schemeClr val="accent3">
                  <a:lumMod val="60000"/>
                  <a:lumOff val="40000"/>
                </a:schemeClr>
              </a:buClr>
              <a:buSzPct val="70000"/>
              <a:buFontTx/>
              <a:buBlip>
                <a:blip r:embed="rId3"/>
              </a:buBlip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Calibri"/>
                <a:ea typeface="+mn-ea"/>
                <a:cs typeface="Calibri"/>
              </a:defRPr>
            </a:lvl2pPr>
            <a:lvl3pPr marL="1035050" indent="-349250" algn="l" defTabSz="914400" rtl="0" eaLnBrk="1" latinLnBrk="0" hangingPunct="1">
              <a:spcBef>
                <a:spcPts val="600"/>
              </a:spcBef>
              <a:buClr>
                <a:schemeClr val="accent3">
                  <a:lumMod val="60000"/>
                  <a:lumOff val="40000"/>
                </a:schemeClr>
              </a:buClr>
              <a:buSzPct val="70000"/>
              <a:buFontTx/>
              <a:buBlip>
                <a:blip r:embed="rId3"/>
              </a:buBlip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Calibri"/>
                <a:ea typeface="+mn-ea"/>
                <a:cs typeface="Calibri"/>
              </a:defRPr>
            </a:lvl3pPr>
            <a:lvl4pPr marL="1371600" indent="-336550" algn="l" defTabSz="914400" rtl="0" eaLnBrk="1" latinLnBrk="0" hangingPunct="1">
              <a:spcBef>
                <a:spcPts val="600"/>
              </a:spcBef>
              <a:buClr>
                <a:schemeClr val="accent3">
                  <a:lumMod val="60000"/>
                  <a:lumOff val="40000"/>
                </a:schemeClr>
              </a:buClr>
              <a:buSzPct val="70000"/>
              <a:buFontTx/>
              <a:buBlip>
                <a:blip r:embed="rId3"/>
              </a:buBlip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Calibri"/>
                <a:ea typeface="+mn-ea"/>
                <a:cs typeface="Calibri"/>
              </a:defRPr>
            </a:lvl4pPr>
            <a:lvl5pPr marL="1720850" indent="-349250" algn="l" defTabSz="914400" rtl="0" eaLnBrk="1" latinLnBrk="0" hangingPunct="1">
              <a:spcBef>
                <a:spcPts val="600"/>
              </a:spcBef>
              <a:buClr>
                <a:schemeClr val="accent3">
                  <a:lumMod val="60000"/>
                  <a:lumOff val="40000"/>
                </a:schemeClr>
              </a:buClr>
              <a:buSzPct val="70000"/>
              <a:buFontTx/>
              <a:buBlip>
                <a:blip r:embed="rId3"/>
              </a:buBlip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Calibri"/>
                <a:ea typeface="+mn-ea"/>
                <a:cs typeface="Calibri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buFontTx/>
              <a:buNone/>
            </a:pPr>
            <a:r>
              <a:rPr lang="nb-NO" sz="2400" dirty="0" smtClean="0"/>
              <a:t>     Vi synes det er gøy å lage møbler. </a:t>
            </a:r>
            <a:r>
              <a:rPr lang="nb-NO" sz="24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Lønnsomhet</a:t>
            </a:r>
            <a:r>
              <a:rPr lang="nb-NO" sz="2400" dirty="0" smtClean="0"/>
              <a:t> trenger vi for at moroa ikke skal ta en brå slutt.</a:t>
            </a:r>
          </a:p>
          <a:p>
            <a:pPr>
              <a:buFontTx/>
              <a:buNone/>
            </a:pPr>
            <a:endParaRPr lang="nb-NO" sz="2400" dirty="0" smtClean="0"/>
          </a:p>
        </p:txBody>
      </p:sp>
      <p:sp>
        <p:nvSpPr>
          <p:cNvPr id="11" name="Content Placeholder 13"/>
          <p:cNvSpPr txBox="1">
            <a:spLocks/>
          </p:cNvSpPr>
          <p:nvPr/>
        </p:nvSpPr>
        <p:spPr>
          <a:xfrm>
            <a:off x="4943953" y="2350715"/>
            <a:ext cx="4041775" cy="3951288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ts val="2000"/>
              </a:spcBef>
              <a:buClr>
                <a:schemeClr val="accent3">
                  <a:lumMod val="75000"/>
                </a:schemeClr>
              </a:buClr>
              <a:buSzPct val="100000"/>
              <a:buFontTx/>
              <a:buBlip>
                <a:blip r:embed="rId2"/>
              </a:buBlip>
              <a:defRPr sz="2800" kern="120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Calibri"/>
                <a:ea typeface="+mn-ea"/>
                <a:cs typeface="Calibri"/>
              </a:defRPr>
            </a:lvl1pPr>
            <a:lvl2pPr marL="685800" indent="-336550" algn="l" defTabSz="914400" rtl="0" eaLnBrk="1" latinLnBrk="0" hangingPunct="1">
              <a:spcBef>
                <a:spcPts val="600"/>
              </a:spcBef>
              <a:buClr>
                <a:schemeClr val="accent3">
                  <a:lumMod val="60000"/>
                  <a:lumOff val="40000"/>
                </a:schemeClr>
              </a:buClr>
              <a:buSzPct val="70000"/>
              <a:buFontTx/>
              <a:buBlip>
                <a:blip r:embed="rId3"/>
              </a:buBlip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Calibri"/>
                <a:ea typeface="+mn-ea"/>
                <a:cs typeface="Calibri"/>
              </a:defRPr>
            </a:lvl2pPr>
            <a:lvl3pPr marL="1035050" indent="-349250" algn="l" defTabSz="914400" rtl="0" eaLnBrk="1" latinLnBrk="0" hangingPunct="1">
              <a:spcBef>
                <a:spcPts val="600"/>
              </a:spcBef>
              <a:buClr>
                <a:schemeClr val="accent3">
                  <a:lumMod val="60000"/>
                  <a:lumOff val="40000"/>
                </a:schemeClr>
              </a:buClr>
              <a:buSzPct val="70000"/>
              <a:buFontTx/>
              <a:buBlip>
                <a:blip r:embed="rId3"/>
              </a:buBlip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Calibri"/>
                <a:ea typeface="+mn-ea"/>
                <a:cs typeface="Calibri"/>
              </a:defRPr>
            </a:lvl3pPr>
            <a:lvl4pPr marL="1371600" indent="-336550" algn="l" defTabSz="914400" rtl="0" eaLnBrk="1" latinLnBrk="0" hangingPunct="1">
              <a:spcBef>
                <a:spcPts val="600"/>
              </a:spcBef>
              <a:buClr>
                <a:schemeClr val="accent3">
                  <a:lumMod val="60000"/>
                  <a:lumOff val="40000"/>
                </a:schemeClr>
              </a:buClr>
              <a:buSzPct val="70000"/>
              <a:buFontTx/>
              <a:buBlip>
                <a:blip r:embed="rId3"/>
              </a:buBlip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Calibri"/>
                <a:ea typeface="+mn-ea"/>
                <a:cs typeface="Calibri"/>
              </a:defRPr>
            </a:lvl4pPr>
            <a:lvl5pPr marL="1720850" indent="-349250" algn="l" defTabSz="914400" rtl="0" eaLnBrk="1" latinLnBrk="0" hangingPunct="1">
              <a:spcBef>
                <a:spcPts val="600"/>
              </a:spcBef>
              <a:buClr>
                <a:schemeClr val="accent3">
                  <a:lumMod val="60000"/>
                  <a:lumOff val="40000"/>
                </a:schemeClr>
              </a:buClr>
              <a:buSzPct val="70000"/>
              <a:buFontTx/>
              <a:buBlip>
                <a:blip r:embed="rId3"/>
              </a:buBlip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Calibri"/>
                <a:ea typeface="+mn-ea"/>
                <a:cs typeface="Calibri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buFontTx/>
              <a:buNone/>
            </a:pPr>
            <a:r>
              <a:rPr lang="nb-NO" sz="2400" smtClean="0"/>
              <a:t>    ”The business of   business is business”</a:t>
            </a:r>
            <a:endParaRPr lang="nb-NO" sz="2400" dirty="0" smtClean="0"/>
          </a:p>
        </p:txBody>
      </p:sp>
      <p:pic>
        <p:nvPicPr>
          <p:cNvPr id="12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7678" y="3929063"/>
            <a:ext cx="1789113" cy="2109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3928" y="3214688"/>
            <a:ext cx="2143125" cy="287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73167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  <p:bldP spid="9" grpId="0" build="p"/>
      <p:bldP spid="10" grpId="0" build="p"/>
      <p:bldP spid="11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b-NO" smtClean="0"/>
              <a:t>Rasmus Rasmussen</a:t>
            </a:r>
            <a:endParaRPr lang="nn-N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n-NO" smtClean="0"/>
              <a:t>BØK311 BEDRIFTSØKONOMI 2b</a:t>
            </a:r>
            <a:endParaRPr lang="nn-N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27F48-9CC9-D045-8B9B-52CCB28A42BB}" type="slidenum">
              <a:rPr lang="nn-NO" smtClean="0"/>
              <a:pPr/>
              <a:t>5</a:t>
            </a:fld>
            <a:endParaRPr lang="nn-NO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CSR</a:t>
            </a:r>
          </a:p>
        </p:txBody>
      </p:sp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8247" y="1430867"/>
            <a:ext cx="7809507" cy="48908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43289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b-NO" smtClean="0"/>
              <a:t>Rasmus Rasmussen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BØK311 BEDRIFTSØKONOMI 2b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C8DBBD-3195-4D90-B4BD-F86EC2AF28AE}" type="slidenum">
              <a:rPr lang="en-US"/>
              <a:pPr/>
              <a:t>6</a:t>
            </a:fld>
            <a:endParaRPr lang="en-US"/>
          </a:p>
        </p:txBody>
      </p:sp>
      <p:sp>
        <p:nvSpPr>
          <p:cNvPr id="7475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Klargjør hva vi ellers ville ha gjort.</a:t>
            </a:r>
          </a:p>
          <a:p>
            <a:r>
              <a:rPr lang="nb-NO" dirty="0"/>
              <a:t>Finnes det </a:t>
            </a:r>
            <a:r>
              <a:rPr lang="nb-NO" dirty="0" smtClean="0"/>
              <a:t>et enda </a:t>
            </a:r>
            <a:r>
              <a:rPr lang="nb-NO" dirty="0"/>
              <a:t>bedre </a:t>
            </a:r>
            <a:r>
              <a:rPr lang="nb-NO" dirty="0" smtClean="0"/>
              <a:t>alternativ?</a:t>
            </a:r>
            <a:endParaRPr lang="nb-NO" dirty="0"/>
          </a:p>
          <a:p>
            <a:r>
              <a:rPr lang="nb-NO" dirty="0"/>
              <a:t>Ved gjensidig utelukkende alternativer:</a:t>
            </a:r>
            <a:br>
              <a:rPr lang="nb-NO" dirty="0"/>
            </a:br>
            <a:r>
              <a:rPr lang="nb-NO" dirty="0"/>
              <a:t>Ikke kun se på differanseinvesteringen.</a:t>
            </a:r>
          </a:p>
          <a:p>
            <a:pPr lvl="1"/>
            <a:r>
              <a:rPr lang="nb-NO" sz="2400" dirty="0"/>
              <a:t>Hvis begge alternativene er ulønnsomme vil vi velge det minst ulønnsomme.</a:t>
            </a:r>
          </a:p>
          <a:p>
            <a:pPr lvl="1"/>
            <a:r>
              <a:rPr lang="nb-NO" sz="2400" dirty="0"/>
              <a:t>Burde valgt null-alternativet.</a:t>
            </a:r>
          </a:p>
          <a:p>
            <a:r>
              <a:rPr lang="nb-NO" dirty="0"/>
              <a:t>Presiser hvilke alternativer som er forkastet.</a:t>
            </a:r>
          </a:p>
        </p:txBody>
      </p:sp>
      <p:sp>
        <p:nvSpPr>
          <p:cNvPr id="747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2 </a:t>
            </a:r>
            <a:r>
              <a:rPr lang="nb-NO" dirty="0"/>
              <a:t>– Let etter alternativer</a:t>
            </a:r>
          </a:p>
        </p:txBody>
      </p:sp>
    </p:spTree>
    <p:extLst>
      <p:ext uri="{BB962C8B-B14F-4D97-AF65-F5344CB8AC3E}">
        <p14:creationId xmlns:p14="http://schemas.microsoft.com/office/powerpoint/2010/main" val="11810881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47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47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47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47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47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47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47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47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747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747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747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747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4755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b-NO" smtClean="0"/>
              <a:t>Rasmus Rasmussen</a:t>
            </a:r>
            <a:endParaRPr lang="nn-N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n-NO" smtClean="0"/>
              <a:t>BØK311 BEDRIFTSØKONOMI 2b</a:t>
            </a:r>
            <a:endParaRPr lang="nn-N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27F48-9CC9-D045-8B9B-52CCB28A42BB}" type="slidenum">
              <a:rPr lang="nn-NO" smtClean="0"/>
              <a:pPr/>
              <a:t>7</a:t>
            </a:fld>
            <a:endParaRPr lang="nn-NO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Let etter alternativer</a:t>
            </a:r>
          </a:p>
        </p:txBody>
      </p:sp>
      <p:sp>
        <p:nvSpPr>
          <p:cNvPr id="6" name="Rectangle 5"/>
          <p:cNvSpPr/>
          <p:nvPr/>
        </p:nvSpPr>
        <p:spPr>
          <a:xfrm>
            <a:off x="2643188" y="2286000"/>
            <a:ext cx="1071562" cy="1071563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nb-NO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3714750" y="2143125"/>
            <a:ext cx="1643063" cy="714375"/>
          </a:xfrm>
          <a:prstGeom prst="line">
            <a:avLst/>
          </a:prstGeom>
          <a:ln w="254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3714750" y="2857500"/>
            <a:ext cx="1643063" cy="785813"/>
          </a:xfrm>
          <a:prstGeom prst="line">
            <a:avLst/>
          </a:prstGeom>
          <a:ln w="254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1"/>
          <p:cNvSpPr>
            <a:spLocks noChangeArrowheads="1"/>
          </p:cNvSpPr>
          <p:nvPr/>
        </p:nvSpPr>
        <p:spPr bwMode="auto">
          <a:xfrm>
            <a:off x="2214563" y="4929188"/>
            <a:ext cx="37147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pPr eaLnBrk="0" hangingPunct="0"/>
            <a:r>
              <a:rPr lang="nb-NO" sz="2400">
                <a:latin typeface="Calibri" pitchFamily="34" charset="0"/>
                <a:ea typeface="Calibri" pitchFamily="34" charset="0"/>
                <a:cs typeface="Times New Roman" pitchFamily="18" charset="0"/>
              </a:rPr>
              <a:t>Hva kunne vi ellers ha gjort?</a:t>
            </a:r>
            <a:endParaRPr lang="nb-NO">
              <a:ea typeface="Calibri" pitchFamily="34" charset="0"/>
              <a:cs typeface="Times New Roman" pitchFamily="18" charset="0"/>
            </a:endParaRPr>
          </a:p>
        </p:txBody>
      </p:sp>
      <p:cxnSp>
        <p:nvCxnSpPr>
          <p:cNvPr id="10" name="Straight Connector 9"/>
          <p:cNvCxnSpPr/>
          <p:nvPr/>
        </p:nvCxnSpPr>
        <p:spPr>
          <a:xfrm>
            <a:off x="2857500" y="4857750"/>
            <a:ext cx="1000125" cy="714375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 flipV="1">
            <a:off x="2857500" y="4786313"/>
            <a:ext cx="1071563" cy="785812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2"/>
          <p:cNvSpPr>
            <a:spLocks noChangeArrowheads="1"/>
          </p:cNvSpPr>
          <p:nvPr/>
        </p:nvSpPr>
        <p:spPr bwMode="auto">
          <a:xfrm>
            <a:off x="2895600" y="4572000"/>
            <a:ext cx="7858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pPr eaLnBrk="0" hangingPunct="0"/>
            <a:r>
              <a:rPr lang="nb-NO" sz="2400">
                <a:latin typeface="Calibri" pitchFamily="34" charset="0"/>
                <a:ea typeface="Calibri" pitchFamily="34" charset="0"/>
                <a:cs typeface="Times New Roman" pitchFamily="18" charset="0"/>
              </a:rPr>
              <a:t>ville</a:t>
            </a:r>
            <a:endParaRPr lang="nb-NO">
              <a:ea typeface="Calibri" pitchFamily="34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61894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9" grpId="0"/>
      <p:bldP spid="1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b-NO" smtClean="0"/>
              <a:t>Rasmus Rasmussen</a:t>
            </a:r>
            <a:endParaRPr lang="nn-N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n-NO" smtClean="0"/>
              <a:t>BØK311 BEDRIFTSØKONOMI 2b</a:t>
            </a:r>
            <a:endParaRPr lang="nn-N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27F48-9CC9-D045-8B9B-52CCB28A42BB}" type="slidenum">
              <a:rPr lang="nn-NO" smtClean="0"/>
              <a:pPr/>
              <a:t>8</a:t>
            </a:fld>
            <a:endParaRPr lang="nn-NO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Hvor i boken?</a:t>
            </a:r>
          </a:p>
        </p:txBody>
      </p:sp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318" y="2143125"/>
            <a:ext cx="4614865" cy="30505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8743" y="2057400"/>
            <a:ext cx="5107710" cy="3226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477690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b-NO" smtClean="0"/>
              <a:t>Rasmus Rasmussen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BØK311 BEDRIFTSØKONOMI 2b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405DE-A0A5-419F-A40B-A15B21BFD10F}" type="slidenum">
              <a:rPr lang="en-US"/>
              <a:pPr/>
              <a:t>9</a:t>
            </a:fld>
            <a:endParaRPr lang="en-US"/>
          </a:p>
        </p:txBody>
      </p:sp>
      <p:sp>
        <p:nvSpPr>
          <p:cNvPr id="37069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Vurder viktighet.</a:t>
            </a:r>
          </a:p>
          <a:p>
            <a:pPr lvl="1"/>
            <a:r>
              <a:rPr lang="nb-NO" sz="2400" dirty="0"/>
              <a:t>Innsatsen i prosjektanalysen må stå i forhold til prosjektets verdiskapning.</a:t>
            </a:r>
          </a:p>
          <a:p>
            <a:r>
              <a:rPr lang="nb-NO" dirty="0"/>
              <a:t>Budsjetter kontantstrøm </a:t>
            </a:r>
            <a:br>
              <a:rPr lang="nb-NO" dirty="0"/>
            </a:br>
            <a:r>
              <a:rPr lang="nb-NO" dirty="0"/>
              <a:t>– ikke regnskapsresultat.</a:t>
            </a:r>
          </a:p>
          <a:p>
            <a:pPr lvl="1"/>
            <a:r>
              <a:rPr lang="nb-NO" sz="2400" dirty="0"/>
              <a:t>Suppler analysen med viktige ikke-økonomiske konsekvenser som er utelatt.</a:t>
            </a:r>
          </a:p>
          <a:p>
            <a:r>
              <a:rPr lang="nb-NO" dirty="0"/>
              <a:t>Klargjør forutsetningene som legges til grunn.</a:t>
            </a:r>
            <a:endParaRPr lang="en-US" dirty="0"/>
          </a:p>
        </p:txBody>
      </p:sp>
      <p:sp>
        <p:nvSpPr>
          <p:cNvPr id="3706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3 </a:t>
            </a:r>
            <a:r>
              <a:rPr lang="nb-NO" dirty="0"/>
              <a:t>– Kartlegg konsekvenser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77794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06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706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706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06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706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706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06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706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706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06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706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706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06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706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706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0691" grpId="0" build="p"/>
    </p:bldLst>
  </p:timing>
</p:sld>
</file>

<file path=ppt/theme/_rels/them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him_mal_B">
  <a:themeElements>
    <a:clrScheme name="Genesis">
      <a:dk1>
        <a:sysClr val="windowText" lastClr="000000"/>
      </a:dk1>
      <a:lt1>
        <a:sysClr val="window" lastClr="FFFFFF"/>
      </a:lt1>
      <a:dk2>
        <a:srgbClr val="465466"/>
      </a:dk2>
      <a:lt2>
        <a:srgbClr val="BBD7F8"/>
      </a:lt2>
      <a:accent1>
        <a:srgbClr val="80B606"/>
      </a:accent1>
      <a:accent2>
        <a:srgbClr val="E29F1D"/>
      </a:accent2>
      <a:accent3>
        <a:srgbClr val="2397E2"/>
      </a:accent3>
      <a:accent4>
        <a:srgbClr val="35ACA2"/>
      </a:accent4>
      <a:accent5>
        <a:srgbClr val="5430BB"/>
      </a:accent5>
      <a:accent6>
        <a:srgbClr val="8D34E0"/>
      </a:accent6>
      <a:hlink>
        <a:srgbClr val="00B0F0"/>
      </a:hlink>
      <a:folHlink>
        <a:srgbClr val="0070C0"/>
      </a:folHlink>
    </a:clrScheme>
    <a:fontScheme name="Genesis">
      <a:majorFont>
        <a:latin typeface="Calisto MT"/>
        <a:ea typeface=""/>
        <a:cs typeface=""/>
        <a:font script="Jpan" typeface="ＭＳ 明朝"/>
      </a:majorFont>
      <a:minorFont>
        <a:latin typeface="Calisto MT"/>
        <a:ea typeface=""/>
        <a:cs typeface=""/>
        <a:font script="Jpan" typeface="ＭＳ 明朝"/>
      </a:minorFont>
    </a:fontScheme>
    <a:fmtScheme name="Genesis">
      <a: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70000"/>
                <a:satMod val="100000"/>
                <a:greenMod val="110000"/>
              </a:schemeClr>
            </a:gs>
            <a:gs pos="75000">
              <a:schemeClr val="phClr">
                <a:tint val="40000"/>
                <a:satMod val="150000"/>
                <a:redMod val="100000"/>
                <a:blueMod val="100000"/>
              </a:schemeClr>
            </a:gs>
            <a:gs pos="100000">
              <a:schemeClr val="phClr">
                <a:tint val="60000"/>
                <a:satMod val="120000"/>
                <a:redMod val="100000"/>
                <a:blueMod val="100000"/>
              </a:schemeClr>
            </a:gs>
          </a:gsLst>
          <a:path path="circle">
            <a:fillToRect l="25000" t="25000" r="5000" b="5000"/>
          </a:path>
        </a:gradFill>
        <a:gradFill rotWithShape="1">
          <a:gsLst>
            <a:gs pos="0">
              <a:schemeClr val="phClr">
                <a:tint val="50000"/>
                <a:shade val="100000"/>
                <a:alpha val="100000"/>
                <a:satMod val="150000"/>
              </a:schemeClr>
            </a:gs>
            <a:gs pos="40000">
              <a:schemeClr val="phClr">
                <a:tint val="70000"/>
                <a:shade val="100000"/>
                <a:alpha val="100000"/>
                <a:satMod val="150000"/>
              </a:schemeClr>
            </a:gs>
            <a:gs pos="100000">
              <a:schemeClr val="phClr">
                <a:shade val="90000"/>
                <a:satMod val="110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88900" dist="50800" dir="11400000" sx="102000" sy="101000" algn="tl" rotWithShape="0">
              <a:srgbClr val="000000">
                <a:alpha val="35000"/>
              </a:srgbClr>
            </a:outerShdw>
          </a:effectLst>
          <a:scene3d>
            <a:camera prst="perspectiveFront" fov="4800000"/>
            <a:lightRig rig="morning" dir="tl"/>
          </a:scene3d>
          <a:sp3d prstMaterial="softmetal">
            <a:bevelT w="0" h="0"/>
          </a:sp3d>
        </a:effectStyle>
        <a:effectStyle>
          <a:effectLst>
            <a:innerShdw blurRad="50800" dist="25400" dir="13500000">
              <a:srgbClr val="000000">
                <a:alpha val="75000"/>
              </a:srgbClr>
            </a:innerShdw>
            <a:reflection blurRad="101600" stA="40000" endPos="50000" dist="63500" dir="5400000" fadeDir="7200000" sy="-100000" kx="300000" rotWithShape="0"/>
          </a:effectLst>
          <a:scene3d>
            <a:camera prst="orthographicFront">
              <a:rot lat="0" lon="0" rev="0"/>
            </a:camera>
            <a:lightRig rig="chilly" dir="tr">
              <a:rot lat="0" lon="0" rev="1200000"/>
            </a:lightRig>
          </a:scene3d>
          <a:sp3d prstMaterial="plastic">
            <a:bevelT w="0" h="0"/>
          </a:sp3d>
        </a:effectStyle>
      </a:effectStyleLst>
      <a:bgFillStyleLst>
        <a:blipFill rotWithShape="1">
          <a:blip xmlns:r="http://schemas.openxmlformats.org/officeDocument/2006/relationships" r:embed="rId1"/>
          <a:stretch/>
        </a:blipFill>
        <a:blipFill rotWithShape="1">
          <a:blip xmlns:r="http://schemas.openxmlformats.org/officeDocument/2006/relationships" r:embed="rId2"/>
          <a:stretch/>
        </a:blipFill>
        <a:blipFill rotWithShape="1">
          <a:blip xmlns:r="http://schemas.openxmlformats.org/officeDocument/2006/relationships" r:embed="rId3"/>
          <a:stretch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Ripple">
  <a:themeElements>
    <a:clrScheme name="Ripple 3">
      <a:dk1>
        <a:srgbClr val="008AE8"/>
      </a:dk1>
      <a:lt1>
        <a:srgbClr val="FFFFFF"/>
      </a:lt1>
      <a:dk2>
        <a:srgbClr val="0068AE"/>
      </a:dk2>
      <a:lt2>
        <a:srgbClr val="CCECFF"/>
      </a:lt2>
      <a:accent1>
        <a:srgbClr val="009999"/>
      </a:accent1>
      <a:accent2>
        <a:srgbClr val="0088E4"/>
      </a:accent2>
      <a:accent3>
        <a:srgbClr val="AAB9D3"/>
      </a:accent3>
      <a:accent4>
        <a:srgbClr val="DADADA"/>
      </a:accent4>
      <a:accent5>
        <a:srgbClr val="AACACA"/>
      </a:accent5>
      <a:accent6>
        <a:srgbClr val="007BCF"/>
      </a:accent6>
      <a:hlink>
        <a:srgbClr val="99FF99"/>
      </a:hlink>
      <a:folHlink>
        <a:srgbClr val="AFE1FF"/>
      </a:folHlink>
    </a:clrScheme>
    <a:fontScheme name="Rippl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Ripple 1">
        <a:dk1>
          <a:srgbClr val="2B2B85"/>
        </a:dk1>
        <a:lt1>
          <a:srgbClr val="FFFFFF"/>
        </a:lt1>
        <a:dk2>
          <a:srgbClr val="00254A"/>
        </a:dk2>
        <a:lt2>
          <a:srgbClr val="C0C0C0"/>
        </a:lt2>
        <a:accent1>
          <a:srgbClr val="0099FF"/>
        </a:accent1>
        <a:accent2>
          <a:srgbClr val="006699"/>
        </a:accent2>
        <a:accent3>
          <a:srgbClr val="AAACB1"/>
        </a:accent3>
        <a:accent4>
          <a:srgbClr val="DADADA"/>
        </a:accent4>
        <a:accent5>
          <a:srgbClr val="AACAFF"/>
        </a:accent5>
        <a:accent6>
          <a:srgbClr val="005C8A"/>
        </a:accent6>
        <a:hlink>
          <a:srgbClr val="99CCFF"/>
        </a:hlink>
        <a:folHlink>
          <a:srgbClr val="8F8FB5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ipple 2">
        <a:dk1>
          <a:srgbClr val="3B4B5D"/>
        </a:dk1>
        <a:lt1>
          <a:srgbClr val="FFFFFF"/>
        </a:lt1>
        <a:dk2>
          <a:srgbClr val="466886"/>
        </a:dk2>
        <a:lt2>
          <a:srgbClr val="CCECFF"/>
        </a:lt2>
        <a:accent1>
          <a:srgbClr val="6D9D97"/>
        </a:accent1>
        <a:accent2>
          <a:srgbClr val="53718C"/>
        </a:accent2>
        <a:accent3>
          <a:srgbClr val="B0B9C3"/>
        </a:accent3>
        <a:accent4>
          <a:srgbClr val="DADADA"/>
        </a:accent4>
        <a:accent5>
          <a:srgbClr val="BACCC9"/>
        </a:accent5>
        <a:accent6>
          <a:srgbClr val="4A667E"/>
        </a:accent6>
        <a:hlink>
          <a:srgbClr val="99CCFF"/>
        </a:hlink>
        <a:folHlink>
          <a:srgbClr val="A97CF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ipple 3">
        <a:dk1>
          <a:srgbClr val="008AE8"/>
        </a:dk1>
        <a:lt1>
          <a:srgbClr val="FFFFFF"/>
        </a:lt1>
        <a:dk2>
          <a:srgbClr val="0068AE"/>
        </a:dk2>
        <a:lt2>
          <a:srgbClr val="CCECFF"/>
        </a:lt2>
        <a:accent1>
          <a:srgbClr val="009999"/>
        </a:accent1>
        <a:accent2>
          <a:srgbClr val="0088E4"/>
        </a:accent2>
        <a:accent3>
          <a:srgbClr val="AAB9D3"/>
        </a:accent3>
        <a:accent4>
          <a:srgbClr val="DADADA"/>
        </a:accent4>
        <a:accent5>
          <a:srgbClr val="AACACA"/>
        </a:accent5>
        <a:accent6>
          <a:srgbClr val="007BCF"/>
        </a:accent6>
        <a:hlink>
          <a:srgbClr val="99FF99"/>
        </a:hlink>
        <a:folHlink>
          <a:srgbClr val="AFE1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ipple 4">
        <a:dk1>
          <a:srgbClr val="9B69FF"/>
        </a:dk1>
        <a:lt1>
          <a:srgbClr val="FFFFFF"/>
        </a:lt1>
        <a:dk2>
          <a:srgbClr val="666699"/>
        </a:dk2>
        <a:lt2>
          <a:srgbClr val="D9D9FF"/>
        </a:lt2>
        <a:accent1>
          <a:srgbClr val="66CCFF"/>
        </a:accent1>
        <a:accent2>
          <a:srgbClr val="9966FF"/>
        </a:accent2>
        <a:accent3>
          <a:srgbClr val="B8B8CA"/>
        </a:accent3>
        <a:accent4>
          <a:srgbClr val="DADADA"/>
        </a:accent4>
        <a:accent5>
          <a:srgbClr val="B8E2FF"/>
        </a:accent5>
        <a:accent6>
          <a:srgbClr val="8A5CE7"/>
        </a:accent6>
        <a:hlink>
          <a:srgbClr val="0099CC"/>
        </a:hlink>
        <a:folHlink>
          <a:srgbClr val="0033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ipple 5">
        <a:dk1>
          <a:srgbClr val="008080"/>
        </a:dk1>
        <a:lt1>
          <a:srgbClr val="FFFFFF"/>
        </a:lt1>
        <a:dk2>
          <a:srgbClr val="006666"/>
        </a:dk2>
        <a:lt2>
          <a:srgbClr val="FFFFCC"/>
        </a:lt2>
        <a:accent1>
          <a:srgbClr val="0099FF"/>
        </a:accent1>
        <a:accent2>
          <a:srgbClr val="008080"/>
        </a:accent2>
        <a:accent3>
          <a:srgbClr val="AAB8B8"/>
        </a:accent3>
        <a:accent4>
          <a:srgbClr val="DADADA"/>
        </a:accent4>
        <a:accent5>
          <a:srgbClr val="AACAFF"/>
        </a:accent5>
        <a:accent6>
          <a:srgbClr val="007373"/>
        </a:accent6>
        <a:hlink>
          <a:srgbClr val="1ACE9F"/>
        </a:hlink>
        <a:folHlink>
          <a:srgbClr val="A5B5CD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ipple 6">
        <a:dk1>
          <a:srgbClr val="CDD9D1"/>
        </a:dk1>
        <a:lt1>
          <a:srgbClr val="FFFFFF"/>
        </a:lt1>
        <a:dk2>
          <a:srgbClr val="A3BBA9"/>
        </a:dk2>
        <a:lt2>
          <a:srgbClr val="007D80"/>
        </a:lt2>
        <a:accent1>
          <a:srgbClr val="9CA8A4"/>
        </a:accent1>
        <a:accent2>
          <a:srgbClr val="CBD7CE"/>
        </a:accent2>
        <a:accent3>
          <a:srgbClr val="CEDAD1"/>
        </a:accent3>
        <a:accent4>
          <a:srgbClr val="DADADA"/>
        </a:accent4>
        <a:accent5>
          <a:srgbClr val="CBD1CF"/>
        </a:accent5>
        <a:accent6>
          <a:srgbClr val="B8C3BA"/>
        </a:accent6>
        <a:hlink>
          <a:srgbClr val="009900"/>
        </a:hlink>
        <a:folHlink>
          <a:srgbClr val="0099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ipple 7">
        <a:dk1>
          <a:srgbClr val="686B5D"/>
        </a:dk1>
        <a:lt1>
          <a:srgbClr val="DCDAD0"/>
        </a:lt1>
        <a:dk2>
          <a:srgbClr val="525040"/>
        </a:dk2>
        <a:lt2>
          <a:srgbClr val="D3D2A6"/>
        </a:lt2>
        <a:accent1>
          <a:srgbClr val="5D8770"/>
        </a:accent1>
        <a:accent2>
          <a:srgbClr val="686B5D"/>
        </a:accent2>
        <a:accent3>
          <a:srgbClr val="B3B3AF"/>
        </a:accent3>
        <a:accent4>
          <a:srgbClr val="BCBAB1"/>
        </a:accent4>
        <a:accent5>
          <a:srgbClr val="B6C3BB"/>
        </a:accent5>
        <a:accent6>
          <a:srgbClr val="5E6053"/>
        </a:accent6>
        <a:hlink>
          <a:srgbClr val="85B7A9"/>
        </a:hlink>
        <a:folHlink>
          <a:srgbClr val="B8936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ipple 8">
        <a:dk1>
          <a:srgbClr val="000000"/>
        </a:dk1>
        <a:lt1>
          <a:srgbClr val="EAEAEA"/>
        </a:lt1>
        <a:dk2>
          <a:srgbClr val="000000"/>
        </a:dk2>
        <a:lt2>
          <a:srgbClr val="B2B2B2"/>
        </a:lt2>
        <a:accent1>
          <a:srgbClr val="A4BCC4"/>
        </a:accent1>
        <a:accent2>
          <a:srgbClr val="FFFFFF"/>
        </a:accent2>
        <a:accent3>
          <a:srgbClr val="F3F3F3"/>
        </a:accent3>
        <a:accent4>
          <a:srgbClr val="000000"/>
        </a:accent4>
        <a:accent5>
          <a:srgbClr val="CFDADE"/>
        </a:accent5>
        <a:accent6>
          <a:srgbClr val="E7E7E7"/>
        </a:accent6>
        <a:hlink>
          <a:srgbClr val="0066FF"/>
        </a:hlink>
        <a:folHlink>
          <a:srgbClr val="00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ipple 9">
        <a:dk1>
          <a:srgbClr val="000000"/>
        </a:dk1>
        <a:lt1>
          <a:srgbClr val="D7D1B9"/>
        </a:lt1>
        <a:dk2>
          <a:srgbClr val="B39257"/>
        </a:dk2>
        <a:lt2>
          <a:srgbClr val="B1A887"/>
        </a:lt2>
        <a:accent1>
          <a:srgbClr val="FFCC66"/>
        </a:accent1>
        <a:accent2>
          <a:srgbClr val="E6E3AC"/>
        </a:accent2>
        <a:accent3>
          <a:srgbClr val="E8E5D9"/>
        </a:accent3>
        <a:accent4>
          <a:srgbClr val="000000"/>
        </a:accent4>
        <a:accent5>
          <a:srgbClr val="FFE2B8"/>
        </a:accent5>
        <a:accent6>
          <a:srgbClr val="D0CE9B"/>
        </a:accent6>
        <a:hlink>
          <a:srgbClr val="666633"/>
        </a:hlink>
        <a:folHlink>
          <a:srgbClr val="9C98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Override1.xml><?xml version="1.0" encoding="utf-8"?>
<a:themeOverride xmlns:a="http://schemas.openxmlformats.org/drawingml/2006/main">
  <a:clrScheme name="PP_mal_Regnskapsteori 1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000000"/>
    </a:accent4>
    <a:accent5>
      <a:srgbClr val="DAEDEF"/>
    </a:accent5>
    <a:accent6>
      <a:srgbClr val="2D2D8A"/>
    </a:accent6>
    <a:hlink>
      <a:srgbClr val="009999"/>
    </a:hlink>
    <a:folHlink>
      <a:srgbClr val="99CC00"/>
    </a:folHlink>
  </a:clrScheme>
  <a:fontScheme name="PP_mal_Regnskapsteori">
    <a:majorFont>
      <a:latin typeface="Arial"/>
      <a:ea typeface=""/>
      <a:cs typeface=""/>
    </a:majorFont>
    <a:minorFont>
      <a:latin typeface="Arial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PP_mal_Regnskapsteori 1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000000"/>
    </a:accent4>
    <a:accent5>
      <a:srgbClr val="DAEDEF"/>
    </a:accent5>
    <a:accent6>
      <a:srgbClr val="2D2D8A"/>
    </a:accent6>
    <a:hlink>
      <a:srgbClr val="009999"/>
    </a:hlink>
    <a:folHlink>
      <a:srgbClr val="99CC00"/>
    </a:folHlink>
  </a:clrScheme>
  <a:fontScheme name="PP_mal_Regnskapsteori">
    <a:majorFont>
      <a:latin typeface="Arial"/>
      <a:ea typeface=""/>
      <a:cs typeface=""/>
    </a:majorFont>
    <a:minorFont>
      <a:latin typeface="Arial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him_mal_B</Template>
  <TotalTime>1963</TotalTime>
  <Words>1047</Words>
  <Application>Microsoft Office PowerPoint</Application>
  <PresentationFormat>A4 Paper (210x297 mm)</PresentationFormat>
  <Paragraphs>203</Paragraphs>
  <Slides>25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25</vt:i4>
      </vt:variant>
    </vt:vector>
  </HeadingPairs>
  <TitlesOfParts>
    <vt:vector size="27" baseType="lpstr">
      <vt:lpstr>him_mal_B</vt:lpstr>
      <vt:lpstr>Ripple</vt:lpstr>
      <vt:lpstr>Prosjektanalyse Øyvind Bøhren og Per Ivar Gjærum</vt:lpstr>
      <vt:lpstr>Læringsmål</vt:lpstr>
      <vt:lpstr>PowerPoint Presentation</vt:lpstr>
      <vt:lpstr>1 - Mål og restriksjoner</vt:lpstr>
      <vt:lpstr>CSR</vt:lpstr>
      <vt:lpstr>2 – Let etter alternativer</vt:lpstr>
      <vt:lpstr>Let etter alternativer</vt:lpstr>
      <vt:lpstr>Hvor i boken?</vt:lpstr>
      <vt:lpstr>3 – Kartlegg konsekvenser</vt:lpstr>
      <vt:lpstr>Kartlegg konsekvenser og vurder viktighet</vt:lpstr>
      <vt:lpstr>Se fremover</vt:lpstr>
      <vt:lpstr>4 – Fjern skylapper</vt:lpstr>
      <vt:lpstr>Fjern skylapper</vt:lpstr>
      <vt:lpstr>5 – Bland ikke hummer og kanari</vt:lpstr>
      <vt:lpstr>Hummer og kanari</vt:lpstr>
      <vt:lpstr>6 – Pass deg for prosenter</vt:lpstr>
      <vt:lpstr>Pass deg for prosenter</vt:lpstr>
      <vt:lpstr>7 – Vurder risiko</vt:lpstr>
      <vt:lpstr>Vurder risiko</vt:lpstr>
      <vt:lpstr>Sensitivitetsanalyse</vt:lpstr>
      <vt:lpstr>Unngå sikkerhetsillusjon</vt:lpstr>
      <vt:lpstr>8 - Hev blikket</vt:lpstr>
      <vt:lpstr>Betvil finansieringsgevinster</vt:lpstr>
      <vt:lpstr>Likevekt og ulikevekt</vt:lpstr>
      <vt:lpstr>9 - Beregn ditt publikum</vt:lpstr>
    </vt:vector>
  </TitlesOfParts>
  <Company>Høgskolen i Molde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Operasjonsanalytiske emner</dc:title>
  <dc:creator>Rasmussen Rasmus</dc:creator>
  <cp:lastModifiedBy>Rasmussen Rasmus</cp:lastModifiedBy>
  <cp:revision>175</cp:revision>
  <cp:lastPrinted>2011-09-07T12:05:55Z</cp:lastPrinted>
  <dcterms:created xsi:type="dcterms:W3CDTF">2011-03-04T18:04:00Z</dcterms:created>
  <dcterms:modified xsi:type="dcterms:W3CDTF">2012-05-31T13:25:01Z</dcterms:modified>
</cp:coreProperties>
</file>