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52"/>
  </p:notesMasterIdLst>
  <p:handoutMasterIdLst>
    <p:handoutMasterId r:id="rId53"/>
  </p:handoutMasterIdLst>
  <p:sldIdLst>
    <p:sldId id="311" r:id="rId3"/>
    <p:sldId id="313" r:id="rId4"/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1" r:id="rId20"/>
    <p:sldId id="330" r:id="rId21"/>
    <p:sldId id="334" r:id="rId22"/>
    <p:sldId id="335" r:id="rId23"/>
    <p:sldId id="336" r:id="rId24"/>
    <p:sldId id="337" r:id="rId25"/>
    <p:sldId id="338" r:id="rId26"/>
    <p:sldId id="340" r:id="rId27"/>
    <p:sldId id="341" r:id="rId28"/>
    <p:sldId id="342" r:id="rId29"/>
    <p:sldId id="339" r:id="rId30"/>
    <p:sldId id="332" r:id="rId31"/>
    <p:sldId id="333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D7F8"/>
    <a:srgbClr val="D9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7" autoAdjust="0"/>
    <p:restoredTop sz="94634" autoAdjust="0"/>
  </p:normalViewPr>
  <p:slideViewPr>
    <p:cSldViewPr snapToGrid="0" snapToObjects="1">
      <p:cViewPr varScale="1">
        <p:scale>
          <a:sx n="103" d="100"/>
          <a:sy n="103" d="100"/>
        </p:scale>
        <p:origin x="-108" y="-5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i\rasmus$\ARKIV\B&#216;K300\Regneark\Kap%205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Nåverdiprofil</a:t>
            </a:r>
          </a:p>
        </c:rich>
      </c:tx>
      <c:layout>
        <c:manualLayout>
          <c:xMode val="edge"/>
          <c:yMode val="edge"/>
          <c:x val="0.40458011461555538"/>
          <c:y val="8.1133414661195516E-2"/>
        </c:manualLayout>
      </c:layout>
      <c:overlay val="0"/>
      <c:spPr>
        <a:noFill/>
        <a:ln w="3602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39694656488549"/>
          <c:y val="0.17587939698492464"/>
          <c:w val="0.87022900763358779"/>
          <c:h val="0.665829145728643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'Eksempel 7.3'!$B$3</c:f>
              <c:strCache>
                <c:ptCount val="1"/>
                <c:pt idx="0">
                  <c:v>A</c:v>
                </c:pt>
              </c:strCache>
            </c:strRef>
          </c:tx>
          <c:spPr>
            <a:ln w="18012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/>
              <c:spPr>
                <a:noFill/>
                <a:ln w="3602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7.3'!$J$2:$Y$2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'Eksempel 7.3'!$J$3:$Y$3</c:f>
              <c:numCache>
                <c:formatCode>0</c:formatCode>
                <c:ptCount val="16"/>
                <c:pt idx="0">
                  <c:v>60</c:v>
                </c:pt>
                <c:pt idx="1">
                  <c:v>52.210688196847372</c:v>
                </c:pt>
                <c:pt idx="2">
                  <c:v>44.822485207100584</c:v>
                </c:pt>
                <c:pt idx="3">
                  <c:v>37.807048771804887</c:v>
                </c:pt>
                <c:pt idx="4">
                  <c:v>31.138545953360733</c:v>
                </c:pt>
                <c:pt idx="5">
                  <c:v>24.793388429752042</c:v>
                </c:pt>
                <c:pt idx="6">
                  <c:v>18.749999999999972</c:v>
                </c:pt>
                <c:pt idx="7">
                  <c:v>12.988611880578588</c:v>
                </c:pt>
                <c:pt idx="8">
                  <c:v>7.4910820451843279</c:v>
                </c:pt>
                <c:pt idx="9">
                  <c:v>2.2407354208560832</c:v>
                </c:pt>
                <c:pt idx="10">
                  <c:v>-2.777777777777743</c:v>
                </c:pt>
                <c:pt idx="11">
                  <c:v>-7.578607901101833</c:v>
                </c:pt>
                <c:pt idx="12">
                  <c:v>-12.174817898022894</c:v>
                </c:pt>
                <c:pt idx="13">
                  <c:v>-16.578483245149897</c:v>
                </c:pt>
                <c:pt idx="14">
                  <c:v>-20.80078125</c:v>
                </c:pt>
                <c:pt idx="15">
                  <c:v>-24.852071005917168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'Eksempel 7.3'!$B$4</c:f>
              <c:strCache>
                <c:ptCount val="1"/>
                <c:pt idx="0">
                  <c:v>B</c:v>
                </c:pt>
              </c:strCache>
            </c:strRef>
          </c:tx>
          <c:spPr>
            <a:ln w="18012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/>
              <c:spPr>
                <a:noFill/>
                <a:ln w="3602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7.3'!$J$2:$Y$2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'Eksempel 7.3'!$J$4:$Y$4</c:f>
              <c:numCache>
                <c:formatCode>0</c:formatCode>
                <c:ptCount val="16"/>
                <c:pt idx="0">
                  <c:v>200</c:v>
                </c:pt>
                <c:pt idx="1">
                  <c:v>186.16301422529796</c:v>
                </c:pt>
                <c:pt idx="2">
                  <c:v>173.01775147928993</c:v>
                </c:pt>
                <c:pt idx="3">
                  <c:v>160.5161979352082</c:v>
                </c:pt>
                <c:pt idx="4">
                  <c:v>148.61454046639227</c:v>
                </c:pt>
                <c:pt idx="5">
                  <c:v>137.27272727272725</c:v>
                </c:pt>
                <c:pt idx="6">
                  <c:v>126.45408163265301</c:v>
                </c:pt>
                <c:pt idx="7">
                  <c:v>116.12496152662351</c:v>
                </c:pt>
                <c:pt idx="8">
                  <c:v>106.25445897740792</c:v>
                </c:pt>
                <c:pt idx="9">
                  <c:v>96.814133869577745</c:v>
                </c:pt>
                <c:pt idx="10">
                  <c:v>87.777777777777828</c:v>
                </c:pt>
                <c:pt idx="11">
                  <c:v>79.121203977425409</c:v>
                </c:pt>
                <c:pt idx="12">
                  <c:v>70.822060353798122</c:v>
                </c:pt>
                <c:pt idx="13">
                  <c:v>62.859662383471914</c:v>
                </c:pt>
                <c:pt idx="14">
                  <c:v>55.21484375</c:v>
                </c:pt>
                <c:pt idx="15">
                  <c:v>47.869822485207067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'Eksempel 7.3'!$B$5</c:f>
              <c:strCache>
                <c:ptCount val="1"/>
                <c:pt idx="0">
                  <c:v>C</c:v>
                </c:pt>
              </c:strCache>
            </c:strRef>
          </c:tx>
          <c:spPr>
            <a:ln w="18012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/>
              <c:spPr>
                <a:noFill/>
                <a:ln w="3602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7.3'!$J$2:$Y$2</c:f>
              <c:numCache>
                <c:formatCode>0%</c:formatCode>
                <c:ptCount val="1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'Eksempel 7.3'!$J$5:$Y$5</c:f>
              <c:numCache>
                <c:formatCode>0</c:formatCode>
                <c:ptCount val="16"/>
                <c:pt idx="0">
                  <c:v>50</c:v>
                </c:pt>
                <c:pt idx="1">
                  <c:v>30.526720492118443</c:v>
                </c:pt>
                <c:pt idx="2">
                  <c:v>12.056213017751475</c:v>
                </c:pt>
                <c:pt idx="3">
                  <c:v>-5.4823780704876981</c:v>
                </c:pt>
                <c:pt idx="4">
                  <c:v>-22.153635116598025</c:v>
                </c:pt>
                <c:pt idx="5">
                  <c:v>-38.016528925619923</c:v>
                </c:pt>
                <c:pt idx="6">
                  <c:v>-53.125</c:v>
                </c:pt>
                <c:pt idx="7">
                  <c:v>-67.52847029855343</c:v>
                </c:pt>
                <c:pt idx="8">
                  <c:v>-81.272294887039266</c:v>
                </c:pt>
                <c:pt idx="9">
                  <c:v>-94.398161447859763</c:v>
                </c:pt>
                <c:pt idx="10">
                  <c:v>-106.94444444444434</c:v>
                </c:pt>
                <c:pt idx="11">
                  <c:v>-118.94651975275463</c:v>
                </c:pt>
                <c:pt idx="12">
                  <c:v>-130.43704474505722</c:v>
                </c:pt>
                <c:pt idx="13">
                  <c:v>-141.44620811287473</c:v>
                </c:pt>
                <c:pt idx="14">
                  <c:v>-152.001953125</c:v>
                </c:pt>
                <c:pt idx="15">
                  <c:v>-162.13017751479288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64544"/>
        <c:axId val="92965696"/>
      </c:scatterChart>
      <c:valAx>
        <c:axId val="92964544"/>
        <c:scaling>
          <c:orientation val="minMax"/>
          <c:max val="0.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Kapitalkostnad</a:t>
                </a:r>
              </a:p>
            </c:rich>
          </c:tx>
          <c:layout>
            <c:manualLayout>
              <c:xMode val="edge"/>
              <c:yMode val="edge"/>
              <c:x val="0.43206106870229005"/>
              <c:y val="0.91708542713567842"/>
            </c:manualLayout>
          </c:layout>
          <c:overlay val="0"/>
          <c:spPr>
            <a:noFill/>
            <a:ln w="36024">
              <a:noFill/>
            </a:ln>
          </c:spPr>
        </c:title>
        <c:numFmt formatCode="0%" sourceLinked="1"/>
        <c:majorTickMark val="out"/>
        <c:minorTickMark val="out"/>
        <c:tickLblPos val="low"/>
        <c:spPr>
          <a:ln w="45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92965696"/>
        <c:crosses val="autoZero"/>
        <c:crossBetween val="midCat"/>
        <c:majorUnit val="0.1"/>
      </c:valAx>
      <c:valAx>
        <c:axId val="929656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Nåverdi</a:t>
                </a:r>
              </a:p>
            </c:rich>
          </c:tx>
          <c:layout>
            <c:manualLayout>
              <c:xMode val="edge"/>
              <c:yMode val="edge"/>
              <c:x val="1.5267175572519084E-3"/>
              <c:y val="0.40954773869346733"/>
            </c:manualLayout>
          </c:layout>
          <c:overlay val="0"/>
          <c:spPr>
            <a:noFill/>
            <a:ln w="36024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5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92964544"/>
        <c:crosses val="autoZero"/>
        <c:crossBetween val="midCat"/>
      </c:valAx>
      <c:spPr>
        <a:noFill/>
        <a:ln w="360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Nåverdi og kapitalkostnad</a:t>
            </a:r>
          </a:p>
        </c:rich>
      </c:tx>
      <c:layout>
        <c:manualLayout>
          <c:xMode val="edge"/>
          <c:yMode val="edge"/>
          <c:x val="5.0126492998947822E-2"/>
          <c:y val="7.6939533501708497E-3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/>
          </c:spPr>
          <c:xVal>
            <c:numRef>
              <c:f>Nåverdiprofil!$B$9:$B$20</c:f>
              <c:numCache>
                <c:formatCode>0.0\ %</c:formatCode>
                <c:ptCount val="12"/>
                <c:pt idx="0">
                  <c:v>-0.2</c:v>
                </c:pt>
                <c:pt idx="1">
                  <c:v>-0.15</c:v>
                </c:pt>
                <c:pt idx="2">
                  <c:v>-0.1</c:v>
                </c:pt>
                <c:pt idx="3">
                  <c:v>-0.05</c:v>
                </c:pt>
                <c:pt idx="4">
                  <c:v>0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0.21344413539587515</c:v>
                </c:pt>
                <c:pt idx="10">
                  <c:v>0.25</c:v>
                </c:pt>
                <c:pt idx="11">
                  <c:v>0.3</c:v>
                </c:pt>
              </c:numCache>
            </c:numRef>
          </c:xVal>
          <c:yVal>
            <c:numRef>
              <c:f>Nåverdiprofil!$C$9:$C$20</c:f>
              <c:numCache>
                <c:formatCode>General</c:formatCode>
                <c:ptCount val="12"/>
                <c:pt idx="0">
                  <c:v>293.7890625</c:v>
                </c:pt>
                <c:pt idx="1">
                  <c:v>222.76385579674582</c:v>
                </c:pt>
                <c:pt idx="2">
                  <c:v>167.81893004115221</c:v>
                </c:pt>
                <c:pt idx="3">
                  <c:v>124.57132772154915</c:v>
                </c:pt>
                <c:pt idx="4">
                  <c:v>90</c:v>
                </c:pt>
                <c:pt idx="5">
                  <c:v>61.977571073780979</c:v>
                </c:pt>
                <c:pt idx="6">
                  <c:v>38.976845843863089</c:v>
                </c:pt>
                <c:pt idx="7">
                  <c:v>19.882218831407869</c:v>
                </c:pt>
                <c:pt idx="8">
                  <c:v>3.8657407407407334</c:v>
                </c:pt>
                <c:pt idx="9">
                  <c:v>9.6710550678835716E-10</c:v>
                </c:pt>
                <c:pt idx="10">
                  <c:v>-9.695999999999998</c:v>
                </c:pt>
                <c:pt idx="11">
                  <c:v>-21.27866671335039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38816"/>
        <c:axId val="92939392"/>
      </c:scatterChart>
      <c:valAx>
        <c:axId val="92938816"/>
        <c:scaling>
          <c:orientation val="minMax"/>
          <c:max val="0.30000000000000004"/>
          <c:min val="-0.2"/>
        </c:scaling>
        <c:delete val="0"/>
        <c:axPos val="b"/>
        <c:numFmt formatCode="0.0\ %" sourceLinked="1"/>
        <c:majorTickMark val="out"/>
        <c:minorTickMark val="none"/>
        <c:tickLblPos val="low"/>
        <c:crossAx val="92939392"/>
        <c:crosses val="autoZero"/>
        <c:crossBetween val="midCat"/>
      </c:valAx>
      <c:valAx>
        <c:axId val="9293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93881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Lån</a:t>
            </a:r>
          </a:p>
        </c:rich>
      </c:tx>
      <c:layout>
        <c:manualLayout>
          <c:xMode val="edge"/>
          <c:yMode val="edge"/>
          <c:x val="0.4519774011299435"/>
          <c:y val="2.1472392638036811E-2"/>
        </c:manualLayout>
      </c:layout>
      <c:overlay val="0"/>
      <c:spPr>
        <a:noFill/>
        <a:ln w="396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926553672316385"/>
          <c:y val="0.19325153374233128"/>
          <c:w val="0.7768361581920904"/>
          <c:h val="0.631901840490797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'Eksempel 7.5 (2)'!$B$3</c:f>
              <c:strCache>
                <c:ptCount val="1"/>
                <c:pt idx="0">
                  <c:v>Låntager</c:v>
                </c:pt>
              </c:strCache>
            </c:strRef>
          </c:tx>
          <c:spPr>
            <a:ln w="19825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1.0609030023812527E-2"/>
                  <c:y val="3.5365577122198399E-2"/>
                </c:manualLayout>
              </c:layout>
              <c:spPr>
                <a:noFill/>
                <a:ln w="3964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7.5 (2)'!$B$7:$B$26</c:f>
              <c:numCache>
                <c:formatCode>0.00%</c:formatCode>
                <c:ptCount val="20"/>
                <c:pt idx="0" formatCode="0%">
                  <c:v>0</c:v>
                </c:pt>
                <c:pt idx="1">
                  <c:v>5.0000000000000001E-3</c:v>
                </c:pt>
                <c:pt idx="2" formatCode="0%">
                  <c:v>0.01</c:v>
                </c:pt>
                <c:pt idx="3">
                  <c:v>1.4999999999999999E-2</c:v>
                </c:pt>
                <c:pt idx="4" formatCode="0%">
                  <c:v>0.02</c:v>
                </c:pt>
                <c:pt idx="5">
                  <c:v>2.5000000000000001E-2</c:v>
                </c:pt>
                <c:pt idx="6" formatCode="0%">
                  <c:v>0.03</c:v>
                </c:pt>
                <c:pt idx="7">
                  <c:v>3.5000000000000003E-2</c:v>
                </c:pt>
                <c:pt idx="8" formatCode="0%">
                  <c:v>0.04</c:v>
                </c:pt>
                <c:pt idx="9">
                  <c:v>4.4999999999999998E-2</c:v>
                </c:pt>
                <c:pt idx="10" formatCode="0%">
                  <c:v>0.05</c:v>
                </c:pt>
                <c:pt idx="11">
                  <c:v>5.5E-2</c:v>
                </c:pt>
                <c:pt idx="12" formatCode="0%">
                  <c:v>0.06</c:v>
                </c:pt>
                <c:pt idx="13">
                  <c:v>6.5000000000000002E-2</c:v>
                </c:pt>
                <c:pt idx="14" formatCode="0%">
                  <c:v>7.0000000000000007E-2</c:v>
                </c:pt>
                <c:pt idx="15">
                  <c:v>7.4999999999999997E-2</c:v>
                </c:pt>
                <c:pt idx="16" formatCode="0%">
                  <c:v>0.08</c:v>
                </c:pt>
                <c:pt idx="17">
                  <c:v>8.5000000000000006E-2</c:v>
                </c:pt>
                <c:pt idx="18" formatCode="0%">
                  <c:v>0.09</c:v>
                </c:pt>
                <c:pt idx="19">
                  <c:v>9.5000000000000001E-2</c:v>
                </c:pt>
              </c:numCache>
            </c:numRef>
          </c:xVal>
          <c:yVal>
            <c:numRef>
              <c:f>'Eksempel 7.5 (2)'!$C$7:$C$26</c:f>
              <c:numCache>
                <c:formatCode>0.0</c:formatCode>
                <c:ptCount val="20"/>
                <c:pt idx="0">
                  <c:v>-15</c:v>
                </c:pt>
                <c:pt idx="1">
                  <c:v>-13.294925546274001</c:v>
                </c:pt>
                <c:pt idx="2">
                  <c:v>-11.628918504477767</c:v>
                </c:pt>
                <c:pt idx="3">
                  <c:v>-10.000834378019675</c:v>
                </c:pt>
                <c:pt idx="4">
                  <c:v>-8.4095686955967182</c:v>
                </c:pt>
                <c:pt idx="5">
                  <c:v>-6.8540553992444586</c:v>
                </c:pt>
                <c:pt idx="6">
                  <c:v>-5.3332653054742707</c:v>
                </c:pt>
                <c:pt idx="7">
                  <c:v>-3.8462046358272488</c:v>
                </c:pt>
                <c:pt idx="8">
                  <c:v>-2.3919136133727079</c:v>
                </c:pt>
                <c:pt idx="9">
                  <c:v>-0.96946512187277278</c:v>
                </c:pt>
                <c:pt idx="10">
                  <c:v>0.42203657549117679</c:v>
                </c:pt>
                <c:pt idx="11">
                  <c:v>1.7834570607605826</c:v>
                </c:pt>
                <c:pt idx="12">
                  <c:v>3.1156329319885998</c:v>
                </c:pt>
                <c:pt idx="13">
                  <c:v>4.4193729227993117</c:v>
                </c:pt>
                <c:pt idx="14">
                  <c:v>5.6954589732053478</c:v>
                </c:pt>
                <c:pt idx="15">
                  <c:v>6.9446472540356012</c:v>
                </c:pt>
                <c:pt idx="16">
                  <c:v>8.1676691472040375</c:v>
                </c:pt>
                <c:pt idx="17">
                  <c:v>9.365232183929777</c:v>
                </c:pt>
                <c:pt idx="18">
                  <c:v>10.538020942910521</c:v>
                </c:pt>
                <c:pt idx="19">
                  <c:v>11.686697910345373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'Eksempel 7.5 (2)'!$B$4</c:f>
              <c:strCache>
                <c:ptCount val="1"/>
                <c:pt idx="0">
                  <c:v>Långiver</c:v>
                </c:pt>
              </c:strCache>
            </c:strRef>
          </c:tx>
          <c:spPr>
            <a:ln w="19825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1.0865854394165542E-2"/>
                  <c:y val="2.1951278729472334E-2"/>
                </c:manualLayout>
              </c:layout>
              <c:spPr>
                <a:noFill/>
                <a:ln w="3964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7.5 (2)'!$B$7:$B$26</c:f>
              <c:numCache>
                <c:formatCode>0.00%</c:formatCode>
                <c:ptCount val="20"/>
                <c:pt idx="0" formatCode="0%">
                  <c:v>0</c:v>
                </c:pt>
                <c:pt idx="1">
                  <c:v>5.0000000000000001E-3</c:v>
                </c:pt>
                <c:pt idx="2" formatCode="0%">
                  <c:v>0.01</c:v>
                </c:pt>
                <c:pt idx="3">
                  <c:v>1.4999999999999999E-2</c:v>
                </c:pt>
                <c:pt idx="4" formatCode="0%">
                  <c:v>0.02</c:v>
                </c:pt>
                <c:pt idx="5">
                  <c:v>2.5000000000000001E-2</c:v>
                </c:pt>
                <c:pt idx="6" formatCode="0%">
                  <c:v>0.03</c:v>
                </c:pt>
                <c:pt idx="7">
                  <c:v>3.5000000000000003E-2</c:v>
                </c:pt>
                <c:pt idx="8" formatCode="0%">
                  <c:v>0.04</c:v>
                </c:pt>
                <c:pt idx="9">
                  <c:v>4.4999999999999998E-2</c:v>
                </c:pt>
                <c:pt idx="10" formatCode="0%">
                  <c:v>0.05</c:v>
                </c:pt>
                <c:pt idx="11">
                  <c:v>5.5E-2</c:v>
                </c:pt>
                <c:pt idx="12" formatCode="0%">
                  <c:v>0.06</c:v>
                </c:pt>
                <c:pt idx="13">
                  <c:v>6.5000000000000002E-2</c:v>
                </c:pt>
                <c:pt idx="14" formatCode="0%">
                  <c:v>7.0000000000000007E-2</c:v>
                </c:pt>
                <c:pt idx="15">
                  <c:v>7.4999999999999997E-2</c:v>
                </c:pt>
                <c:pt idx="16" formatCode="0%">
                  <c:v>0.08</c:v>
                </c:pt>
                <c:pt idx="17">
                  <c:v>8.5000000000000006E-2</c:v>
                </c:pt>
                <c:pt idx="18" formatCode="0%">
                  <c:v>0.09</c:v>
                </c:pt>
                <c:pt idx="19">
                  <c:v>9.5000000000000001E-2</c:v>
                </c:pt>
              </c:numCache>
            </c:numRef>
          </c:xVal>
          <c:yVal>
            <c:numRef>
              <c:f>'Eksempel 7.5 (2)'!$D$7:$D$26</c:f>
              <c:numCache>
                <c:formatCode>0.0</c:formatCode>
                <c:ptCount val="20"/>
                <c:pt idx="0">
                  <c:v>15</c:v>
                </c:pt>
                <c:pt idx="1">
                  <c:v>13.294925546274001</c:v>
                </c:pt>
                <c:pt idx="2">
                  <c:v>11.628918504477767</c:v>
                </c:pt>
                <c:pt idx="3">
                  <c:v>10.000834378019675</c:v>
                </c:pt>
                <c:pt idx="4">
                  <c:v>8.4095686955967182</c:v>
                </c:pt>
                <c:pt idx="5">
                  <c:v>6.8540553992444586</c:v>
                </c:pt>
                <c:pt idx="6">
                  <c:v>5.3332653054742707</c:v>
                </c:pt>
                <c:pt idx="7">
                  <c:v>3.8462046358272488</c:v>
                </c:pt>
                <c:pt idx="8">
                  <c:v>2.3919136133727079</c:v>
                </c:pt>
                <c:pt idx="9">
                  <c:v>0.96946512187277278</c:v>
                </c:pt>
                <c:pt idx="10">
                  <c:v>-0.42203657549117679</c:v>
                </c:pt>
                <c:pt idx="11">
                  <c:v>-1.7834570607605826</c:v>
                </c:pt>
                <c:pt idx="12">
                  <c:v>-3.1156329319885998</c:v>
                </c:pt>
                <c:pt idx="13">
                  <c:v>-4.4193729227993117</c:v>
                </c:pt>
                <c:pt idx="14">
                  <c:v>-5.6954589732053478</c:v>
                </c:pt>
                <c:pt idx="15">
                  <c:v>-6.9446472540356012</c:v>
                </c:pt>
                <c:pt idx="16">
                  <c:v>-8.1676691472040375</c:v>
                </c:pt>
                <c:pt idx="17">
                  <c:v>-9.365232183929777</c:v>
                </c:pt>
                <c:pt idx="18">
                  <c:v>-10.538020942910521</c:v>
                </c:pt>
                <c:pt idx="19">
                  <c:v>-11.686697910345373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1792"/>
        <c:axId val="33162368"/>
      </c:scatterChart>
      <c:valAx>
        <c:axId val="3316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Diskonteringsrente</a:t>
                </a:r>
              </a:p>
            </c:rich>
          </c:tx>
          <c:layout>
            <c:manualLayout>
              <c:xMode val="edge"/>
              <c:yMode val="edge"/>
              <c:x val="0.35875706214689268"/>
              <c:y val="0.90490797546012269"/>
            </c:manualLayout>
          </c:layout>
          <c:overlay val="0"/>
          <c:spPr>
            <a:noFill/>
            <a:ln w="39649">
              <a:noFill/>
            </a:ln>
          </c:spPr>
        </c:title>
        <c:numFmt formatCode="0%" sourceLinked="1"/>
        <c:majorTickMark val="out"/>
        <c:minorTickMark val="none"/>
        <c:tickLblPos val="low"/>
        <c:spPr>
          <a:ln w="49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62368"/>
        <c:crosses val="autoZero"/>
        <c:crossBetween val="midCat"/>
      </c:valAx>
      <c:valAx>
        <c:axId val="33162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Nåverdi</a:t>
                </a:r>
              </a:p>
            </c:rich>
          </c:tx>
          <c:layout>
            <c:manualLayout>
              <c:xMode val="edge"/>
              <c:yMode val="edge"/>
              <c:x val="5.6497175141242938E-3"/>
              <c:y val="0.40797546012269936"/>
            </c:manualLayout>
          </c:layout>
          <c:overlay val="0"/>
          <c:spPr>
            <a:noFill/>
            <a:ln w="39649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49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61792"/>
        <c:crosses val="autoZero"/>
        <c:crossBetween val="midCat"/>
      </c:valAx>
      <c:spPr>
        <a:noFill/>
        <a:ln w="396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4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416666666666669"/>
          <c:y val="2.1052631578947368E-2"/>
        </c:manualLayout>
      </c:layout>
      <c:overlay val="0"/>
      <c:spPr>
        <a:noFill/>
        <a:ln w="4216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66666666666666E-2"/>
          <c:y val="0.19649122807017544"/>
          <c:w val="0.86875000000000002"/>
          <c:h val="0.698245614035087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'Eksempel 7.10'!$B$3</c:f>
              <c:strCache>
                <c:ptCount val="1"/>
                <c:pt idx="0">
                  <c:v>Ekstrainvestering</c:v>
                </c:pt>
              </c:strCache>
            </c:strRef>
          </c:tx>
          <c:spPr>
            <a:ln w="21082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'Eksempel 7.10'!$B$7:$B$17</c:f>
              <c:numCache>
                <c:formatCode>0%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</c:numCache>
            </c:numRef>
          </c:xVal>
          <c:yVal>
            <c:numRef>
              <c:f>'Eksempel 7.10'!$C$7:$C$17</c:f>
              <c:numCache>
                <c:formatCode>General</c:formatCode>
                <c:ptCount val="11"/>
                <c:pt idx="0">
                  <c:v>-30</c:v>
                </c:pt>
                <c:pt idx="1">
                  <c:v>-13.197278911564581</c:v>
                </c:pt>
                <c:pt idx="2">
                  <c:v>-1.8181818181817562</c:v>
                </c:pt>
                <c:pt idx="3">
                  <c:v>5.3308128544423425</c:v>
                </c:pt>
                <c:pt idx="4">
                  <c:v>9.1666666666667425</c:v>
                </c:pt>
                <c:pt idx="5">
                  <c:v>10.399999999999977</c:v>
                </c:pt>
                <c:pt idx="6">
                  <c:v>9.5857988165680581</c:v>
                </c:pt>
                <c:pt idx="7">
                  <c:v>7.1604938271605079</c:v>
                </c:pt>
                <c:pt idx="8">
                  <c:v>3.4693877551020478</c:v>
                </c:pt>
                <c:pt idx="9">
                  <c:v>-1.2128418549345952</c:v>
                </c:pt>
                <c:pt idx="10">
                  <c:v>-6.6666666666666288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5824"/>
        <c:axId val="33166400"/>
      </c:scatterChart>
      <c:valAx>
        <c:axId val="33165824"/>
        <c:scaling>
          <c:orientation val="minMax"/>
          <c:max val="0.5"/>
        </c:scaling>
        <c:delete val="0"/>
        <c:axPos val="b"/>
        <c:numFmt formatCode="0%" sourceLinked="1"/>
        <c:majorTickMark val="cross"/>
        <c:minorTickMark val="out"/>
        <c:tickLblPos val="low"/>
        <c:spPr>
          <a:ln w="5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66400"/>
        <c:crosses val="autoZero"/>
        <c:crossBetween val="midCat"/>
      </c:valAx>
      <c:valAx>
        <c:axId val="3316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65824"/>
        <c:crosses val="autoZero"/>
        <c:crossBetween val="midCat"/>
      </c:valAx>
      <c:spPr>
        <a:noFill/>
        <a:ln w="421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33333333334"/>
          <c:y val="7.7192982456140355E-2"/>
          <c:w val="0.84166666666666667"/>
          <c:h val="0.7824561403508771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'Eksempel 7.13'!$C$7</c:f>
              <c:strCache>
                <c:ptCount val="1"/>
                <c:pt idx="0">
                  <c:v>A </c:v>
                </c:pt>
              </c:strCache>
            </c:strRef>
          </c:tx>
          <c:spPr>
            <a:ln w="23039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/>
              <c:spPr>
                <a:noFill/>
                <a:ln w="4607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7.13'!$B$9:$B$29</c:f>
              <c:numCache>
                <c:formatCode>0%</c:formatCode>
                <c:ptCount val="2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</c:numCache>
            </c:numRef>
          </c:xVal>
          <c:yVal>
            <c:numRef>
              <c:f>'Eksempel 7.13'!$C$9:$C$29</c:f>
              <c:numCache>
                <c:formatCode>0.0</c:formatCode>
                <c:ptCount val="21"/>
                <c:pt idx="0">
                  <c:v>50</c:v>
                </c:pt>
                <c:pt idx="1">
                  <c:v>45.098039215686271</c:v>
                </c:pt>
                <c:pt idx="2">
                  <c:v>40.384615384615387</c:v>
                </c:pt>
                <c:pt idx="3">
                  <c:v>35.849056603773562</c:v>
                </c:pt>
                <c:pt idx="4">
                  <c:v>31.481481481481467</c:v>
                </c:pt>
                <c:pt idx="5">
                  <c:v>27.272727272727252</c:v>
                </c:pt>
                <c:pt idx="6">
                  <c:v>23.214285714285694</c:v>
                </c:pt>
                <c:pt idx="7">
                  <c:v>19.298245614035068</c:v>
                </c:pt>
                <c:pt idx="8">
                  <c:v>15.517241379310349</c:v>
                </c:pt>
                <c:pt idx="9">
                  <c:v>11.864406779661039</c:v>
                </c:pt>
                <c:pt idx="10">
                  <c:v>8.3333333333333428</c:v>
                </c:pt>
                <c:pt idx="11">
                  <c:v>4.9180327868852487</c:v>
                </c:pt>
                <c:pt idx="12">
                  <c:v>1.6129032258064626</c:v>
                </c:pt>
                <c:pt idx="13">
                  <c:v>-1.5873015873015959</c:v>
                </c:pt>
                <c:pt idx="14">
                  <c:v>-4.6875</c:v>
                </c:pt>
                <c:pt idx="15">
                  <c:v>-7.6923076923077076</c:v>
                </c:pt>
                <c:pt idx="16">
                  <c:v>-10.606060606060623</c:v>
                </c:pt>
                <c:pt idx="17">
                  <c:v>-13.432835820895519</c:v>
                </c:pt>
                <c:pt idx="18">
                  <c:v>-16.176470588235276</c:v>
                </c:pt>
                <c:pt idx="19">
                  <c:v>-18.840579710144908</c:v>
                </c:pt>
                <c:pt idx="20">
                  <c:v>-21.428571428571416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'Eksempel 7.13'!$D$7</c:f>
              <c:strCache>
                <c:ptCount val="1"/>
                <c:pt idx="0">
                  <c:v>B</c:v>
                </c:pt>
              </c:strCache>
            </c:strRef>
          </c:tx>
          <c:spPr>
            <a:ln w="23039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5.149130325905775E-2"/>
                  <c:y val="1.3226547433035603E-3"/>
                </c:manualLayout>
              </c:layout>
              <c:spPr>
                <a:noFill/>
                <a:ln w="4607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7.13'!$B$9:$B$29</c:f>
              <c:numCache>
                <c:formatCode>0%</c:formatCode>
                <c:ptCount val="2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</c:numCache>
            </c:numRef>
          </c:xVal>
          <c:yVal>
            <c:numRef>
              <c:f>'Eksempel 7.13'!$D$9:$D$29</c:f>
              <c:numCache>
                <c:formatCode>0.0</c:formatCode>
                <c:ptCount val="21"/>
                <c:pt idx="0">
                  <c:v>45</c:v>
                </c:pt>
                <c:pt idx="1">
                  <c:v>41.176470588235304</c:v>
                </c:pt>
                <c:pt idx="2">
                  <c:v>37.5</c:v>
                </c:pt>
                <c:pt idx="3">
                  <c:v>33.962264150943383</c:v>
                </c:pt>
                <c:pt idx="4">
                  <c:v>30.555555555555543</c:v>
                </c:pt>
                <c:pt idx="5">
                  <c:v>27.272727272727252</c:v>
                </c:pt>
                <c:pt idx="6">
                  <c:v>24.107142857142833</c:v>
                </c:pt>
                <c:pt idx="7">
                  <c:v>21.052631578947341</c:v>
                </c:pt>
                <c:pt idx="8">
                  <c:v>18.103448275862092</c:v>
                </c:pt>
                <c:pt idx="9">
                  <c:v>15.254237288135613</c:v>
                </c:pt>
                <c:pt idx="10">
                  <c:v>12.5</c:v>
                </c:pt>
                <c:pt idx="11">
                  <c:v>9.8360655737704974</c:v>
                </c:pt>
                <c:pt idx="12">
                  <c:v>7.2580645161290249</c:v>
                </c:pt>
                <c:pt idx="13">
                  <c:v>4.7619047619047592</c:v>
                </c:pt>
                <c:pt idx="14">
                  <c:v>2.34375</c:v>
                </c:pt>
                <c:pt idx="15">
                  <c:v>0</c:v>
                </c:pt>
                <c:pt idx="16">
                  <c:v>-2.2727272727272805</c:v>
                </c:pt>
                <c:pt idx="17">
                  <c:v>-4.4776119402985159</c:v>
                </c:pt>
                <c:pt idx="18">
                  <c:v>-6.6176470588235077</c:v>
                </c:pt>
                <c:pt idx="19">
                  <c:v>-8.6956521739130324</c:v>
                </c:pt>
                <c:pt idx="20">
                  <c:v>-10.714285714285694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'Eksempel 7.13'!$E$7</c:f>
              <c:strCache>
                <c:ptCount val="1"/>
                <c:pt idx="0">
                  <c:v>A-B</c:v>
                </c:pt>
              </c:strCache>
            </c:strRef>
          </c:tx>
          <c:spPr>
            <a:ln w="23039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4.4610442046180421E-3"/>
                  <c:y val="-3.7510172529404584E-2"/>
                </c:manualLayout>
              </c:layout>
              <c:spPr>
                <a:noFill/>
                <a:ln w="4607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'Eksempel 7.13'!$B$9:$B$29</c:f>
              <c:numCache>
                <c:formatCode>0%</c:formatCode>
                <c:ptCount val="2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</c:numCache>
            </c:numRef>
          </c:xVal>
          <c:yVal>
            <c:numRef>
              <c:f>'Eksempel 7.13'!$E$9:$E$29</c:f>
              <c:numCache>
                <c:formatCode>0.0</c:formatCode>
                <c:ptCount val="21"/>
                <c:pt idx="0">
                  <c:v>5</c:v>
                </c:pt>
                <c:pt idx="1">
                  <c:v>3.9215686274509665</c:v>
                </c:pt>
                <c:pt idx="2">
                  <c:v>2.8846153846153868</c:v>
                </c:pt>
                <c:pt idx="3">
                  <c:v>1.8867924528301785</c:v>
                </c:pt>
                <c:pt idx="4">
                  <c:v>0.92592592592592382</c:v>
                </c:pt>
                <c:pt idx="5">
                  <c:v>0</c:v>
                </c:pt>
                <c:pt idx="6">
                  <c:v>-0.8928571428571388</c:v>
                </c:pt>
                <c:pt idx="7">
                  <c:v>-1.7543859649122737</c:v>
                </c:pt>
                <c:pt idx="8">
                  <c:v>-2.5862068965517437</c:v>
                </c:pt>
                <c:pt idx="9">
                  <c:v>-3.3898305084745743</c:v>
                </c:pt>
                <c:pt idx="10">
                  <c:v>-4.1666666666666572</c:v>
                </c:pt>
                <c:pt idx="11">
                  <c:v>-4.9180327868852487</c:v>
                </c:pt>
                <c:pt idx="12">
                  <c:v>-5.6451612903225623</c:v>
                </c:pt>
                <c:pt idx="13">
                  <c:v>-6.3492063492063551</c:v>
                </c:pt>
                <c:pt idx="14">
                  <c:v>-7.03125</c:v>
                </c:pt>
                <c:pt idx="15">
                  <c:v>-7.6923076923077076</c:v>
                </c:pt>
                <c:pt idx="16">
                  <c:v>-8.3333333333333428</c:v>
                </c:pt>
                <c:pt idx="17">
                  <c:v>-8.9552238805970035</c:v>
                </c:pt>
                <c:pt idx="18">
                  <c:v>-9.558823529411768</c:v>
                </c:pt>
                <c:pt idx="19">
                  <c:v>-10.144927536231876</c:v>
                </c:pt>
                <c:pt idx="20">
                  <c:v>-10.714285714285722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88096"/>
        <c:axId val="33168704"/>
      </c:scatterChart>
      <c:valAx>
        <c:axId val="33188096"/>
        <c:scaling>
          <c:orientation val="minMax"/>
        </c:scaling>
        <c:delete val="0"/>
        <c:axPos val="b"/>
        <c:numFmt formatCode="0%" sourceLinked="1"/>
        <c:majorTickMark val="cross"/>
        <c:minorTickMark val="out"/>
        <c:tickLblPos val="low"/>
        <c:spPr>
          <a:ln w="57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68704"/>
        <c:crosses val="autoZero"/>
        <c:crossBetween val="midCat"/>
      </c:valAx>
      <c:valAx>
        <c:axId val="331687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57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33188096"/>
        <c:crosses val="autoZero"/>
        <c:crossBetween val="midCat"/>
      </c:valAx>
      <c:spPr>
        <a:noFill/>
        <a:ln w="460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0.39376</cdr:x>
      <cdr:y>0.17937</cdr:y>
    </cdr:from>
    <cdr:to>
      <cdr:x>0.39376</cdr:x>
      <cdr:y>0.82062</cdr:y>
    </cdr:to>
    <cdr:sp macro="" textlink="">
      <cdr:nvSpPr>
        <cdr:cNvPr id="307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91200" y="970415"/>
          <a:ext cx="0" cy="346929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0.2745</cdr:x>
      <cdr:y>0.36025</cdr:y>
    </cdr:from>
    <cdr:to>
      <cdr:x>0.2745</cdr:x>
      <cdr:y>0.60025</cdr:y>
    </cdr:to>
    <cdr:sp macro="" textlink="">
      <cdr:nvSpPr>
        <cdr:cNvPr id="921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55014" y="977944"/>
          <a:ext cx="0" cy="6515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rnd"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8B64F-75BF-49D7-99D7-B3595FF8171E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07681-408F-4AE7-B114-FE2B06A1B370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C2DAD-44A6-4C27-90F8-E0E9E3C829C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81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68F1D-07CF-4668-A1C1-A6D1D7FF21C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C01F5F-B68A-4BEC-9615-789A287EA8D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1E266-4B9D-4064-B4B3-AD0234A48566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FA389-F743-4D38-819D-ACF03E5447C0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2E4D70-FE03-41A9-9C50-5335FDDD10E1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BØK311 BEDRIFTSØKONOMI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BØK311 BEDRIFTSØKONOMI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D832C-6AA1-4D23-8D68-044548A2A5D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BØK311 BEDRIFTSØKONOMI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728" y="1600200"/>
            <a:ext cx="9517327" cy="45339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86FF49DB-2531-4B48-B786-957F3588F3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BØK311 BEDRIFTSØKONOMI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3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7763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20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dirty="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srgbClr val="FFFFFF"/>
                </a:solidFill>
              </a:rPr>
              <a:t>BØK311 BEDRIFTSØKONOMI 2b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.xlsx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file:///\\Client\D$\Data\FAG86009\My%20Documents\iFolder\ADOKUMENTER\Oyvind\PAG_2009\EXCEL\BI\B&amp;GPRO~1\B%20&amp;%20G%20Kapitel%207%20.XLS!IR%20NV-profil!R24C8" TargetMode="External"/><Relationship Id="rId3" Type="http://schemas.openxmlformats.org/officeDocument/2006/relationships/notesSlide" Target="../notesSlides/notesSlide5.xml"/><Relationship Id="rId7" Type="http://schemas.openxmlformats.org/officeDocument/2006/relationships/oleObject" Target="file:///\\Client\D$\Data\FAG86009\My%20Documents\iFolder\ADOKUMENTER\Oyvind\PAG_2009\EXCEL\BI\B&amp;GPRO~1\B%20&amp;%20G%20Kapitel%207%20.XLS!IR%20NV-profil!R21C8" TargetMode="External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11" Type="http://schemas.openxmlformats.org/officeDocument/2006/relationships/oleObject" Target="file:///\\Client\D$\Data\FAG86009\My%20Documents\iFolder\ADOKUMENTER\Oyvind\PAG_2009\EXCEL\BI\B&amp;GPRO~1\B%20&amp;%20G%20Kapitel%207%20.XLS!IR%20NV-profil!R23C8" TargetMode="External"/><Relationship Id="rId5" Type="http://schemas.openxmlformats.org/officeDocument/2006/relationships/image" Target="../media/image31.emf"/><Relationship Id="rId15" Type="http://schemas.openxmlformats.org/officeDocument/2006/relationships/image" Target="../media/image37.emf"/><Relationship Id="rId10" Type="http://schemas.openxmlformats.org/officeDocument/2006/relationships/image" Target="../media/image34.emf"/><Relationship Id="rId4" Type="http://schemas.openxmlformats.org/officeDocument/2006/relationships/oleObject" Target="???" TargetMode="External"/><Relationship Id="rId9" Type="http://schemas.openxmlformats.org/officeDocument/2006/relationships/oleObject" Target="file:///\\Client\D$\Data\FAG86009\My%20Documents\iFolder\ADOKUMENTER\Oyvind\PAG_2009\EXCEL\BI\B&amp;GPRO~1\B%20&amp;%20G%20Kapitel%207%20.XLS!IR%20NV-profil!R22C8" TargetMode="External"/><Relationship Id="rId1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Prosjektanalyse</a:t>
            </a:r>
            <a:br>
              <a:rPr lang="nb-NO" dirty="0" smtClean="0"/>
            </a:br>
            <a:r>
              <a:rPr lang="nb-NO" sz="3600" dirty="0" smtClean="0"/>
              <a:t>Øyvind Bøhren og Per Ivar Gjærum</a:t>
            </a:r>
            <a:endParaRPr lang="nn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Nåverdi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 dirty="0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4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Lønnsomhet</a:t>
            </a:r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A88-9D1C-474E-B809-4DDDFEEBCD26}" type="slidenum">
              <a:rPr lang="en-US"/>
              <a:pPr/>
              <a:t>10</a:t>
            </a:fld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000" dirty="0"/>
              <a:t>Regnskapsoverskuddet gjelder bare én periode. </a:t>
            </a:r>
          </a:p>
          <a:p>
            <a:r>
              <a:rPr lang="nb-NO" sz="3000" dirty="0"/>
              <a:t>Nåverdien er samlet overskudd for alle perioder prosjektet varer, et </a:t>
            </a:r>
            <a:r>
              <a:rPr lang="nb-NO" sz="3000" dirty="0" err="1" smtClean="0"/>
              <a:t>flerperiodisk</a:t>
            </a:r>
            <a:r>
              <a:rPr lang="nb-NO" sz="3000" dirty="0" smtClean="0"/>
              <a:t> </a:t>
            </a:r>
            <a:r>
              <a:rPr lang="nb-NO" sz="3000" dirty="0"/>
              <a:t>resultatmål.</a:t>
            </a:r>
          </a:p>
          <a:p>
            <a:r>
              <a:rPr lang="nb-NO" sz="3000" dirty="0"/>
              <a:t>Regnskapsoverskuddet er et brutto overskudd, kostnader for bruk av egenkapital inngår ikke i resultatet (bare gjeldsrenter).</a:t>
            </a:r>
          </a:p>
          <a:p>
            <a:r>
              <a:rPr lang="nb-NO" sz="3000" dirty="0"/>
              <a:t>Nåverdien er et </a:t>
            </a:r>
            <a:r>
              <a:rPr lang="nb-NO" sz="3000" dirty="0" smtClean="0"/>
              <a:t>nettooverskudd</a:t>
            </a:r>
            <a:r>
              <a:rPr lang="nb-NO" sz="3000" dirty="0"/>
              <a:t>, alle kapitalkostnader inngår (via diskonteringen).</a:t>
            </a:r>
            <a:endParaRPr lang="en-US" sz="3000" dirty="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Regnskapsmessig overskudd </a:t>
            </a:r>
            <a:r>
              <a:rPr lang="nb-NO" sz="4000" dirty="0" err="1" smtClean="0"/>
              <a:t>vs</a:t>
            </a:r>
            <a:r>
              <a:rPr lang="nb-NO" sz="4000" dirty="0" smtClean="0"/>
              <a:t> nåverdi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44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B672-5A76-49C5-BE2D-0969EE6262B8}" type="slidenum">
              <a:rPr lang="en-US"/>
              <a:pPr/>
              <a:t>11</a:t>
            </a:fld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b="1" dirty="0"/>
              <a:t>Uavhengige</a:t>
            </a:r>
            <a:r>
              <a:rPr lang="nb-NO" dirty="0"/>
              <a:t> 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I slike situasjoner kan vi si ja eller nei til alternativ B uansett hva som er bestemt for alternativ A.	</a:t>
            </a:r>
            <a:br>
              <a:rPr lang="nb-NO" sz="2400" dirty="0"/>
            </a:br>
            <a:r>
              <a:rPr lang="nb-NO" sz="2400" dirty="0"/>
              <a:t>Det vil være tilfelle hvis prosjektene ikke skal fylle samme oppgave eller fysisk sett bruke samme ressurser. F.eks. A er ny PC, B er ny varebil.</a:t>
            </a:r>
          </a:p>
          <a:p>
            <a:pPr>
              <a:lnSpc>
                <a:spcPct val="90000"/>
              </a:lnSpc>
            </a:pPr>
            <a:r>
              <a:rPr lang="nb-NO" b="1" dirty="0"/>
              <a:t>Gjensidig utelukkende</a:t>
            </a:r>
            <a:r>
              <a:rPr lang="nb-NO" dirty="0"/>
              <a:t> 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Her kan vi enten velge A eller B eller ingen av dem, men ikke begge. F.eks. er A et 3 </a:t>
            </a:r>
            <a:r>
              <a:rPr lang="nb-NO" sz="2400" dirty="0" err="1"/>
              <a:t>etg</a:t>
            </a:r>
            <a:r>
              <a:rPr lang="nb-NO" sz="2400" dirty="0"/>
              <a:t>. hus  mens B er et 5 </a:t>
            </a:r>
            <a:r>
              <a:rPr lang="nb-NO" sz="2400" dirty="0" err="1"/>
              <a:t>etg</a:t>
            </a:r>
            <a:r>
              <a:rPr lang="nb-NO" sz="2400" dirty="0"/>
              <a:t>. hus på samme tomt.</a:t>
            </a:r>
            <a:endParaRPr lang="en-US" sz="2400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Beslutningssituasjoner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84D-C8E1-40DB-874A-1FC91E86209A}" type="slidenum">
              <a:rPr lang="en-US"/>
              <a:pPr/>
              <a:t>12</a:t>
            </a:fld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Uavhengige</a:t>
            </a:r>
            <a:r>
              <a:rPr lang="nb-NO" dirty="0"/>
              <a:t> alternativer:</a:t>
            </a:r>
          </a:p>
          <a:p>
            <a:pPr lvl="1"/>
            <a:r>
              <a:rPr lang="nb-NO" sz="2400" i="1" dirty="0"/>
              <a:t>Aksepter alle prosjekter med positiv nåverdi</a:t>
            </a:r>
            <a:r>
              <a:rPr lang="nb-NO" sz="2400" dirty="0"/>
              <a:t>.</a:t>
            </a:r>
          </a:p>
          <a:p>
            <a:pPr lvl="1"/>
            <a:r>
              <a:rPr lang="nb-NO" sz="2400" dirty="0"/>
              <a:t>Forkast alle prosjekter med negativ nåverdi.</a:t>
            </a:r>
          </a:p>
          <a:p>
            <a:pPr lvl="1"/>
            <a:r>
              <a:rPr lang="nb-NO" sz="2400" dirty="0"/>
              <a:t>Er nåverdien 0 spiller det ingen rolle (indifferens).</a:t>
            </a:r>
          </a:p>
          <a:p>
            <a:r>
              <a:rPr lang="nb-NO" b="1" dirty="0"/>
              <a:t>Gjensidig utelukkende</a:t>
            </a:r>
            <a:r>
              <a:rPr lang="nb-NO" dirty="0"/>
              <a:t> alternativer:</a:t>
            </a:r>
          </a:p>
          <a:p>
            <a:pPr lvl="1"/>
            <a:r>
              <a:rPr lang="nb-NO" sz="2400" i="1" dirty="0"/>
              <a:t>Aksepter prosjektet med størst positiv nåverdi</a:t>
            </a:r>
            <a:r>
              <a:rPr lang="nb-NO" sz="2400" dirty="0"/>
              <a:t>.</a:t>
            </a:r>
          </a:p>
          <a:p>
            <a:pPr lvl="1"/>
            <a:r>
              <a:rPr lang="nb-NO" sz="2400" dirty="0"/>
              <a:t>Forkast samtlige prosjekter hvis ingen har positiv nåverdi.</a:t>
            </a:r>
            <a:endParaRPr lang="en-US" sz="2400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Beslutningsregler for nåverdi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D30A-8CDC-41ED-9305-FFAEE4DE7880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81659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7139"/>
              </p:ext>
            </p:extLst>
          </p:nvPr>
        </p:nvGraphicFramePr>
        <p:xfrm>
          <a:off x="801688" y="1651000"/>
          <a:ext cx="8300914" cy="2072640"/>
        </p:xfrm>
        <a:graphic>
          <a:graphicData uri="http://schemas.openxmlformats.org/drawingml/2006/table">
            <a:tbl>
              <a:tblPr/>
              <a:tblGrid>
                <a:gridCol w="1636526"/>
                <a:gridCol w="1634906"/>
                <a:gridCol w="1634905"/>
                <a:gridCol w="1634906"/>
                <a:gridCol w="1759671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Alt.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NV (10%)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861" marR="91861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-390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-600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-38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331" marR="93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 uavhengige alternativer</a:t>
            </a:r>
            <a:endParaRPr lang="en-US"/>
          </a:p>
        </p:txBody>
      </p:sp>
      <p:sp>
        <p:nvSpPr>
          <p:cNvPr id="281649" name="Rectangle 49"/>
          <p:cNvSpPr>
            <a:spLocks noChangeArrowheads="1"/>
          </p:cNvSpPr>
          <p:nvPr/>
        </p:nvSpPr>
        <p:spPr bwMode="auto">
          <a:xfrm>
            <a:off x="271728" y="3779370"/>
            <a:ext cx="9517327" cy="267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  <a:t>Prosjekt A og B er lønnsomme, siden begge gir positiv nåverdi (NV ved 10% rente).</a:t>
            </a:r>
          </a:p>
          <a:p>
            <a:pPr marL="342900" indent="-342900" defTabSz="914400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  <a:t>Prosjekt C forkastes, da det har negativ NV.</a:t>
            </a:r>
          </a:p>
          <a:p>
            <a:pPr marL="342900" indent="-342900" defTabSz="914400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  <a:t>Nåverdien er additiv</a:t>
            </a:r>
            <a:r>
              <a:rPr lang="nb-NO" sz="3000" dirty="0" smtClean="0">
                <a:solidFill>
                  <a:srgbClr val="0B5395"/>
                </a:solidFill>
                <a:latin typeface="Calibri"/>
                <a:cs typeface="Calibri"/>
              </a:rPr>
              <a:t>: NV </a:t>
            </a:r>
            <a: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  <a:t>(A+B) = 25 + 37 = 62</a:t>
            </a:r>
            <a:b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</a:br>
            <a:r>
              <a:rPr lang="nb-NO" sz="3000" dirty="0">
                <a:solidFill>
                  <a:srgbClr val="0B5395"/>
                </a:solidFill>
                <a:latin typeface="Calibri"/>
                <a:cs typeface="Calibri"/>
              </a:rPr>
              <a:t>	      NV(-200-390, 120+270, 140+220) = 62</a:t>
            </a:r>
          </a:p>
        </p:txBody>
      </p:sp>
    </p:spTree>
    <p:extLst>
      <p:ext uri="{BB962C8B-B14F-4D97-AF65-F5344CB8AC3E}">
        <p14:creationId xmlns:p14="http://schemas.microsoft.com/office/powerpoint/2010/main" val="15081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1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4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366D-CAD1-4D1A-85A5-231B630BC3B6}" type="slidenum">
              <a:rPr lang="en-US"/>
              <a:pPr/>
              <a:t>14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Nåverdiprofil</a:t>
            </a:r>
            <a:endParaRPr lang="en-US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8168750"/>
              </p:ext>
            </p:extLst>
          </p:nvPr>
        </p:nvGraphicFramePr>
        <p:xfrm>
          <a:off x="138906" y="980019"/>
          <a:ext cx="962818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3655" name="AutoShape 7"/>
          <p:cNvSpPr>
            <a:spLocks/>
          </p:cNvSpPr>
          <p:nvPr/>
        </p:nvSpPr>
        <p:spPr bwMode="auto">
          <a:xfrm>
            <a:off x="5035550" y="2144713"/>
            <a:ext cx="3915966" cy="609600"/>
          </a:xfrm>
          <a:prstGeom prst="borderCallout2">
            <a:avLst>
              <a:gd name="adj1" fmla="val 18750"/>
              <a:gd name="adj2" fmla="val -2106"/>
              <a:gd name="adj3" fmla="val 18750"/>
              <a:gd name="adj4" fmla="val -13088"/>
              <a:gd name="adj5" fmla="val 261138"/>
              <a:gd name="adj6" fmla="val -247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 dirty="0">
                <a:latin typeface="Calibri" pitchFamily="34" charset="0"/>
                <a:cs typeface="Calibri" pitchFamily="34" charset="0"/>
              </a:rPr>
              <a:t>Alternativ A og B er lønnsomme</a:t>
            </a:r>
          </a:p>
          <a:p>
            <a:r>
              <a:rPr lang="nb-NO" sz="1800" dirty="0">
                <a:latin typeface="Calibri" pitchFamily="34" charset="0"/>
                <a:cs typeface="Calibri" pitchFamily="34" charset="0"/>
              </a:rPr>
              <a:t>Positiv nåverdi (når r = 10%)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3656" name="AutoShape 8"/>
          <p:cNvSpPr>
            <a:spLocks/>
          </p:cNvSpPr>
          <p:nvPr/>
        </p:nvSpPr>
        <p:spPr bwMode="auto">
          <a:xfrm>
            <a:off x="4743186" y="4810125"/>
            <a:ext cx="3719910" cy="609600"/>
          </a:xfrm>
          <a:prstGeom prst="borderCallout2">
            <a:avLst>
              <a:gd name="adj1" fmla="val 18750"/>
              <a:gd name="adj2" fmla="val -2218"/>
              <a:gd name="adj3" fmla="val 18750"/>
              <a:gd name="adj4" fmla="val -9940"/>
              <a:gd name="adj5" fmla="val -87080"/>
              <a:gd name="adj6" fmla="val -177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Alternativ C ulønnsomt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Negativ nåverdi (når r = 10%)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655" grpId="0" animBg="1"/>
      <p:bldP spid="2836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B78-34A8-41BA-8E6A-0ED3C792BD94}" type="slidenum">
              <a:rPr lang="en-US"/>
              <a:pPr/>
              <a:t>15</a:t>
            </a:fld>
            <a:endParaRPr lang="en-US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Nåverdiprofil i regneark</a:t>
            </a:r>
            <a:endParaRPr lang="en-US"/>
          </a:p>
        </p:txBody>
      </p:sp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25430" b="36328"/>
          <a:stretch>
            <a:fillRect/>
          </a:stretch>
        </p:blipFill>
        <p:spPr bwMode="auto">
          <a:xfrm>
            <a:off x="565813" y="1336181"/>
            <a:ext cx="9068461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6" name="AutoShape 6"/>
          <p:cNvSpPr>
            <a:spLocks/>
          </p:cNvSpPr>
          <p:nvPr/>
        </p:nvSpPr>
        <p:spPr bwMode="auto">
          <a:xfrm>
            <a:off x="4743186" y="2774950"/>
            <a:ext cx="3427545" cy="609600"/>
          </a:xfrm>
          <a:prstGeom prst="borderCallout2">
            <a:avLst>
              <a:gd name="adj1" fmla="val 18750"/>
              <a:gd name="adj2" fmla="val -2407"/>
              <a:gd name="adj3" fmla="val 18750"/>
              <a:gd name="adj4" fmla="val -45662"/>
              <a:gd name="adj5" fmla="val 181250"/>
              <a:gd name="adj6" fmla="val -90616"/>
            </a:avLst>
          </a:prstGeom>
          <a:solidFill>
            <a:srgbClr val="BBD7F8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Ved 0% kapitalkostnad: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NV = sum kontantstrøm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27" name="AutoShape 7"/>
          <p:cNvSpPr>
            <a:spLocks/>
          </p:cNvSpPr>
          <p:nvPr/>
        </p:nvSpPr>
        <p:spPr bwMode="auto">
          <a:xfrm>
            <a:off x="6478456" y="3429000"/>
            <a:ext cx="3057790" cy="609600"/>
          </a:xfrm>
          <a:prstGeom prst="borderCallout2">
            <a:avLst>
              <a:gd name="adj1" fmla="val 18750"/>
              <a:gd name="adj2" fmla="val -2699"/>
              <a:gd name="adj3" fmla="val 18750"/>
              <a:gd name="adj4" fmla="val -20921"/>
              <a:gd name="adj5" fmla="val 136981"/>
              <a:gd name="adj6" fmla="val -39819"/>
            </a:avLst>
          </a:prstGeom>
          <a:solidFill>
            <a:srgbClr val="BBD7F8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Internrente: Den rente som gir NV = 0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28" name="AutoShape 8"/>
          <p:cNvSpPr>
            <a:spLocks/>
          </p:cNvSpPr>
          <p:nvPr/>
        </p:nvSpPr>
        <p:spPr bwMode="auto">
          <a:xfrm>
            <a:off x="2319999" y="4689475"/>
            <a:ext cx="3637359" cy="719138"/>
          </a:xfrm>
          <a:prstGeom prst="borderCallout2">
            <a:avLst>
              <a:gd name="adj1" fmla="val 15894"/>
              <a:gd name="adj2" fmla="val 102269"/>
              <a:gd name="adj3" fmla="val 15894"/>
              <a:gd name="adj4" fmla="val 117398"/>
              <a:gd name="adj5" fmla="val 103532"/>
              <a:gd name="adj6" fmla="val 133051"/>
            </a:avLst>
          </a:prstGeom>
          <a:solidFill>
            <a:srgbClr val="BBD7F8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Når diskonteringsrenten → ∞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NV → X</a:t>
            </a:r>
            <a:r>
              <a:rPr lang="nb-NO" sz="1800" baseline="-25000">
                <a:latin typeface="Calibri" pitchFamily="34" charset="0"/>
                <a:cs typeface="Calibri" pitchFamily="34" charset="0"/>
              </a:rPr>
              <a:t>0</a:t>
            </a:r>
            <a:endParaRPr lang="nb-NO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6" grpId="0" animBg="1"/>
      <p:bldP spid="286727" grpId="0" animBg="1"/>
      <p:bldP spid="286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1EB8-6821-424F-A954-114D9FCB8498}" type="slidenum">
              <a:rPr lang="en-US"/>
              <a:pPr/>
              <a:t>16</a:t>
            </a:fld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For diskonteringsrenten lik 0 er nåverdien til alle kontantstrømmer lik summen av kontantstrømmen.</a:t>
            </a:r>
          </a:p>
          <a:p>
            <a:pPr>
              <a:lnSpc>
                <a:spcPct val="90000"/>
              </a:lnSpc>
            </a:pPr>
            <a:r>
              <a:rPr lang="nb-NO" dirty="0"/>
              <a:t>Nåverdien til et investeringsprosjekt faller med stigende diskonteringsrente (synkende nåverdiprofil).</a:t>
            </a:r>
          </a:p>
          <a:p>
            <a:pPr>
              <a:lnSpc>
                <a:spcPct val="90000"/>
              </a:lnSpc>
            </a:pPr>
            <a:r>
              <a:rPr lang="nb-NO" dirty="0"/>
              <a:t>For ekstremt høye diskonteringsrenter vil nåverdien nærme seg investeringsbeløpet (X</a:t>
            </a:r>
            <a:r>
              <a:rPr lang="nb-NO" baseline="-25000" dirty="0"/>
              <a:t>0</a:t>
            </a:r>
            <a:r>
              <a:rPr lang="nb-NO" dirty="0"/>
              <a:t>)</a:t>
            </a:r>
            <a:endParaRPr lang="en-US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Investeringsprosjekter (</a:t>
            </a:r>
            <a:r>
              <a:rPr lang="nb-NO" sz="4000">
                <a:cs typeface="Arial" charset="0"/>
              </a:rPr>
              <a:t>–</a:t>
            </a:r>
            <a:r>
              <a:rPr lang="nb-NO" sz="4000"/>
              <a:t>, +, + … +)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106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3FA7-C927-4860-8303-0B84D29535D3}" type="slidenum">
              <a:rPr lang="en-US"/>
              <a:pPr/>
              <a:t>17</a:t>
            </a:fld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1650999"/>
            <a:ext cx="8444177" cy="4386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For diskonteringsrenten lik 0 er nåverdien til alle kontantstrømmer lik summen av kontantstrømmen.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Nåverdien til et finansieringsprosjekt stiger med stigende diskonteringsrente (stigende nåverdiprofil).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For ekstremt høye diskonteringsrenter vil nåverdien nærme seg lånebeløpet (X</a:t>
            </a:r>
            <a:r>
              <a:rPr lang="nb-NO" sz="2800" baseline="-25000" dirty="0"/>
              <a:t>0</a:t>
            </a:r>
            <a:r>
              <a:rPr lang="nb-NO" sz="2800" dirty="0"/>
              <a:t>)</a:t>
            </a:r>
          </a:p>
          <a:p>
            <a:pPr>
              <a:lnSpc>
                <a:spcPct val="90000"/>
              </a:lnSpc>
            </a:pPr>
            <a:r>
              <a:rPr lang="nb-NO" sz="2800" dirty="0" smtClean="0"/>
              <a:t>Internrenten er </a:t>
            </a:r>
            <a:r>
              <a:rPr lang="nb-NO" sz="2800" dirty="0"/>
              <a:t>den rente som gir nåverdi lik 0. Denne renten kalles </a:t>
            </a:r>
            <a:r>
              <a:rPr lang="nb-NO" sz="2800" dirty="0" smtClean="0"/>
              <a:t>ofte </a:t>
            </a:r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effektiv rente </a:t>
            </a:r>
            <a:r>
              <a:rPr lang="nb-NO" sz="2800" dirty="0" smtClean="0"/>
              <a:t>for finansieringsprosjekter.</a:t>
            </a:r>
            <a:endParaRPr lang="nb-NO" sz="2800" dirty="0"/>
          </a:p>
          <a:p>
            <a:pPr>
              <a:lnSpc>
                <a:spcPct val="90000"/>
              </a:lnSpc>
            </a:pPr>
            <a:r>
              <a:rPr lang="nb-NO" sz="2800" dirty="0"/>
              <a:t>Internrenten er skjæringspunktet mellom nåverdiprofilen og renteaksen (horisontal akse).</a:t>
            </a:r>
            <a:endParaRPr lang="en-US" sz="2800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Finansieringsprosjekter (+, </a:t>
            </a:r>
            <a:r>
              <a:rPr lang="nb-NO" sz="4000">
                <a:cs typeface="Arial" charset="0"/>
              </a:rPr>
              <a:t>–</a:t>
            </a:r>
            <a:r>
              <a:rPr lang="nb-NO" sz="4000"/>
              <a:t>, </a:t>
            </a:r>
            <a:r>
              <a:rPr lang="nb-NO" sz="4000">
                <a:cs typeface="Arial" charset="0"/>
              </a:rPr>
              <a:t>–</a:t>
            </a:r>
            <a:r>
              <a:rPr lang="nb-NO" sz="4000"/>
              <a:t> … </a:t>
            </a:r>
            <a:r>
              <a:rPr lang="nb-NO" sz="4000">
                <a:cs typeface="Arial" charset="0"/>
              </a:rPr>
              <a:t>–</a:t>
            </a:r>
            <a:r>
              <a:rPr lang="nb-NO" sz="4000"/>
              <a:t>)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821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94C2-7DED-4ED6-B58B-C92F356B11E3}" type="slidenum">
              <a:rPr lang="en-US"/>
              <a:pPr/>
              <a:t>18</a:t>
            </a:fld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Finansieringsprosjekt</a:t>
            </a:r>
            <a:endParaRPr lang="en-US"/>
          </a:p>
        </p:txBody>
      </p:sp>
      <p:pic>
        <p:nvPicPr>
          <p:cNvPr id="290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50365" b="47232"/>
          <a:stretch>
            <a:fillRect/>
          </a:stretch>
        </p:blipFill>
        <p:spPr bwMode="auto">
          <a:xfrm>
            <a:off x="271727" y="155576"/>
            <a:ext cx="9360827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822" name="AutoShape 6"/>
          <p:cNvSpPr>
            <a:spLocks/>
          </p:cNvSpPr>
          <p:nvPr/>
        </p:nvSpPr>
        <p:spPr bwMode="auto">
          <a:xfrm>
            <a:off x="4172215" y="2505075"/>
            <a:ext cx="2258087" cy="609600"/>
          </a:xfrm>
          <a:prstGeom prst="borderCallout2">
            <a:avLst>
              <a:gd name="adj1" fmla="val 18750"/>
              <a:gd name="adj2" fmla="val 103657"/>
              <a:gd name="adj3" fmla="val 18750"/>
              <a:gd name="adj4" fmla="val 105787"/>
              <a:gd name="adj5" fmla="val 195833"/>
              <a:gd name="adj6" fmla="val 107995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 dirty="0">
                <a:latin typeface="Calibri" pitchFamily="34" charset="0"/>
                <a:cs typeface="Calibri" pitchFamily="34" charset="0"/>
              </a:rPr>
              <a:t>Internrente (4,8%)</a:t>
            </a:r>
          </a:p>
          <a:p>
            <a:r>
              <a:rPr lang="nb-NO" sz="1800" dirty="0">
                <a:latin typeface="Calibri" pitchFamily="34" charset="0"/>
                <a:cs typeface="Calibri" pitchFamily="34" charset="0"/>
              </a:rPr>
              <a:t>NV = 0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0823" name="AutoShape 7"/>
          <p:cNvSpPr>
            <a:spLocks/>
          </p:cNvSpPr>
          <p:nvPr/>
        </p:nvSpPr>
        <p:spPr bwMode="auto">
          <a:xfrm>
            <a:off x="5816335" y="5016501"/>
            <a:ext cx="3329517" cy="1014413"/>
          </a:xfrm>
          <a:prstGeom prst="borderCallout2">
            <a:avLst>
              <a:gd name="adj1" fmla="val 11269"/>
              <a:gd name="adj2" fmla="val -2481"/>
              <a:gd name="adj3" fmla="val 11269"/>
              <a:gd name="adj4" fmla="val -24227"/>
              <a:gd name="adj5" fmla="val 59625"/>
              <a:gd name="adj6" fmla="val -52532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Sum kontantstrøm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= sum rente &amp; gebyrer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for finansieringsprosjekter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 animBg="1"/>
      <p:bldP spid="2908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71"/>
          <p:cNvGrpSpPr>
            <a:grpSpLocks/>
          </p:cNvGrpSpPr>
          <p:nvPr/>
        </p:nvGrpSpPr>
        <p:grpSpPr bwMode="auto">
          <a:xfrm>
            <a:off x="2352675" y="1524000"/>
            <a:ext cx="5902325" cy="846138"/>
            <a:chOff x="1128" y="2544"/>
            <a:chExt cx="3432" cy="533"/>
          </a:xfrm>
        </p:grpSpPr>
        <p:grpSp>
          <p:nvGrpSpPr>
            <p:cNvPr id="23590" name="Group 2072"/>
            <p:cNvGrpSpPr>
              <a:grpSpLocks/>
            </p:cNvGrpSpPr>
            <p:nvPr/>
          </p:nvGrpSpPr>
          <p:grpSpPr bwMode="auto">
            <a:xfrm>
              <a:off x="2832" y="2544"/>
              <a:ext cx="615" cy="520"/>
              <a:chOff x="2361" y="1680"/>
              <a:chExt cx="615" cy="520"/>
            </a:xfrm>
          </p:grpSpPr>
          <p:sp>
            <p:nvSpPr>
              <p:cNvPr id="23612" name="Text Box 2073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613" name="Group 2074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614" name="Text Box 2075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</a:t>
                  </a:r>
                </a:p>
              </p:txBody>
            </p:sp>
            <p:sp>
              <p:nvSpPr>
                <p:cNvPr id="23615" name="Text Box 2076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40</a:t>
                  </a:r>
                </a:p>
              </p:txBody>
            </p:sp>
          </p:grpSp>
        </p:grpSp>
        <p:sp>
          <p:nvSpPr>
            <p:cNvPr id="23591" name="Line 2077"/>
            <p:cNvSpPr>
              <a:spLocks noChangeShapeType="1"/>
            </p:cNvSpPr>
            <p:nvPr/>
          </p:nvSpPr>
          <p:spPr bwMode="auto">
            <a:xfrm flipV="1">
              <a:off x="1392" y="2784"/>
              <a:ext cx="2736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23592" name="Group 2078"/>
            <p:cNvGrpSpPr>
              <a:grpSpLocks/>
            </p:cNvGrpSpPr>
            <p:nvPr/>
          </p:nvGrpSpPr>
          <p:grpSpPr bwMode="auto">
            <a:xfrm>
              <a:off x="2265" y="2557"/>
              <a:ext cx="615" cy="520"/>
              <a:chOff x="2361" y="1680"/>
              <a:chExt cx="615" cy="520"/>
            </a:xfrm>
          </p:grpSpPr>
          <p:sp>
            <p:nvSpPr>
              <p:cNvPr id="23608" name="Text Box 2079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609" name="Group 2080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610" name="Text Box 2081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2</a:t>
                  </a:r>
                </a:p>
              </p:txBody>
            </p:sp>
            <p:sp>
              <p:nvSpPr>
                <p:cNvPr id="23611" name="Text Box 2082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30</a:t>
                  </a:r>
                </a:p>
              </p:txBody>
            </p:sp>
          </p:grpSp>
        </p:grpSp>
        <p:grpSp>
          <p:nvGrpSpPr>
            <p:cNvPr id="23593" name="Group 2083"/>
            <p:cNvGrpSpPr>
              <a:grpSpLocks/>
            </p:cNvGrpSpPr>
            <p:nvPr/>
          </p:nvGrpSpPr>
          <p:grpSpPr bwMode="auto">
            <a:xfrm>
              <a:off x="3417" y="2557"/>
              <a:ext cx="615" cy="520"/>
              <a:chOff x="2361" y="1680"/>
              <a:chExt cx="615" cy="520"/>
            </a:xfrm>
          </p:grpSpPr>
          <p:sp>
            <p:nvSpPr>
              <p:cNvPr id="23604" name="Text Box 2084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605" name="Group 2085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606" name="Text Box 2086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4</a:t>
                  </a:r>
                </a:p>
              </p:txBody>
            </p:sp>
            <p:sp>
              <p:nvSpPr>
                <p:cNvPr id="23607" name="Text Box 2087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30</a:t>
                  </a:r>
                </a:p>
              </p:txBody>
            </p:sp>
          </p:grpSp>
        </p:grpSp>
        <p:grpSp>
          <p:nvGrpSpPr>
            <p:cNvPr id="23594" name="Group 2088"/>
            <p:cNvGrpSpPr>
              <a:grpSpLocks/>
            </p:cNvGrpSpPr>
            <p:nvPr/>
          </p:nvGrpSpPr>
          <p:grpSpPr bwMode="auto">
            <a:xfrm>
              <a:off x="3960" y="2557"/>
              <a:ext cx="600" cy="520"/>
              <a:chOff x="2376" y="1680"/>
              <a:chExt cx="600" cy="520"/>
            </a:xfrm>
          </p:grpSpPr>
          <p:sp>
            <p:nvSpPr>
              <p:cNvPr id="23602" name="Text Box 2089"/>
              <p:cNvSpPr txBox="1">
                <a:spLocks noChangeArrowheads="1"/>
              </p:cNvSpPr>
              <p:nvPr/>
            </p:nvSpPr>
            <p:spPr bwMode="auto">
              <a:xfrm>
                <a:off x="2384" y="168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/>
                  <a:t>5</a:t>
                </a:r>
              </a:p>
            </p:txBody>
          </p:sp>
          <p:sp>
            <p:nvSpPr>
              <p:cNvPr id="23603" name="Text Box 2090"/>
              <p:cNvSpPr txBox="1">
                <a:spLocks noChangeArrowheads="1"/>
              </p:cNvSpPr>
              <p:nvPr/>
            </p:nvSpPr>
            <p:spPr bwMode="auto">
              <a:xfrm>
                <a:off x="2376" y="1969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/>
                  <a:t>20</a:t>
                </a:r>
              </a:p>
            </p:txBody>
          </p:sp>
        </p:grpSp>
        <p:grpSp>
          <p:nvGrpSpPr>
            <p:cNvPr id="23595" name="Group 2091"/>
            <p:cNvGrpSpPr>
              <a:grpSpLocks/>
            </p:cNvGrpSpPr>
            <p:nvPr/>
          </p:nvGrpSpPr>
          <p:grpSpPr bwMode="auto">
            <a:xfrm>
              <a:off x="1689" y="2557"/>
              <a:ext cx="615" cy="520"/>
              <a:chOff x="2361" y="1680"/>
              <a:chExt cx="615" cy="520"/>
            </a:xfrm>
          </p:grpSpPr>
          <p:sp>
            <p:nvSpPr>
              <p:cNvPr id="23598" name="Text Box 2092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599" name="Group 2093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600" name="Text Box 2094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1</a:t>
                  </a:r>
                </a:p>
              </p:txBody>
            </p:sp>
            <p:sp>
              <p:nvSpPr>
                <p:cNvPr id="23601" name="Text Box 2095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20</a:t>
                  </a:r>
                </a:p>
              </p:txBody>
            </p:sp>
          </p:grpSp>
        </p:grpSp>
        <p:sp>
          <p:nvSpPr>
            <p:cNvPr id="23596" name="Text Box 2096"/>
            <p:cNvSpPr txBox="1">
              <a:spLocks noChangeArrowheads="1"/>
            </p:cNvSpPr>
            <p:nvPr/>
          </p:nvSpPr>
          <p:spPr bwMode="auto">
            <a:xfrm>
              <a:off x="1271" y="254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b="1"/>
                <a:t>0</a:t>
              </a:r>
            </a:p>
          </p:txBody>
        </p:sp>
        <p:sp>
          <p:nvSpPr>
            <p:cNvPr id="23597" name="Text Box 2097"/>
            <p:cNvSpPr txBox="1">
              <a:spLocks noChangeArrowheads="1"/>
            </p:cNvSpPr>
            <p:nvPr/>
          </p:nvSpPr>
          <p:spPr bwMode="auto">
            <a:xfrm>
              <a:off x="1128" y="2841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b="1"/>
                <a:t>–100</a:t>
              </a:r>
            </a:p>
          </p:txBody>
        </p:sp>
      </p:grpSp>
      <p:sp>
        <p:nvSpPr>
          <p:cNvPr id="120896" name="Rectangle 2112"/>
          <p:cNvSpPr>
            <a:spLocks noChangeArrowheads="1"/>
          </p:cNvSpPr>
          <p:nvPr/>
        </p:nvSpPr>
        <p:spPr bwMode="auto">
          <a:xfrm>
            <a:off x="1403350" y="3762375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Alternativt:</a:t>
            </a:r>
          </a:p>
        </p:txBody>
      </p:sp>
      <p:grpSp>
        <p:nvGrpSpPr>
          <p:cNvPr id="12" name="Group 2161"/>
          <p:cNvGrpSpPr>
            <a:grpSpLocks/>
          </p:cNvGrpSpPr>
          <p:nvPr/>
        </p:nvGrpSpPr>
        <p:grpSpPr bwMode="auto">
          <a:xfrm>
            <a:off x="1155699" y="4411663"/>
            <a:ext cx="7594600" cy="1684338"/>
            <a:chOff x="1248" y="3168"/>
            <a:chExt cx="4416" cy="1061"/>
          </a:xfrm>
          <a:noFill/>
        </p:grpSpPr>
        <p:sp>
          <p:nvSpPr>
            <p:cNvPr id="120895" name="Text Box 2111"/>
            <p:cNvSpPr txBox="1">
              <a:spLocks noChangeArrowheads="1"/>
            </p:cNvSpPr>
            <p:nvPr/>
          </p:nvSpPr>
          <p:spPr bwMode="auto">
            <a:xfrm>
              <a:off x="2208" y="3993"/>
              <a:ext cx="999" cy="233"/>
            </a:xfrm>
            <a:prstGeom prst="rect">
              <a:avLst/>
            </a:prstGeom>
            <a:grp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nb-NO" b="1" dirty="0"/>
                <a:t>/1,1 –100</a:t>
              </a:r>
            </a:p>
          </p:txBody>
        </p:sp>
        <p:grpSp>
          <p:nvGrpSpPr>
            <p:cNvPr id="13" name="Group 2159"/>
            <p:cNvGrpSpPr>
              <a:grpSpLocks/>
            </p:cNvGrpSpPr>
            <p:nvPr/>
          </p:nvGrpSpPr>
          <p:grpSpPr bwMode="auto">
            <a:xfrm>
              <a:off x="1248" y="3168"/>
              <a:ext cx="4416" cy="1061"/>
              <a:chOff x="1200" y="3120"/>
              <a:chExt cx="4416" cy="1061"/>
            </a:xfrm>
            <a:grpFill/>
          </p:grpSpPr>
          <p:sp>
            <p:nvSpPr>
              <p:cNvPr id="120882" name="Line 2098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144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grpSp>
            <p:nvGrpSpPr>
              <p:cNvPr id="14" name="Group 2158"/>
              <p:cNvGrpSpPr>
                <a:grpSpLocks/>
              </p:cNvGrpSpPr>
              <p:nvPr/>
            </p:nvGrpSpPr>
            <p:grpSpPr bwMode="auto">
              <a:xfrm>
                <a:off x="1200" y="3269"/>
                <a:ext cx="4416" cy="912"/>
                <a:chOff x="1200" y="3269"/>
                <a:chExt cx="4416" cy="912"/>
              </a:xfrm>
              <a:grpFill/>
            </p:grpSpPr>
            <p:sp>
              <p:nvSpPr>
                <p:cNvPr id="120854" name="Text Box 2070"/>
                <p:cNvSpPr txBox="1">
                  <a:spLocks noChangeArrowheads="1"/>
                </p:cNvSpPr>
                <p:nvPr/>
              </p:nvSpPr>
              <p:spPr bwMode="auto">
                <a:xfrm>
                  <a:off x="4704" y="3273"/>
                  <a:ext cx="912" cy="231"/>
                </a:xfrm>
                <a:prstGeom prst="rect">
                  <a:avLst/>
                </a:prstGeom>
                <a:grpFill/>
                <a:ln w="9525">
                  <a:solidFill>
                    <a:srgbClr val="00B0F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nb-NO" b="1"/>
                    <a:t>20/1,1 + 30</a:t>
                  </a:r>
                </a:p>
              </p:txBody>
            </p:sp>
            <p:sp>
              <p:nvSpPr>
                <p:cNvPr id="120883" name="Line 2099"/>
                <p:cNvSpPr>
                  <a:spLocks noChangeShapeType="1"/>
                </p:cNvSpPr>
                <p:nvPr/>
              </p:nvSpPr>
              <p:spPr bwMode="auto">
                <a:xfrm flipH="1">
                  <a:off x="4512" y="3269"/>
                  <a:ext cx="576" cy="0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4" name="Line 2100"/>
                <p:cNvSpPr>
                  <a:spLocks noChangeShapeType="1"/>
                </p:cNvSpPr>
                <p:nvPr/>
              </p:nvSpPr>
              <p:spPr bwMode="auto">
                <a:xfrm>
                  <a:off x="4538" y="3303"/>
                  <a:ext cx="0" cy="144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5" name="Line 2101"/>
                <p:cNvSpPr>
                  <a:spLocks noChangeShapeType="1"/>
                </p:cNvSpPr>
                <p:nvPr/>
              </p:nvSpPr>
              <p:spPr bwMode="auto">
                <a:xfrm flipH="1">
                  <a:off x="3897" y="3456"/>
                  <a:ext cx="576" cy="0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6" name="Line 2102"/>
                <p:cNvSpPr>
                  <a:spLocks noChangeShapeType="1"/>
                </p:cNvSpPr>
                <p:nvPr/>
              </p:nvSpPr>
              <p:spPr bwMode="auto">
                <a:xfrm>
                  <a:off x="3918" y="3456"/>
                  <a:ext cx="0" cy="144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7" name="Line 2103"/>
                <p:cNvSpPr>
                  <a:spLocks noChangeShapeType="1"/>
                </p:cNvSpPr>
                <p:nvPr/>
              </p:nvSpPr>
              <p:spPr bwMode="auto">
                <a:xfrm flipH="1">
                  <a:off x="3342" y="3600"/>
                  <a:ext cx="576" cy="0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8" name="Line 2104"/>
                <p:cNvSpPr>
                  <a:spLocks noChangeShapeType="1"/>
                </p:cNvSpPr>
                <p:nvPr/>
              </p:nvSpPr>
              <p:spPr bwMode="auto">
                <a:xfrm>
                  <a:off x="3360" y="3645"/>
                  <a:ext cx="0" cy="144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89" name="Line 2105"/>
                <p:cNvSpPr>
                  <a:spLocks noChangeShapeType="1"/>
                </p:cNvSpPr>
                <p:nvPr/>
              </p:nvSpPr>
              <p:spPr bwMode="auto">
                <a:xfrm flipH="1">
                  <a:off x="2803" y="3788"/>
                  <a:ext cx="576" cy="0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90" name="Line 2106"/>
                <p:cNvSpPr>
                  <a:spLocks noChangeShapeType="1"/>
                </p:cNvSpPr>
                <p:nvPr/>
              </p:nvSpPr>
              <p:spPr bwMode="auto">
                <a:xfrm>
                  <a:off x="2823" y="3807"/>
                  <a:ext cx="0" cy="144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91" name="Line 2107"/>
                <p:cNvSpPr>
                  <a:spLocks noChangeShapeType="1"/>
                </p:cNvSpPr>
                <p:nvPr/>
              </p:nvSpPr>
              <p:spPr bwMode="auto">
                <a:xfrm flipH="1">
                  <a:off x="2170" y="3941"/>
                  <a:ext cx="576" cy="0"/>
                </a:xfrm>
                <a:prstGeom prst="line">
                  <a:avLst/>
                </a:prstGeom>
                <a:grpFill/>
                <a:ln w="19050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0892" name="Text Box 2108"/>
                <p:cNvSpPr txBox="1">
                  <a:spLocks noChangeArrowheads="1"/>
                </p:cNvSpPr>
                <p:nvPr/>
              </p:nvSpPr>
              <p:spPr bwMode="auto">
                <a:xfrm>
                  <a:off x="4080" y="3456"/>
                  <a:ext cx="864" cy="231"/>
                </a:xfrm>
                <a:prstGeom prst="rect">
                  <a:avLst/>
                </a:prstGeom>
                <a:grpFill/>
                <a:ln w="9525">
                  <a:solidFill>
                    <a:srgbClr val="00B0F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nb-NO" b="1"/>
                    <a:t>/1,1 + 40</a:t>
                  </a:r>
                </a:p>
              </p:txBody>
            </p:sp>
            <p:sp>
              <p:nvSpPr>
                <p:cNvPr id="120893" name="Text Box 2109"/>
                <p:cNvSpPr txBox="1">
                  <a:spLocks noChangeArrowheads="1"/>
                </p:cNvSpPr>
                <p:nvPr/>
              </p:nvSpPr>
              <p:spPr bwMode="auto">
                <a:xfrm>
                  <a:off x="3552" y="3600"/>
                  <a:ext cx="864" cy="231"/>
                </a:xfrm>
                <a:prstGeom prst="rect">
                  <a:avLst/>
                </a:prstGeom>
                <a:grpFill/>
                <a:ln w="9525">
                  <a:solidFill>
                    <a:srgbClr val="00B0F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nb-NO" b="1"/>
                    <a:t>/1,1 + 30</a:t>
                  </a:r>
                </a:p>
              </p:txBody>
            </p:sp>
            <p:sp>
              <p:nvSpPr>
                <p:cNvPr id="120894" name="Text Box 2110"/>
                <p:cNvSpPr txBox="1">
                  <a:spLocks noChangeArrowheads="1"/>
                </p:cNvSpPr>
                <p:nvPr/>
              </p:nvSpPr>
              <p:spPr bwMode="auto">
                <a:xfrm>
                  <a:off x="2928" y="3792"/>
                  <a:ext cx="864" cy="231"/>
                </a:xfrm>
                <a:prstGeom prst="rect">
                  <a:avLst/>
                </a:prstGeom>
                <a:grpFill/>
                <a:ln w="9525">
                  <a:solidFill>
                    <a:srgbClr val="00B0F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nb-NO" b="1"/>
                    <a:t>/1,1 + 20</a:t>
                  </a:r>
                </a:p>
              </p:txBody>
            </p:sp>
            <p:sp>
              <p:nvSpPr>
                <p:cNvPr id="120898" name="Rectangle 2114"/>
                <p:cNvSpPr>
                  <a:spLocks noChangeArrowheads="1"/>
                </p:cNvSpPr>
                <p:nvPr/>
              </p:nvSpPr>
              <p:spPr bwMode="auto">
                <a:xfrm>
                  <a:off x="1200" y="3893"/>
                  <a:ext cx="864" cy="288"/>
                </a:xfrm>
                <a:prstGeom prst="rect">
                  <a:avLst/>
                </a:prstGeom>
                <a:grpFill/>
                <a:ln w="9525">
                  <a:solidFill>
                    <a:srgbClr val="00B0F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342900" indent="-342900" eaLnBrk="0" hangingPunct="0">
                    <a:spcBef>
                      <a:spcPct val="20000"/>
                    </a:spcBef>
                    <a:defRPr/>
                  </a:pPr>
                  <a:r>
                    <a:rPr lang="en-US" sz="2000"/>
                    <a:t>NV=5,94</a:t>
                  </a:r>
                </a:p>
                <a:p>
                  <a:pPr marL="342900" indent="-342900" eaLnBrk="0" hangingPunct="0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en-US" sz="2000"/>
                    <a:t>		</a:t>
                  </a:r>
                </a:p>
              </p:txBody>
            </p:sp>
          </p:grpSp>
        </p:grpSp>
      </p:grpSp>
      <p:sp>
        <p:nvSpPr>
          <p:cNvPr id="120909" name="Rectangle 2125"/>
          <p:cNvSpPr>
            <a:spLocks noChangeArrowheads="1"/>
          </p:cNvSpPr>
          <p:nvPr/>
        </p:nvSpPr>
        <p:spPr bwMode="auto">
          <a:xfrm>
            <a:off x="908050" y="22860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/>
              <a:t>	Legg inn </a:t>
            </a:r>
            <a:r>
              <a:rPr lang="en-US" sz="2000" dirty="0" err="1"/>
              <a:t>beløpene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en </a:t>
            </a:r>
            <a:r>
              <a:rPr lang="en-US" sz="2000" dirty="0" err="1"/>
              <a:t>kontantstrøm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kalkulatorens</a:t>
            </a:r>
            <a:r>
              <a:rPr lang="en-US" sz="2000" dirty="0"/>
              <a:t> </a:t>
            </a:r>
            <a:r>
              <a:rPr lang="en-US" sz="2000" dirty="0" err="1"/>
              <a:t>finansfunksjon</a:t>
            </a:r>
            <a:r>
              <a:rPr lang="en-US" sz="2000" dirty="0"/>
              <a:t>.  HP: CFLO (cash-flow); –100, 20…..	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/>
              <a:t>	CALC		I %: 10		NPV = 5,94</a:t>
            </a:r>
          </a:p>
        </p:txBody>
      </p:sp>
      <p:grpSp>
        <p:nvGrpSpPr>
          <p:cNvPr id="15" name="Group 2127"/>
          <p:cNvGrpSpPr>
            <a:grpSpLocks/>
          </p:cNvGrpSpPr>
          <p:nvPr/>
        </p:nvGrpSpPr>
        <p:grpSpPr bwMode="auto">
          <a:xfrm>
            <a:off x="2806700" y="3573463"/>
            <a:ext cx="5902325" cy="846137"/>
            <a:chOff x="1128" y="2544"/>
            <a:chExt cx="3432" cy="533"/>
          </a:xfrm>
        </p:grpSpPr>
        <p:grpSp>
          <p:nvGrpSpPr>
            <p:cNvPr id="23564" name="Group 2128"/>
            <p:cNvGrpSpPr>
              <a:grpSpLocks/>
            </p:cNvGrpSpPr>
            <p:nvPr/>
          </p:nvGrpSpPr>
          <p:grpSpPr bwMode="auto">
            <a:xfrm>
              <a:off x="2832" y="2544"/>
              <a:ext cx="615" cy="520"/>
              <a:chOff x="2361" y="1680"/>
              <a:chExt cx="615" cy="520"/>
            </a:xfrm>
          </p:grpSpPr>
          <p:sp>
            <p:nvSpPr>
              <p:cNvPr id="23586" name="Text Box 2129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587" name="Group 2130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588" name="Text Box 2131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</a:t>
                  </a:r>
                </a:p>
              </p:txBody>
            </p:sp>
            <p:sp>
              <p:nvSpPr>
                <p:cNvPr id="23589" name="Text Box 2132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40</a:t>
                  </a:r>
                </a:p>
              </p:txBody>
            </p:sp>
          </p:grpSp>
        </p:grpSp>
        <p:sp>
          <p:nvSpPr>
            <p:cNvPr id="23565" name="Line 2133"/>
            <p:cNvSpPr>
              <a:spLocks noChangeShapeType="1"/>
            </p:cNvSpPr>
            <p:nvPr/>
          </p:nvSpPr>
          <p:spPr bwMode="auto">
            <a:xfrm flipV="1">
              <a:off x="1392" y="2784"/>
              <a:ext cx="2736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23566" name="Group 2134"/>
            <p:cNvGrpSpPr>
              <a:grpSpLocks/>
            </p:cNvGrpSpPr>
            <p:nvPr/>
          </p:nvGrpSpPr>
          <p:grpSpPr bwMode="auto">
            <a:xfrm>
              <a:off x="2265" y="2557"/>
              <a:ext cx="615" cy="520"/>
              <a:chOff x="2361" y="1680"/>
              <a:chExt cx="615" cy="520"/>
            </a:xfrm>
          </p:grpSpPr>
          <p:sp>
            <p:nvSpPr>
              <p:cNvPr id="23582" name="Text Box 2135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583" name="Group 2136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584" name="Text Box 2137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2</a:t>
                  </a:r>
                </a:p>
              </p:txBody>
            </p:sp>
            <p:sp>
              <p:nvSpPr>
                <p:cNvPr id="23585" name="Text Box 2138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30</a:t>
                  </a:r>
                </a:p>
              </p:txBody>
            </p:sp>
          </p:grpSp>
        </p:grpSp>
        <p:grpSp>
          <p:nvGrpSpPr>
            <p:cNvPr id="23567" name="Group 2139"/>
            <p:cNvGrpSpPr>
              <a:grpSpLocks/>
            </p:cNvGrpSpPr>
            <p:nvPr/>
          </p:nvGrpSpPr>
          <p:grpSpPr bwMode="auto">
            <a:xfrm>
              <a:off x="3417" y="2557"/>
              <a:ext cx="615" cy="520"/>
              <a:chOff x="2361" y="1680"/>
              <a:chExt cx="615" cy="520"/>
            </a:xfrm>
          </p:grpSpPr>
          <p:sp>
            <p:nvSpPr>
              <p:cNvPr id="23578" name="Text Box 2140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579" name="Group 2141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580" name="Text Box 2142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4</a:t>
                  </a:r>
                </a:p>
              </p:txBody>
            </p:sp>
            <p:sp>
              <p:nvSpPr>
                <p:cNvPr id="23581" name="Text Box 2143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30</a:t>
                  </a:r>
                </a:p>
              </p:txBody>
            </p:sp>
          </p:grpSp>
        </p:grpSp>
        <p:grpSp>
          <p:nvGrpSpPr>
            <p:cNvPr id="23568" name="Group 2144"/>
            <p:cNvGrpSpPr>
              <a:grpSpLocks/>
            </p:cNvGrpSpPr>
            <p:nvPr/>
          </p:nvGrpSpPr>
          <p:grpSpPr bwMode="auto">
            <a:xfrm>
              <a:off x="3960" y="2557"/>
              <a:ext cx="600" cy="520"/>
              <a:chOff x="2376" y="1680"/>
              <a:chExt cx="600" cy="520"/>
            </a:xfrm>
          </p:grpSpPr>
          <p:sp>
            <p:nvSpPr>
              <p:cNvPr id="23576" name="Text Box 2145"/>
              <p:cNvSpPr txBox="1">
                <a:spLocks noChangeArrowheads="1"/>
              </p:cNvSpPr>
              <p:nvPr/>
            </p:nvSpPr>
            <p:spPr bwMode="auto">
              <a:xfrm>
                <a:off x="2384" y="168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/>
                  <a:t>5</a:t>
                </a:r>
              </a:p>
            </p:txBody>
          </p:sp>
          <p:sp>
            <p:nvSpPr>
              <p:cNvPr id="23577" name="Text Box 2146"/>
              <p:cNvSpPr txBox="1">
                <a:spLocks noChangeArrowheads="1"/>
              </p:cNvSpPr>
              <p:nvPr/>
            </p:nvSpPr>
            <p:spPr bwMode="auto">
              <a:xfrm>
                <a:off x="2376" y="1969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/>
                  <a:t>20</a:t>
                </a:r>
              </a:p>
            </p:txBody>
          </p:sp>
        </p:grpSp>
        <p:grpSp>
          <p:nvGrpSpPr>
            <p:cNvPr id="23569" name="Group 2147"/>
            <p:cNvGrpSpPr>
              <a:grpSpLocks/>
            </p:cNvGrpSpPr>
            <p:nvPr/>
          </p:nvGrpSpPr>
          <p:grpSpPr bwMode="auto">
            <a:xfrm>
              <a:off x="1689" y="2557"/>
              <a:ext cx="615" cy="520"/>
              <a:chOff x="2361" y="1680"/>
              <a:chExt cx="615" cy="520"/>
            </a:xfrm>
          </p:grpSpPr>
          <p:sp>
            <p:nvSpPr>
              <p:cNvPr id="23572" name="Text Box 2148"/>
              <p:cNvSpPr txBox="1">
                <a:spLocks noChangeArrowheads="1"/>
              </p:cNvSpPr>
              <p:nvPr/>
            </p:nvSpPr>
            <p:spPr bwMode="auto">
              <a:xfrm>
                <a:off x="2361" y="1776"/>
                <a:ext cx="1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b="1">
                    <a:latin typeface="Wingdings" pitchFamily="2" charset="2"/>
                  </a:rPr>
                  <a:t>w</a:t>
                </a:r>
              </a:p>
            </p:txBody>
          </p:sp>
          <p:grpSp>
            <p:nvGrpSpPr>
              <p:cNvPr id="23573" name="Group 2149"/>
              <p:cNvGrpSpPr>
                <a:grpSpLocks/>
              </p:cNvGrpSpPr>
              <p:nvPr/>
            </p:nvGrpSpPr>
            <p:grpSpPr bwMode="auto">
              <a:xfrm>
                <a:off x="2376" y="1680"/>
                <a:ext cx="600" cy="520"/>
                <a:chOff x="2376" y="1680"/>
                <a:chExt cx="600" cy="520"/>
              </a:xfrm>
            </p:grpSpPr>
            <p:sp>
              <p:nvSpPr>
                <p:cNvPr id="23574" name="Text Box 2150"/>
                <p:cNvSpPr txBox="1">
                  <a:spLocks noChangeArrowheads="1"/>
                </p:cNvSpPr>
                <p:nvPr/>
              </p:nvSpPr>
              <p:spPr bwMode="auto">
                <a:xfrm>
                  <a:off x="2384" y="168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1</a:t>
                  </a:r>
                </a:p>
              </p:txBody>
            </p:sp>
            <p:sp>
              <p:nvSpPr>
                <p:cNvPr id="23575" name="Text Box 2151"/>
                <p:cNvSpPr txBox="1">
                  <a:spLocks noChangeArrowheads="1"/>
                </p:cNvSpPr>
                <p:nvPr/>
              </p:nvSpPr>
              <p:spPr bwMode="auto">
                <a:xfrm>
                  <a:off x="2376" y="1969"/>
                  <a:ext cx="6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b="1"/>
                    <a:t>20</a:t>
                  </a:r>
                </a:p>
              </p:txBody>
            </p:sp>
          </p:grpSp>
        </p:grpSp>
        <p:sp>
          <p:nvSpPr>
            <p:cNvPr id="23570" name="Text Box 2152"/>
            <p:cNvSpPr txBox="1">
              <a:spLocks noChangeArrowheads="1"/>
            </p:cNvSpPr>
            <p:nvPr/>
          </p:nvSpPr>
          <p:spPr bwMode="auto">
            <a:xfrm>
              <a:off x="1271" y="254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b="1"/>
                <a:t>0</a:t>
              </a:r>
            </a:p>
          </p:txBody>
        </p:sp>
        <p:sp>
          <p:nvSpPr>
            <p:cNvPr id="23571" name="Text Box 2153"/>
            <p:cNvSpPr txBox="1">
              <a:spLocks noChangeArrowheads="1"/>
            </p:cNvSpPr>
            <p:nvPr/>
          </p:nvSpPr>
          <p:spPr bwMode="auto">
            <a:xfrm>
              <a:off x="1128" y="2841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b="1"/>
                <a:t>–100</a:t>
              </a:r>
            </a:p>
          </p:txBody>
        </p:sp>
      </p:grpSp>
      <p:sp>
        <p:nvSpPr>
          <p:cNvPr id="23560" name="Rectangle 2154"/>
          <p:cNvSpPr>
            <a:spLocks noChangeArrowheads="1"/>
          </p:cNvSpPr>
          <p:nvPr/>
        </p:nvSpPr>
        <p:spPr bwMode="auto">
          <a:xfrm>
            <a:off x="864481" y="1752601"/>
            <a:ext cx="1358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/>
              <a:t>Eksempel:</a:t>
            </a:r>
          </a:p>
        </p:txBody>
      </p:sp>
      <p:sp>
        <p:nvSpPr>
          <p:cNvPr id="120939" name="AutoShape 2155"/>
          <p:cNvSpPr>
            <a:spLocks noChangeArrowheads="1"/>
          </p:cNvSpPr>
          <p:nvPr/>
        </p:nvSpPr>
        <p:spPr bwMode="auto">
          <a:xfrm>
            <a:off x="825500" y="2362200"/>
            <a:ext cx="41275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40" name="AutoShape 2156"/>
          <p:cNvSpPr>
            <a:spLocks noChangeArrowheads="1"/>
          </p:cNvSpPr>
          <p:nvPr/>
        </p:nvSpPr>
        <p:spPr bwMode="auto">
          <a:xfrm>
            <a:off x="825500" y="3810000"/>
            <a:ext cx="41275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235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81201"/>
            <a:ext cx="14033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Kalkulatorbruk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diskontering</a:t>
            </a:r>
            <a:endParaRPr lang="nb-NO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19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80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96" grpId="0" autoUpdateAnimBg="0"/>
      <p:bldP spid="120909" grpId="0" autoUpdateAnimBg="0"/>
      <p:bldP spid="120939" grpId="0" animBg="1"/>
      <p:bldP spid="1209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Læringsmål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nb-NO" sz="2400" b="1" kern="0" dirty="0"/>
              <a:t>Etter å ha jobbet med lærebok og hjemmeside til kapittel 4 skal du kunne</a:t>
            </a:r>
            <a:r>
              <a:rPr lang="nb-NO" sz="2400" b="1" kern="0" dirty="0" smtClean="0"/>
              <a:t>:</a:t>
            </a:r>
            <a:endParaRPr lang="nb-NO" sz="2000" kern="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kern="0" dirty="0"/>
              <a:t>F</a:t>
            </a:r>
            <a:r>
              <a:rPr lang="nb-NO" sz="2000" dirty="0"/>
              <a:t>orklare det økonomiske innholdet i begrepene nåverdi, nåverdiprofil, internrente, effektiv rente og </a:t>
            </a:r>
            <a:r>
              <a:rPr lang="nb-NO" sz="2000" dirty="0" smtClean="0"/>
              <a:t>nåverdiindeks.</a:t>
            </a:r>
            <a:endParaRPr lang="nb-NO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dirty="0"/>
              <a:t>Forklare forskjellen mellom internrenten på en investering og en </a:t>
            </a:r>
            <a:r>
              <a:rPr lang="nb-NO" sz="2000" dirty="0" smtClean="0"/>
              <a:t>finansiering.</a:t>
            </a:r>
            <a:endParaRPr lang="nb-NO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dirty="0"/>
              <a:t>Bruke nåverdimetoden og internrentemetoden for uavhengige og gjensidig utelukkende investeringsprosjekter og </a:t>
            </a:r>
            <a:r>
              <a:rPr lang="nb-NO" sz="2000" dirty="0" smtClean="0"/>
              <a:t>finansieringsprosjekter.</a:t>
            </a:r>
            <a:endParaRPr lang="nb-NO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dirty="0"/>
              <a:t>Forklare hvorfor internrentemetoden får problemer når kapitalkostnaden endres over tid eller når kontantstrømmen har flere </a:t>
            </a:r>
            <a:r>
              <a:rPr lang="nb-NO" sz="2000" dirty="0" smtClean="0"/>
              <a:t>internrenter.</a:t>
            </a:r>
            <a:endParaRPr lang="nb-NO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dirty="0"/>
              <a:t>Regne ut tilbakebetalingstid med og uten rente og forklare hvorfor tilbakebetalingsmetoden avviker fra </a:t>
            </a:r>
            <a:r>
              <a:rPr lang="nb-NO" sz="2000" dirty="0" smtClean="0"/>
              <a:t>nåverdimetoden.</a:t>
            </a:r>
            <a:endParaRPr lang="nb-NO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nb-NO" sz="2000" dirty="0"/>
              <a:t>Bruke nåverdiindeksmetoden for å ta hensyn til </a:t>
            </a:r>
            <a:r>
              <a:rPr lang="nb-NO" sz="2000" dirty="0" smtClean="0"/>
              <a:t>kapitalrasjonering.</a:t>
            </a:r>
            <a:endParaRPr lang="nb-NO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69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92BB-B5FD-4DEA-8B22-22ACF0D271FF}" type="slidenum">
              <a:rPr lang="en-US"/>
              <a:pPr/>
              <a:t>20</a:t>
            </a:fld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Internrenten til en kontantstrøm er definert som den diskonteringsrenten som gjør kontantstrømmens nåverdi lik 0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Internrenten finnes på nåverdiprofilen i det punkt på horisontal akse der nåverdien skifter fortegn. 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Internrente</a:t>
            </a: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88822"/>
              </p:ext>
            </p:extLst>
          </p:nvPr>
        </p:nvGraphicFramePr>
        <p:xfrm>
          <a:off x="1929606" y="3249613"/>
          <a:ext cx="3391429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3" imgW="1117440" imgH="431640" progId="Equation.DSMT4">
                  <p:embed/>
                </p:oleObj>
              </mc:Choice>
              <mc:Fallback>
                <p:oleObj name="Equation" r:id="rId3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929606" y="3249613"/>
                        <a:ext cx="3391429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Å beregne internrenten krever at en løser en polynomisk funksjon av n-te grad.</a:t>
            </a:r>
          </a:p>
          <a:p>
            <a:r>
              <a:rPr lang="nb-NO" dirty="0" smtClean="0"/>
              <a:t>Matematisk finnes det da n løsninger til en kontantstrøm på n perioder.</a:t>
            </a:r>
          </a:p>
          <a:p>
            <a:r>
              <a:rPr lang="nb-NO" dirty="0" smtClean="0"/>
              <a:t>Teoretisk sett kan det finnes like mange positive internrenter til en kontantstrøm som det finnes fortegnskift i kontantstrømmen.</a:t>
            </a:r>
          </a:p>
          <a:p>
            <a:r>
              <a:rPr lang="nb-NO" dirty="0" smtClean="0"/>
              <a:t>Generelt må en bruke iterativ søking for å finne internrenten.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internrenten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389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på interrenteberegning</a:t>
            </a:r>
            <a:endParaRPr lang="nb-NO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41231" y="1341439"/>
            <a:ext cx="8580040" cy="865187"/>
            <a:chOff x="431" y="845"/>
            <a:chExt cx="4989" cy="54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31" y="1118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338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060" y="102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922" y="845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66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11" y="1163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-200</a:t>
              </a:r>
              <a:endParaRPr lang="nb-NO" dirty="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155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882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017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744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787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3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927" y="1162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218</a:t>
              </a:r>
              <a:endParaRPr lang="nb-NO" dirty="0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20569"/>
              </p:ext>
            </p:extLst>
          </p:nvPr>
        </p:nvGraphicFramePr>
        <p:xfrm>
          <a:off x="296080" y="2386178"/>
          <a:ext cx="162981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080" y="2386178"/>
                        <a:ext cx="162981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77558"/>
              </p:ext>
            </p:extLst>
          </p:nvPr>
        </p:nvGraphicFramePr>
        <p:xfrm>
          <a:off x="2216604" y="2386013"/>
          <a:ext cx="11350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6604" y="2386013"/>
                        <a:ext cx="113506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79692"/>
              </p:ext>
            </p:extLst>
          </p:nvPr>
        </p:nvGraphicFramePr>
        <p:xfrm>
          <a:off x="3642380" y="2490788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7" imgW="1041120" imgH="253800" progId="Equation.DSMT4">
                  <p:embed/>
                </p:oleObj>
              </mc:Choice>
              <mc:Fallback>
                <p:oleObj name="Equation" r:id="rId7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2380" y="2490788"/>
                        <a:ext cx="16922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71855"/>
              </p:ext>
            </p:extLst>
          </p:nvPr>
        </p:nvGraphicFramePr>
        <p:xfrm>
          <a:off x="5625368" y="2386013"/>
          <a:ext cx="13414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9" imgW="825480" imgH="393480" progId="Equation.DSMT4">
                  <p:embed/>
                </p:oleObj>
              </mc:Choice>
              <mc:Fallback>
                <p:oleObj name="Equation" r:id="rId9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25368" y="2386013"/>
                        <a:ext cx="13414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32732"/>
              </p:ext>
            </p:extLst>
          </p:nvPr>
        </p:nvGraphicFramePr>
        <p:xfrm>
          <a:off x="7257521" y="2386013"/>
          <a:ext cx="24145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Equation" r:id="rId11" imgW="1485720" imgH="393480" progId="Equation.DSMT4">
                  <p:embed/>
                </p:oleObj>
              </mc:Choice>
              <mc:Fallback>
                <p:oleObj name="Equation" r:id="rId11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57521" y="2386013"/>
                        <a:ext cx="241458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41231" y="3303587"/>
            <a:ext cx="8580040" cy="866774"/>
            <a:chOff x="431" y="845"/>
            <a:chExt cx="4989" cy="546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31" y="1118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338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4060" y="102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4922" y="845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1066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111" y="1163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-100</a:t>
              </a:r>
              <a:endParaRPr lang="nb-NO" dirty="0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2155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1882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1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3017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2744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2</a:t>
              </a: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3787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3</a:t>
              </a: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927" y="1162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60</a:t>
              </a:r>
              <a:endParaRPr lang="nb-NO" dirty="0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789" y="1164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55</a:t>
              </a:r>
              <a:endParaRPr lang="nb-NO" dirty="0"/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61896"/>
              </p:ext>
            </p:extLst>
          </p:nvPr>
        </p:nvGraphicFramePr>
        <p:xfrm>
          <a:off x="388672" y="4246561"/>
          <a:ext cx="2847976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Equation" r:id="rId13" imgW="1752480" imgH="469800" progId="Equation.DSMT4">
                  <p:embed/>
                </p:oleObj>
              </mc:Choice>
              <mc:Fallback>
                <p:oleObj name="Equation" r:id="rId13" imgW="1752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672" y="4246561"/>
                        <a:ext cx="2847976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888305"/>
              </p:ext>
            </p:extLst>
          </p:nvPr>
        </p:nvGraphicFramePr>
        <p:xfrm>
          <a:off x="4170495" y="4389436"/>
          <a:ext cx="32400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15" imgW="1993680" imgH="279360" progId="Equation.DSMT4">
                  <p:embed/>
                </p:oleObj>
              </mc:Choice>
              <mc:Fallback>
                <p:oleObj name="Equation" r:id="rId15" imgW="1993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0495" y="4389436"/>
                        <a:ext cx="32400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91781"/>
              </p:ext>
            </p:extLst>
          </p:nvPr>
        </p:nvGraphicFramePr>
        <p:xfrm>
          <a:off x="462625" y="5122863"/>
          <a:ext cx="379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17" imgW="2336760" imgH="558720" progId="Equation.DSMT4">
                  <p:embed/>
                </p:oleObj>
              </mc:Choice>
              <mc:Fallback>
                <p:oleObj name="Equation" r:id="rId17" imgW="2336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2625" y="5122863"/>
                        <a:ext cx="3797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46923"/>
              </p:ext>
            </p:extLst>
          </p:nvPr>
        </p:nvGraphicFramePr>
        <p:xfrm>
          <a:off x="5195491" y="5351463"/>
          <a:ext cx="1465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19" imgW="901440" imgH="253800" progId="Equation.DSMT4">
                  <p:embed/>
                </p:oleObj>
              </mc:Choice>
              <mc:Fallback>
                <p:oleObj name="Equation" r:id="rId19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95491" y="5351463"/>
                        <a:ext cx="14652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92528"/>
              </p:ext>
            </p:extLst>
          </p:nvPr>
        </p:nvGraphicFramePr>
        <p:xfrm>
          <a:off x="7212806" y="5351463"/>
          <a:ext cx="1506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21" imgW="927000" imgH="253800" progId="Equation.DSMT4">
                  <p:embed/>
                </p:oleObj>
              </mc:Choice>
              <mc:Fallback>
                <p:oleObj name="Equation" r:id="rId21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12806" y="5351463"/>
                        <a:ext cx="15065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65155"/>
              </p:ext>
            </p:extLst>
          </p:nvPr>
        </p:nvGraphicFramePr>
        <p:xfrm>
          <a:off x="5224727" y="6075363"/>
          <a:ext cx="23320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Equation" r:id="rId23" imgW="1434960" imgH="203040" progId="Equation.DSMT4">
                  <p:embed/>
                </p:oleObj>
              </mc:Choice>
              <mc:Fallback>
                <p:oleObj name="Equation" r:id="rId23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24727" y="6075363"/>
                        <a:ext cx="233203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771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1423" y="2252546"/>
                <a:ext cx="8301436" cy="378471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b-NO" dirty="0" smtClean="0"/>
                  <a:t>Velg en lav rente (r</a:t>
                </a:r>
                <a:r>
                  <a:rPr lang="nb-NO" baseline="-25000" dirty="0" smtClean="0"/>
                  <a:t>l</a:t>
                </a:r>
                <a:r>
                  <a:rPr lang="nb-NO" dirty="0" smtClean="0"/>
                  <a:t>) og beregn nåverdien (NV</a:t>
                </a:r>
                <a:r>
                  <a:rPr lang="nb-NO" baseline="-25000" dirty="0" smtClean="0"/>
                  <a:t>l</a:t>
                </a:r>
                <a:r>
                  <a:rPr lang="nb-NO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nb-NO" dirty="0" smtClean="0"/>
                  <a:t>Velg en høy rente </a:t>
                </a:r>
                <a:r>
                  <a:rPr lang="nb-NO" dirty="0"/>
                  <a:t>(</a:t>
                </a:r>
                <a:r>
                  <a:rPr lang="nb-NO" dirty="0" smtClean="0"/>
                  <a:t>r</a:t>
                </a:r>
                <a:r>
                  <a:rPr lang="nb-NO" baseline="-25000" dirty="0" smtClean="0"/>
                  <a:t>h</a:t>
                </a:r>
                <a:r>
                  <a:rPr lang="nb-NO" dirty="0" smtClean="0"/>
                  <a:t>) og beregn nåverdien </a:t>
                </a:r>
                <a:r>
                  <a:rPr lang="nb-NO" dirty="0"/>
                  <a:t>(</a:t>
                </a:r>
                <a:r>
                  <a:rPr lang="nb-NO" dirty="0" smtClean="0"/>
                  <a:t>NV</a:t>
                </a:r>
                <a:r>
                  <a:rPr lang="nb-NO" baseline="-25000" dirty="0" smtClean="0"/>
                  <a:t>h</a:t>
                </a:r>
                <a:r>
                  <a:rPr lang="nb-NO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nb-NO" dirty="0" smtClean="0"/>
                  <a:t>Estimert internrente blir da: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/>
                        </a:rPr>
                        <m:t>𝑟</m:t>
                      </m:r>
                      <m:r>
                        <a:rPr lang="nb-NO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nb-NO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nb-NO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nb-NO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𝑁𝑉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b-NO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𝑁𝑉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nb-NO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𝑁𝑉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nb-NO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nb-NO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423" y="2252546"/>
                <a:ext cx="8301436" cy="3784718"/>
              </a:xfrm>
              <a:blipFill rotWithShape="1">
                <a:blip r:embed="rId2"/>
                <a:stretch>
                  <a:fillRect l="-1468" t="-16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Interrenteberegning </a:t>
            </a:r>
            <a:br>
              <a:rPr lang="nb-NO" dirty="0" smtClean="0"/>
            </a:br>
            <a:r>
              <a:rPr lang="nb-NO" dirty="0" smtClean="0"/>
              <a:t>ved lineær interpolering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23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663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Interpolering av internrenten</a:t>
            </a:r>
            <a:endParaRPr lang="nb-NO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30996"/>
              </p:ext>
            </p:extLst>
          </p:nvPr>
        </p:nvGraphicFramePr>
        <p:xfrm>
          <a:off x="268288" y="1276350"/>
          <a:ext cx="936942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43677"/>
              </p:ext>
            </p:extLst>
          </p:nvPr>
        </p:nvGraphicFramePr>
        <p:xfrm>
          <a:off x="376635" y="1642938"/>
          <a:ext cx="3312319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Worksheet" r:id="rId4" imgW="3057635" imgH="390457" progId="Excel.Sheet.12">
                  <p:embed/>
                </p:oleObj>
              </mc:Choice>
              <mc:Fallback>
                <p:oleObj name="Worksheet" r:id="rId4" imgW="3057635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635" y="1642938"/>
                        <a:ext cx="3312319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2 4"/>
          <p:cNvSpPr/>
          <p:nvPr/>
        </p:nvSpPr>
        <p:spPr>
          <a:xfrm>
            <a:off x="5628879" y="4057651"/>
            <a:ext cx="3719909" cy="390525"/>
          </a:xfrm>
          <a:prstGeom prst="borderCallout2">
            <a:avLst>
              <a:gd name="adj1" fmla="val 104795"/>
              <a:gd name="adj2" fmla="val 81020"/>
              <a:gd name="adj3" fmla="val 270556"/>
              <a:gd name="adj4" fmla="val 72686"/>
              <a:gd name="adj5" fmla="val 340195"/>
              <a:gd name="adj6" fmla="val 6017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Internrenten = 21,34%</a:t>
            </a:r>
            <a:endParaRPr lang="nb-N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019" y="1362075"/>
            <a:ext cx="20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</a:t>
            </a:r>
            <a:r>
              <a:rPr lang="nb-NO" baseline="-25000" dirty="0" smtClean="0"/>
              <a:t>l</a:t>
            </a:r>
            <a:r>
              <a:rPr lang="nb-NO" dirty="0" smtClean="0"/>
              <a:t> = 0%, NV</a:t>
            </a:r>
            <a:r>
              <a:rPr lang="nb-NO" baseline="-25000" dirty="0" smtClean="0"/>
              <a:t>l</a:t>
            </a:r>
            <a:r>
              <a:rPr lang="nb-NO" dirty="0" smtClean="0"/>
              <a:t> =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8019" y="1848796"/>
            <a:ext cx="232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</a:t>
            </a:r>
            <a:r>
              <a:rPr lang="nb-NO" baseline="-25000" dirty="0" smtClean="0"/>
              <a:t>h</a:t>
            </a:r>
            <a:r>
              <a:rPr lang="nb-NO" dirty="0" smtClean="0"/>
              <a:t> = 20%, NV</a:t>
            </a:r>
            <a:r>
              <a:rPr lang="nb-NO" baseline="-25000" dirty="0" smtClean="0"/>
              <a:t>h</a:t>
            </a:r>
            <a:r>
              <a:rPr lang="nb-NO" dirty="0" smtClean="0"/>
              <a:t> = 3,87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68019" y="2335518"/>
                <a:ext cx="3508375" cy="64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nb-NO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nb-NO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90</m:t>
                              </m:r>
                              <m:r>
                                <a:rPr lang="nb-NO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3,87</m:t>
                              </m:r>
                            </m:den>
                          </m:f>
                          <m:d>
                            <m:dPr>
                              <m:ctrlPr>
                                <a:rPr lang="nb-NO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20</m:t>
                              </m:r>
                              <m:r>
                                <a:rPr lang="nb-NO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2335517"/>
                <a:ext cx="3238500" cy="642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68019" y="3094941"/>
                <a:ext cx="2476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nb-NO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nb-NO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1,045</m:t>
                          </m:r>
                          <m:d>
                            <m:dPr>
                              <m:ctrlPr>
                                <a:rPr lang="nb-NO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3094941"/>
                <a:ext cx="2286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8019" y="3581662"/>
                <a:ext cx="2476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nb-NO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nb-NO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20,9%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3581662"/>
                <a:ext cx="2286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24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749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/>
      <p:bldP spid="7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C53C-2D21-460A-85A8-A00BB2850620}" type="slidenum">
              <a:rPr lang="en-US"/>
              <a:pPr/>
              <a:t>25</a:t>
            </a:fld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Nåverdien er et absolutt lønnsomhetsmål, og viser </a:t>
            </a:r>
            <a:r>
              <a:rPr lang="nb-NO" b="1" dirty="0"/>
              <a:t>nettoresultatet</a:t>
            </a:r>
            <a:r>
              <a:rPr lang="nb-NO" dirty="0"/>
              <a:t> i </a:t>
            </a:r>
            <a:r>
              <a:rPr lang="nb-NO" dirty="0" smtClean="0"/>
              <a:t>kroner, etter at alle utbetalinger er belastet kontantstrømmen, og godtgjørelse til kapital er belastet via kapitalkostnaden.</a:t>
            </a:r>
            <a:endParaRPr lang="nb-NO" dirty="0"/>
          </a:p>
          <a:p>
            <a:r>
              <a:rPr lang="nb-NO" dirty="0"/>
              <a:t>Internrenten er et relativt lønnsomhetsmål, og viser </a:t>
            </a:r>
            <a:r>
              <a:rPr lang="nb-NO" b="1" dirty="0"/>
              <a:t>bruttoresultatet</a:t>
            </a:r>
            <a:r>
              <a:rPr lang="nb-NO" dirty="0"/>
              <a:t> i prosent av investeringen (før kapitalkostnader).</a:t>
            </a:r>
          </a:p>
          <a:p>
            <a:r>
              <a:rPr lang="nb-NO" dirty="0"/>
              <a:t>Å doble en kontantstrøm dobler avkastningen i kroner (nåverdien), mens den relative avkastningen forblir uendret (internrenten).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Internrente og nåverdi</a:t>
            </a:r>
          </a:p>
        </p:txBody>
      </p:sp>
    </p:spTree>
    <p:extLst>
      <p:ext uri="{BB962C8B-B14F-4D97-AF65-F5344CB8AC3E}">
        <p14:creationId xmlns:p14="http://schemas.microsoft.com/office/powerpoint/2010/main" val="5904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6" name="Rectangle 62"/>
          <p:cNvSpPr>
            <a:spLocks noChangeArrowheads="1"/>
          </p:cNvSpPr>
          <p:nvPr/>
        </p:nvSpPr>
        <p:spPr bwMode="auto">
          <a:xfrm>
            <a:off x="1073150" y="2914182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/>
              <a:t>Prosjekt 1:</a:t>
            </a:r>
            <a:endParaRPr lang="en-US" sz="2000"/>
          </a:p>
        </p:txBody>
      </p:sp>
      <p:sp>
        <p:nvSpPr>
          <p:cNvPr id="72769" name="Rectangle 65"/>
          <p:cNvSpPr>
            <a:spLocks noChangeArrowheads="1"/>
          </p:cNvSpPr>
          <p:nvPr/>
        </p:nvSpPr>
        <p:spPr bwMode="auto">
          <a:xfrm>
            <a:off x="2208213" y="3505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i =		</a:t>
            </a:r>
          </a:p>
        </p:txBody>
      </p:sp>
      <p:sp>
        <p:nvSpPr>
          <p:cNvPr id="4102" name="Rectangle 70"/>
          <p:cNvSpPr>
            <a:spLocks noChangeArrowheads="1"/>
          </p:cNvSpPr>
          <p:nvPr/>
        </p:nvSpPr>
        <p:spPr bwMode="auto">
          <a:xfrm>
            <a:off x="2239169" y="1923582"/>
            <a:ext cx="725408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Nåverdi (NV): </a:t>
            </a:r>
            <a:r>
              <a:rPr lang="en-US" sz="2000" u="sng"/>
              <a:t>Absolutt</a:t>
            </a:r>
            <a:r>
              <a:rPr lang="en-US" sz="2000"/>
              <a:t> mål på lønnsomhet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Internrente (i): </a:t>
            </a:r>
            <a:r>
              <a:rPr lang="en-US" sz="2000" u="sng"/>
              <a:t>Relativt</a:t>
            </a:r>
            <a:r>
              <a:rPr lang="en-US" sz="2000"/>
              <a:t> mål på lønnsomhet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547012" y="2685582"/>
            <a:ext cx="6796617" cy="857250"/>
            <a:chOff x="1136" y="1584"/>
            <a:chExt cx="3952" cy="540"/>
          </a:xfrm>
        </p:grpSpPr>
        <p:sp>
          <p:nvSpPr>
            <p:cNvPr id="4143" name="Text Box 72"/>
            <p:cNvSpPr txBox="1">
              <a:spLocks noChangeArrowheads="1"/>
            </p:cNvSpPr>
            <p:nvPr/>
          </p:nvSpPr>
          <p:spPr bwMode="auto">
            <a:xfrm>
              <a:off x="2928" y="1872"/>
              <a:ext cx="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2000"/>
                <a:t>50</a:t>
              </a:r>
            </a:p>
          </p:txBody>
        </p:sp>
        <p:grpSp>
          <p:nvGrpSpPr>
            <p:cNvPr id="4144" name="Group 73"/>
            <p:cNvGrpSpPr>
              <a:grpSpLocks/>
            </p:cNvGrpSpPr>
            <p:nvPr/>
          </p:nvGrpSpPr>
          <p:grpSpPr bwMode="auto">
            <a:xfrm>
              <a:off x="1136" y="1584"/>
              <a:ext cx="3952" cy="540"/>
              <a:chOff x="1136" y="1584"/>
              <a:chExt cx="3952" cy="540"/>
            </a:xfrm>
          </p:grpSpPr>
          <p:sp>
            <p:nvSpPr>
              <p:cNvPr id="4145" name="Text Box 74"/>
              <p:cNvSpPr txBox="1">
                <a:spLocks noChangeArrowheads="1"/>
              </p:cNvSpPr>
              <p:nvPr/>
            </p:nvSpPr>
            <p:spPr bwMode="auto">
              <a:xfrm>
                <a:off x="2949" y="1735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>
                    <a:latin typeface="Wingdings" pitchFamily="2" charset="2"/>
                  </a:rPr>
                  <a:t>w</a:t>
                </a:r>
              </a:p>
            </p:txBody>
          </p:sp>
          <p:sp>
            <p:nvSpPr>
              <p:cNvPr id="4146" name="Line 75"/>
              <p:cNvSpPr>
                <a:spLocks noChangeShapeType="1"/>
              </p:cNvSpPr>
              <p:nvPr/>
            </p:nvSpPr>
            <p:spPr bwMode="auto">
              <a:xfrm>
                <a:off x="1296" y="1872"/>
                <a:ext cx="3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47" name="Text Box 76"/>
              <p:cNvSpPr txBox="1">
                <a:spLocks noChangeArrowheads="1"/>
              </p:cNvSpPr>
              <p:nvPr/>
            </p:nvSpPr>
            <p:spPr bwMode="auto">
              <a:xfrm>
                <a:off x="1179" y="1584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0</a:t>
                </a:r>
              </a:p>
            </p:txBody>
          </p:sp>
          <p:sp>
            <p:nvSpPr>
              <p:cNvPr id="4148" name="Text Box 77"/>
              <p:cNvSpPr txBox="1">
                <a:spLocks noChangeArrowheads="1"/>
              </p:cNvSpPr>
              <p:nvPr/>
            </p:nvSpPr>
            <p:spPr bwMode="auto">
              <a:xfrm>
                <a:off x="2958" y="1584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1</a:t>
                </a:r>
              </a:p>
            </p:txBody>
          </p:sp>
          <p:sp>
            <p:nvSpPr>
              <p:cNvPr id="4149" name="Text Box 78"/>
              <p:cNvSpPr txBox="1">
                <a:spLocks noChangeArrowheads="1"/>
              </p:cNvSpPr>
              <p:nvPr/>
            </p:nvSpPr>
            <p:spPr bwMode="auto">
              <a:xfrm>
                <a:off x="4800" y="1584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2</a:t>
                </a:r>
              </a:p>
            </p:txBody>
          </p:sp>
          <p:sp>
            <p:nvSpPr>
              <p:cNvPr id="4150" name="Text Box 79"/>
              <p:cNvSpPr txBox="1">
                <a:spLocks noChangeArrowheads="1"/>
              </p:cNvSpPr>
              <p:nvPr/>
            </p:nvSpPr>
            <p:spPr bwMode="auto">
              <a:xfrm>
                <a:off x="4784" y="1872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/>
                  <a:t>66</a:t>
                </a:r>
              </a:p>
            </p:txBody>
          </p:sp>
          <p:sp>
            <p:nvSpPr>
              <p:cNvPr id="4151" name="Text Box 80"/>
              <p:cNvSpPr txBox="1">
                <a:spLocks noChangeArrowheads="1"/>
              </p:cNvSpPr>
              <p:nvPr/>
            </p:nvSpPr>
            <p:spPr bwMode="auto">
              <a:xfrm>
                <a:off x="1136" y="1872"/>
                <a:ext cx="53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/>
                  <a:t>–100</a:t>
                </a:r>
              </a:p>
            </p:txBody>
          </p:sp>
        </p:grpSp>
      </p:grpSp>
      <p:sp>
        <p:nvSpPr>
          <p:cNvPr id="72785" name="Rectangle 81"/>
          <p:cNvSpPr>
            <a:spLocks noChangeArrowheads="1"/>
          </p:cNvSpPr>
          <p:nvPr/>
        </p:nvSpPr>
        <p:spPr bwMode="auto">
          <a:xfrm>
            <a:off x="2620963" y="3505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10%	</a:t>
            </a:r>
          </a:p>
        </p:txBody>
      </p:sp>
      <p:sp>
        <p:nvSpPr>
          <p:cNvPr id="72786" name="Rectangle 82"/>
          <p:cNvSpPr>
            <a:spLocks noChangeArrowheads="1"/>
          </p:cNvSpPr>
          <p:nvPr/>
        </p:nvSpPr>
        <p:spPr bwMode="auto">
          <a:xfrm>
            <a:off x="3859213" y="3505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NV</a:t>
            </a:r>
            <a:r>
              <a:rPr lang="en-US" sz="2000" baseline="-25000"/>
              <a:t>7%</a:t>
            </a:r>
            <a:r>
              <a:rPr lang="en-US" sz="2000"/>
              <a:t>=		</a:t>
            </a:r>
          </a:p>
        </p:txBody>
      </p:sp>
      <p:sp>
        <p:nvSpPr>
          <p:cNvPr id="72787" name="Rectangle 83"/>
          <p:cNvSpPr>
            <a:spLocks noChangeArrowheads="1"/>
          </p:cNvSpPr>
          <p:nvPr/>
        </p:nvSpPr>
        <p:spPr bwMode="auto">
          <a:xfrm>
            <a:off x="4684713" y="3505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4,4</a:t>
            </a:r>
          </a:p>
        </p:txBody>
      </p:sp>
      <p:sp>
        <p:nvSpPr>
          <p:cNvPr id="72788" name="Rectangle 84"/>
          <p:cNvSpPr>
            <a:spLocks noChangeArrowheads="1"/>
          </p:cNvSpPr>
          <p:nvPr/>
        </p:nvSpPr>
        <p:spPr bwMode="auto">
          <a:xfrm>
            <a:off x="1135063" y="4038600"/>
            <a:ext cx="470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/>
              <a:t>Prosjekt 2 </a:t>
            </a:r>
            <a:r>
              <a:rPr lang="en-US" sz="2000"/>
              <a:t>(dobbelt):</a:t>
            </a:r>
          </a:p>
        </p:txBody>
      </p:sp>
      <p:sp>
        <p:nvSpPr>
          <p:cNvPr id="72789" name="Rectangle 85"/>
          <p:cNvSpPr>
            <a:spLocks noChangeArrowheads="1"/>
          </p:cNvSpPr>
          <p:nvPr/>
        </p:nvSpPr>
        <p:spPr bwMode="auto">
          <a:xfrm>
            <a:off x="2373313" y="53340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i =		</a:t>
            </a: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2263246" y="4343400"/>
            <a:ext cx="7044267" cy="857250"/>
            <a:chOff x="1376" y="2688"/>
            <a:chExt cx="4096" cy="540"/>
          </a:xfrm>
        </p:grpSpPr>
        <p:sp>
          <p:nvSpPr>
            <p:cNvPr id="4134" name="Text Box 89"/>
            <p:cNvSpPr txBox="1">
              <a:spLocks noChangeArrowheads="1"/>
            </p:cNvSpPr>
            <p:nvPr/>
          </p:nvSpPr>
          <p:spPr bwMode="auto">
            <a:xfrm>
              <a:off x="3189" y="2841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>
                  <a:latin typeface="Wingdings" pitchFamily="2" charset="2"/>
                </a:rPr>
                <a:t>w</a:t>
              </a:r>
            </a:p>
          </p:txBody>
        </p:sp>
        <p:grpSp>
          <p:nvGrpSpPr>
            <p:cNvPr id="4135" name="Group 99"/>
            <p:cNvGrpSpPr>
              <a:grpSpLocks/>
            </p:cNvGrpSpPr>
            <p:nvPr/>
          </p:nvGrpSpPr>
          <p:grpSpPr bwMode="auto">
            <a:xfrm>
              <a:off x="1376" y="2688"/>
              <a:ext cx="4096" cy="540"/>
              <a:chOff x="1376" y="2688"/>
              <a:chExt cx="4096" cy="540"/>
            </a:xfrm>
          </p:grpSpPr>
          <p:sp>
            <p:nvSpPr>
              <p:cNvPr id="4136" name="Text Box 87"/>
              <p:cNvSpPr txBox="1">
                <a:spLocks noChangeArrowheads="1"/>
              </p:cNvSpPr>
              <p:nvPr/>
            </p:nvSpPr>
            <p:spPr bwMode="auto">
              <a:xfrm>
                <a:off x="3168" y="2976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/>
                  <a:t>100</a:t>
                </a:r>
              </a:p>
            </p:txBody>
          </p:sp>
          <p:sp>
            <p:nvSpPr>
              <p:cNvPr id="4137" name="Line 90"/>
              <p:cNvSpPr>
                <a:spLocks noChangeShapeType="1"/>
              </p:cNvSpPr>
              <p:nvPr/>
            </p:nvSpPr>
            <p:spPr bwMode="auto">
              <a:xfrm>
                <a:off x="1536" y="2976"/>
                <a:ext cx="3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38" name="Text Box 91"/>
              <p:cNvSpPr txBox="1">
                <a:spLocks noChangeArrowheads="1"/>
              </p:cNvSpPr>
              <p:nvPr/>
            </p:nvSpPr>
            <p:spPr bwMode="auto">
              <a:xfrm>
                <a:off x="1419" y="268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0</a:t>
                </a:r>
              </a:p>
            </p:txBody>
          </p:sp>
          <p:sp>
            <p:nvSpPr>
              <p:cNvPr id="4139" name="Text Box 92"/>
              <p:cNvSpPr txBox="1">
                <a:spLocks noChangeArrowheads="1"/>
              </p:cNvSpPr>
              <p:nvPr/>
            </p:nvSpPr>
            <p:spPr bwMode="auto">
              <a:xfrm>
                <a:off x="3198" y="268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1</a:t>
                </a:r>
              </a:p>
            </p:txBody>
          </p:sp>
          <p:sp>
            <p:nvSpPr>
              <p:cNvPr id="4140" name="Text Box 93"/>
              <p:cNvSpPr txBox="1">
                <a:spLocks noChangeArrowheads="1"/>
              </p:cNvSpPr>
              <p:nvPr/>
            </p:nvSpPr>
            <p:spPr bwMode="auto">
              <a:xfrm>
                <a:off x="5040" y="268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/>
                  <a:t>2</a:t>
                </a:r>
              </a:p>
            </p:txBody>
          </p:sp>
          <p:sp>
            <p:nvSpPr>
              <p:cNvPr id="4141" name="Text Box 94"/>
              <p:cNvSpPr txBox="1">
                <a:spLocks noChangeArrowheads="1"/>
              </p:cNvSpPr>
              <p:nvPr/>
            </p:nvSpPr>
            <p:spPr bwMode="auto">
              <a:xfrm>
                <a:off x="5024" y="2976"/>
                <a:ext cx="4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/>
                  <a:t>132</a:t>
                </a:r>
              </a:p>
            </p:txBody>
          </p:sp>
          <p:sp>
            <p:nvSpPr>
              <p:cNvPr id="4142" name="Text Box 95"/>
              <p:cNvSpPr txBox="1">
                <a:spLocks noChangeArrowheads="1"/>
              </p:cNvSpPr>
              <p:nvPr/>
            </p:nvSpPr>
            <p:spPr bwMode="auto">
              <a:xfrm>
                <a:off x="1376" y="2976"/>
                <a:ext cx="5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/>
                  <a:t>–200</a:t>
                </a:r>
              </a:p>
            </p:txBody>
          </p:sp>
        </p:grpSp>
      </p:grpSp>
      <p:sp>
        <p:nvSpPr>
          <p:cNvPr id="72800" name="Rectangle 96"/>
          <p:cNvSpPr>
            <a:spLocks noChangeArrowheads="1"/>
          </p:cNvSpPr>
          <p:nvPr/>
        </p:nvSpPr>
        <p:spPr bwMode="auto">
          <a:xfrm>
            <a:off x="2786063" y="53340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/>
              <a:t>10 %	</a:t>
            </a:r>
          </a:p>
        </p:txBody>
      </p:sp>
      <p:sp>
        <p:nvSpPr>
          <p:cNvPr id="72801" name="Rectangle 97"/>
          <p:cNvSpPr>
            <a:spLocks noChangeArrowheads="1"/>
          </p:cNvSpPr>
          <p:nvPr/>
        </p:nvSpPr>
        <p:spPr bwMode="auto">
          <a:xfrm>
            <a:off x="4024313" y="53340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NV</a:t>
            </a:r>
            <a:r>
              <a:rPr lang="en-US" sz="2000" baseline="-25000"/>
              <a:t>7%</a:t>
            </a:r>
            <a:r>
              <a:rPr lang="en-US" sz="2000"/>
              <a:t>= 		</a:t>
            </a:r>
          </a:p>
        </p:txBody>
      </p:sp>
      <p:sp>
        <p:nvSpPr>
          <p:cNvPr id="72802" name="Rectangle 98"/>
          <p:cNvSpPr>
            <a:spLocks noChangeArrowheads="1"/>
          </p:cNvSpPr>
          <p:nvPr/>
        </p:nvSpPr>
        <p:spPr bwMode="auto">
          <a:xfrm>
            <a:off x="4932363" y="53340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8,8</a:t>
            </a:r>
          </a:p>
        </p:txBody>
      </p:sp>
      <p:grpSp>
        <p:nvGrpSpPr>
          <p:cNvPr id="4113" name="Group 56"/>
          <p:cNvGrpSpPr>
            <a:grpSpLocks/>
          </p:cNvGrpSpPr>
          <p:nvPr/>
        </p:nvGrpSpPr>
        <p:grpSpPr bwMode="auto">
          <a:xfrm>
            <a:off x="2125663" y="5867400"/>
            <a:ext cx="1485900" cy="457200"/>
            <a:chOff x="1962150" y="5867400"/>
            <a:chExt cx="1371600" cy="457200"/>
          </a:xfrm>
        </p:grpSpPr>
        <p:sp>
          <p:nvSpPr>
            <p:cNvPr id="4132" name="Rectangle 113"/>
            <p:cNvSpPr>
              <a:spLocks noChangeArrowheads="1"/>
            </p:cNvSpPr>
            <p:nvPr/>
          </p:nvSpPr>
          <p:spPr bwMode="auto">
            <a:xfrm>
              <a:off x="2190750" y="58674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dirty="0" err="1"/>
                <a:t>relativt</a:t>
              </a:r>
              <a:endParaRPr lang="en-US" sz="2000" dirty="0"/>
            </a:p>
          </p:txBody>
        </p:sp>
        <p:sp>
          <p:nvSpPr>
            <p:cNvPr id="4133" name="Oval 116"/>
            <p:cNvSpPr>
              <a:spLocks noChangeArrowheads="1"/>
            </p:cNvSpPr>
            <p:nvPr/>
          </p:nvSpPr>
          <p:spPr bwMode="auto">
            <a:xfrm>
              <a:off x="1962150" y="5867400"/>
              <a:ext cx="131445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114" name="Group 57"/>
          <p:cNvGrpSpPr>
            <a:grpSpLocks/>
          </p:cNvGrpSpPr>
          <p:nvPr/>
        </p:nvGrpSpPr>
        <p:grpSpPr bwMode="auto">
          <a:xfrm>
            <a:off x="5943600" y="5791200"/>
            <a:ext cx="1630363" cy="457200"/>
            <a:chOff x="5486400" y="5791200"/>
            <a:chExt cx="1504950" cy="457200"/>
          </a:xfrm>
        </p:grpSpPr>
        <p:sp>
          <p:nvSpPr>
            <p:cNvPr id="4130" name="Rectangle 114"/>
            <p:cNvSpPr>
              <a:spLocks noChangeArrowheads="1"/>
            </p:cNvSpPr>
            <p:nvPr/>
          </p:nvSpPr>
          <p:spPr bwMode="auto">
            <a:xfrm>
              <a:off x="5702266" y="5791200"/>
              <a:ext cx="12626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dirty="0" err="1"/>
                <a:t>absolutt</a:t>
              </a:r>
              <a:endParaRPr lang="en-US" sz="2000" dirty="0"/>
            </a:p>
          </p:txBody>
        </p:sp>
        <p:sp>
          <p:nvSpPr>
            <p:cNvPr id="4131" name="Oval 115"/>
            <p:cNvSpPr>
              <a:spLocks noChangeArrowheads="1"/>
            </p:cNvSpPr>
            <p:nvPr/>
          </p:nvSpPr>
          <p:spPr bwMode="auto">
            <a:xfrm>
              <a:off x="5486400" y="5791200"/>
              <a:ext cx="150495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4115" name="Rectangle 121"/>
          <p:cNvSpPr>
            <a:spLocks noChangeArrowheads="1"/>
          </p:cNvSpPr>
          <p:nvPr/>
        </p:nvSpPr>
        <p:spPr bwMode="auto">
          <a:xfrm>
            <a:off x="825500" y="1458942"/>
            <a:ext cx="511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/>
              <a:t>Den </a:t>
            </a:r>
            <a:r>
              <a:rPr lang="en-US" sz="2000" dirty="0" err="1"/>
              <a:t>diskonteringsrente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gir</a:t>
            </a:r>
            <a:r>
              <a:rPr lang="en-US" sz="2000" dirty="0"/>
              <a:t> NV=0</a:t>
            </a:r>
          </a:p>
        </p:txBody>
      </p:sp>
      <p:sp>
        <p:nvSpPr>
          <p:cNvPr id="4116" name="AutoShape 122"/>
          <p:cNvSpPr>
            <a:spLocks noChangeArrowheads="1"/>
          </p:cNvSpPr>
          <p:nvPr/>
        </p:nvSpPr>
        <p:spPr bwMode="auto">
          <a:xfrm>
            <a:off x="1166019" y="1999782"/>
            <a:ext cx="660400" cy="234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17" name="AutoShape 123"/>
          <p:cNvSpPr>
            <a:spLocks noChangeArrowheads="1"/>
          </p:cNvSpPr>
          <p:nvPr/>
        </p:nvSpPr>
        <p:spPr bwMode="auto">
          <a:xfrm>
            <a:off x="1166019" y="2374432"/>
            <a:ext cx="660400" cy="234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908050" y="3657600"/>
            <a:ext cx="1093788" cy="2438400"/>
            <a:chOff x="891" y="2640"/>
            <a:chExt cx="561" cy="1584"/>
          </a:xfrm>
        </p:grpSpPr>
        <p:grpSp>
          <p:nvGrpSpPr>
            <p:cNvPr id="4125" name="Group 134"/>
            <p:cNvGrpSpPr>
              <a:grpSpLocks/>
            </p:cNvGrpSpPr>
            <p:nvPr/>
          </p:nvGrpSpPr>
          <p:grpSpPr bwMode="auto">
            <a:xfrm>
              <a:off x="891" y="2640"/>
              <a:ext cx="561" cy="1584"/>
              <a:chOff x="891" y="2640"/>
              <a:chExt cx="561" cy="1584"/>
            </a:xfrm>
          </p:grpSpPr>
          <p:sp>
            <p:nvSpPr>
              <p:cNvPr id="4127" name="Line 107"/>
              <p:cNvSpPr>
                <a:spLocks noChangeShapeType="1"/>
              </p:cNvSpPr>
              <p:nvPr/>
            </p:nvSpPr>
            <p:spPr bwMode="auto">
              <a:xfrm>
                <a:off x="900" y="2640"/>
                <a:ext cx="12" cy="1584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128" name="Line 108"/>
              <p:cNvSpPr>
                <a:spLocks noChangeShapeType="1"/>
              </p:cNvSpPr>
              <p:nvPr/>
            </p:nvSpPr>
            <p:spPr bwMode="auto">
              <a:xfrm flipH="1" flipV="1">
                <a:off x="912" y="3867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129" name="Line 110"/>
              <p:cNvSpPr>
                <a:spLocks noChangeShapeType="1"/>
              </p:cNvSpPr>
              <p:nvPr/>
            </p:nvSpPr>
            <p:spPr bwMode="auto">
              <a:xfrm flipH="1" flipV="1">
                <a:off x="891" y="2649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126" name="Line 132"/>
            <p:cNvSpPr>
              <a:spLocks noChangeShapeType="1"/>
            </p:cNvSpPr>
            <p:nvPr/>
          </p:nvSpPr>
          <p:spPr bwMode="auto">
            <a:xfrm flipH="1" flipV="1">
              <a:off x="912" y="4208"/>
              <a:ext cx="540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5675313" y="3733800"/>
            <a:ext cx="3549650" cy="2362200"/>
            <a:chOff x="3552" y="2688"/>
            <a:chExt cx="2064" cy="1488"/>
          </a:xfrm>
        </p:grpSpPr>
        <p:grpSp>
          <p:nvGrpSpPr>
            <p:cNvPr id="4120" name="Group 137"/>
            <p:cNvGrpSpPr>
              <a:grpSpLocks/>
            </p:cNvGrpSpPr>
            <p:nvPr/>
          </p:nvGrpSpPr>
          <p:grpSpPr bwMode="auto">
            <a:xfrm>
              <a:off x="3552" y="2688"/>
              <a:ext cx="2064" cy="1488"/>
              <a:chOff x="3552" y="2688"/>
              <a:chExt cx="2064" cy="1488"/>
            </a:xfrm>
          </p:grpSpPr>
          <p:sp>
            <p:nvSpPr>
              <p:cNvPr id="4122" name="Line 102"/>
              <p:cNvSpPr>
                <a:spLocks noChangeShapeType="1"/>
              </p:cNvSpPr>
              <p:nvPr/>
            </p:nvSpPr>
            <p:spPr bwMode="auto">
              <a:xfrm flipH="1">
                <a:off x="5616" y="2688"/>
                <a:ext cx="0" cy="1488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123" name="Line 104"/>
              <p:cNvSpPr>
                <a:spLocks noChangeShapeType="1"/>
              </p:cNvSpPr>
              <p:nvPr/>
            </p:nvSpPr>
            <p:spPr bwMode="auto">
              <a:xfrm flipH="1" flipV="1">
                <a:off x="3552" y="3850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124" name="Line 105"/>
              <p:cNvSpPr>
                <a:spLocks noChangeShapeType="1"/>
              </p:cNvSpPr>
              <p:nvPr/>
            </p:nvSpPr>
            <p:spPr bwMode="auto">
              <a:xfrm flipH="1" flipV="1">
                <a:off x="3586" y="2690"/>
                <a:ext cx="203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121" name="Line 136"/>
            <p:cNvSpPr>
              <a:spLocks noChangeShapeType="1"/>
            </p:cNvSpPr>
            <p:nvPr/>
          </p:nvSpPr>
          <p:spPr bwMode="auto">
            <a:xfrm flipH="1" flipV="1">
              <a:off x="4656" y="4158"/>
              <a:ext cx="960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63885"/>
              </p:ext>
            </p:extLst>
          </p:nvPr>
        </p:nvGraphicFramePr>
        <p:xfrm>
          <a:off x="5861050" y="1260505"/>
          <a:ext cx="346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1650960" imgH="431640" progId="">
                  <p:embed/>
                </p:oleObj>
              </mc:Choice>
              <mc:Fallback>
                <p:oleObj name="Equation" r:id="rId4" imgW="165096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1260505"/>
                        <a:ext cx="346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Internrenten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26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598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6" grpId="0" autoUpdateAnimBg="0"/>
      <p:bldP spid="72769" grpId="0" autoUpdateAnimBg="0"/>
      <p:bldP spid="4102" grpId="0"/>
      <p:bldP spid="72785" grpId="0" autoUpdateAnimBg="0"/>
      <p:bldP spid="72786" grpId="0" autoUpdateAnimBg="0"/>
      <p:bldP spid="72787" grpId="0" autoUpdateAnimBg="0"/>
      <p:bldP spid="72788" grpId="0" autoUpdateAnimBg="0"/>
      <p:bldP spid="72789" grpId="0" autoUpdateAnimBg="0"/>
      <p:bldP spid="72800" grpId="0" autoUpdateAnimBg="0"/>
      <p:bldP spid="72801" grpId="0" autoUpdateAnimBg="0"/>
      <p:bldP spid="72802" grpId="0" autoUpdateAnimBg="0"/>
      <p:bldP spid="4115" grpId="0"/>
      <p:bldP spid="4116" grpId="0" animBg="1"/>
      <p:bldP spid="4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9784" y="1154836"/>
            <a:ext cx="8089900" cy="1197519"/>
            <a:chOff x="979784" y="894646"/>
            <a:chExt cx="8089900" cy="1197519"/>
          </a:xfrm>
        </p:grpSpPr>
        <p:sp>
          <p:nvSpPr>
            <p:cNvPr id="5129" name="Text Box 18"/>
            <p:cNvSpPr txBox="1">
              <a:spLocks noChangeArrowheads="1"/>
            </p:cNvSpPr>
            <p:nvPr/>
          </p:nvSpPr>
          <p:spPr bwMode="auto">
            <a:xfrm>
              <a:off x="5107284" y="1692116"/>
              <a:ext cx="8255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2000"/>
                <a:t>100</a:t>
              </a:r>
            </a:p>
          </p:txBody>
        </p:sp>
        <p:sp>
          <p:nvSpPr>
            <p:cNvPr id="5130" name="Text Box 23"/>
            <p:cNvSpPr txBox="1">
              <a:spLocks noChangeArrowheads="1"/>
            </p:cNvSpPr>
            <p:nvPr/>
          </p:nvSpPr>
          <p:spPr bwMode="auto">
            <a:xfrm>
              <a:off x="8299217" y="1692116"/>
              <a:ext cx="77046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2000"/>
                <a:t>132</a:t>
              </a:r>
            </a:p>
          </p:txBody>
        </p:sp>
        <p:sp>
          <p:nvSpPr>
            <p:cNvPr id="5131" name="Text Box 24"/>
            <p:cNvSpPr txBox="1">
              <a:spLocks noChangeArrowheads="1"/>
            </p:cNvSpPr>
            <p:nvPr/>
          </p:nvSpPr>
          <p:spPr bwMode="auto">
            <a:xfrm>
              <a:off x="2190517" y="1692115"/>
              <a:ext cx="89945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b-NO" sz="2000"/>
                <a:t>–200</a:t>
              </a:r>
            </a:p>
          </p:txBody>
        </p:sp>
        <p:grpSp>
          <p:nvGrpSpPr>
            <p:cNvPr id="5132" name="Group 47"/>
            <p:cNvGrpSpPr>
              <a:grpSpLocks/>
            </p:cNvGrpSpPr>
            <p:nvPr/>
          </p:nvGrpSpPr>
          <p:grpSpPr bwMode="auto">
            <a:xfrm>
              <a:off x="979784" y="894646"/>
              <a:ext cx="7924800" cy="1190625"/>
              <a:chOff x="693" y="1190"/>
              <a:chExt cx="4608" cy="750"/>
            </a:xfrm>
          </p:grpSpPr>
          <p:grpSp>
            <p:nvGrpSpPr>
              <p:cNvPr id="5137" name="Group 5"/>
              <p:cNvGrpSpPr>
                <a:grpSpLocks/>
              </p:cNvGrpSpPr>
              <p:nvPr/>
            </p:nvGrpSpPr>
            <p:grpSpPr bwMode="auto">
              <a:xfrm>
                <a:off x="1349" y="1190"/>
                <a:ext cx="3952" cy="540"/>
                <a:chOff x="1136" y="1584"/>
                <a:chExt cx="3952" cy="540"/>
              </a:xfrm>
            </p:grpSpPr>
            <p:sp>
              <p:nvSpPr>
                <p:cNvPr id="514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28" y="1872"/>
                  <a:ext cx="3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nb-NO" sz="2000"/>
                    <a:t>50</a:t>
                  </a:r>
                </a:p>
              </p:txBody>
            </p:sp>
            <p:grpSp>
              <p:nvGrpSpPr>
                <p:cNvPr id="5141" name="Group 7"/>
                <p:cNvGrpSpPr>
                  <a:grpSpLocks/>
                </p:cNvGrpSpPr>
                <p:nvPr/>
              </p:nvGrpSpPr>
              <p:grpSpPr bwMode="auto">
                <a:xfrm>
                  <a:off x="1136" y="1584"/>
                  <a:ext cx="3952" cy="540"/>
                  <a:chOff x="1136" y="1584"/>
                  <a:chExt cx="3952" cy="540"/>
                </a:xfrm>
              </p:grpSpPr>
              <p:sp>
                <p:nvSpPr>
                  <p:cNvPr id="514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9" y="1735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>
                        <a:latin typeface="Wingdings" pitchFamily="2" charset="2"/>
                      </a:rPr>
                      <a:t>w</a:t>
                    </a:r>
                  </a:p>
                </p:txBody>
              </p:sp>
              <p:sp>
                <p:nvSpPr>
                  <p:cNvPr id="514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872"/>
                    <a:ext cx="36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diamond" w="med" len="med"/>
                    <a:tailEnd type="diamond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514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9" y="1584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/>
                      <a:t>0</a:t>
                    </a:r>
                  </a:p>
                </p:txBody>
              </p:sp>
              <p:sp>
                <p:nvSpPr>
                  <p:cNvPr id="514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1584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/>
                      <a:t>1</a:t>
                    </a:r>
                  </a:p>
                </p:txBody>
              </p:sp>
              <p:sp>
                <p:nvSpPr>
                  <p:cNvPr id="514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" y="1584"/>
                    <a:ext cx="28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/>
                      <a:t>2</a:t>
                    </a:r>
                  </a:p>
                </p:txBody>
              </p:sp>
              <p:sp>
                <p:nvSpPr>
                  <p:cNvPr id="514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4" y="1872"/>
                    <a:ext cx="30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 sz="2000"/>
                      <a:t>66</a:t>
                    </a:r>
                  </a:p>
                </p:txBody>
              </p:sp>
              <p:sp>
                <p:nvSpPr>
                  <p:cNvPr id="514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6" y="1872"/>
                    <a:ext cx="52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nb-NO" sz="2000"/>
                      <a:t>–100</a:t>
                    </a:r>
                  </a:p>
                </p:txBody>
              </p:sp>
            </p:grpSp>
          </p:grpSp>
          <p:sp>
            <p:nvSpPr>
              <p:cNvPr id="5138" name="Text Box 25"/>
              <p:cNvSpPr txBox="1">
                <a:spLocks noChangeArrowheads="1"/>
              </p:cNvSpPr>
              <p:nvPr/>
            </p:nvSpPr>
            <p:spPr bwMode="auto">
              <a:xfrm>
                <a:off x="693" y="1440"/>
                <a:ext cx="9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 dirty="0"/>
                  <a:t>Enkelt:</a:t>
                </a:r>
              </a:p>
            </p:txBody>
          </p:sp>
          <p:sp>
            <p:nvSpPr>
              <p:cNvPr id="5139" name="Text Box 26"/>
              <p:cNvSpPr txBox="1">
                <a:spLocks noChangeArrowheads="1"/>
              </p:cNvSpPr>
              <p:nvPr/>
            </p:nvSpPr>
            <p:spPr bwMode="auto">
              <a:xfrm>
                <a:off x="696" y="1690"/>
                <a:ext cx="9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b-NO" sz="2000" dirty="0"/>
                  <a:t>Dobbelt: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30409" y="4664691"/>
            <a:ext cx="1943364" cy="1685926"/>
            <a:chOff x="930409" y="4776201"/>
            <a:chExt cx="1943364" cy="1685926"/>
          </a:xfrm>
        </p:grpSpPr>
        <p:graphicFrame>
          <p:nvGraphicFramePr>
            <p:cNvPr id="12803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1086182"/>
                </p:ext>
              </p:extLst>
            </p:nvPr>
          </p:nvGraphicFramePr>
          <p:xfrm>
            <a:off x="930409" y="4776201"/>
            <a:ext cx="1929606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4" name="Regneark" r:id="rId4" imgW="2103840" imgH="1980000" progId="Excel.Sheet.8">
                    <p:link/>
                  </p:oleObj>
                </mc:Choice>
                <mc:Fallback>
                  <p:oleObj name="Regneark" r:id="rId4" imgW="2103840" imgH="1980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409" y="4776201"/>
                          <a:ext cx="1929606" cy="167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38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1071094"/>
                </p:ext>
              </p:extLst>
            </p:nvPr>
          </p:nvGraphicFramePr>
          <p:xfrm>
            <a:off x="1810942" y="5119102"/>
            <a:ext cx="1062831" cy="1343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5" name="Regneark" r:id="rId4" imgW="1158840" imgH="1586160" progId="Excel.Sheet.8">
                    <p:link/>
                  </p:oleObj>
                </mc:Choice>
                <mc:Fallback>
                  <p:oleObj name="Regneark" r:id="rId4" imgW="1158840" imgH="158616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0942" y="5119102"/>
                          <a:ext cx="1062831" cy="1343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819112" y="2271127"/>
            <a:ext cx="2025424" cy="1997074"/>
            <a:chOff x="819112" y="2271127"/>
            <a:chExt cx="2025424" cy="1997074"/>
          </a:xfrm>
        </p:grpSpPr>
        <p:graphicFrame>
          <p:nvGraphicFramePr>
            <p:cNvPr id="12803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124560"/>
                </p:ext>
              </p:extLst>
            </p:nvPr>
          </p:nvGraphicFramePr>
          <p:xfrm>
            <a:off x="914930" y="2591801"/>
            <a:ext cx="1929606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6" name="Regneark" r:id="rId4" imgW="2103840" imgH="1980000" progId="Excel.Sheet.8">
                    <p:link/>
                  </p:oleObj>
                </mc:Choice>
                <mc:Fallback>
                  <p:oleObj name="Regneark" r:id="rId4" imgW="2103840" imgH="1980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930" y="2591801"/>
                          <a:ext cx="1929606" cy="167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34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434610"/>
                </p:ext>
              </p:extLst>
            </p:nvPr>
          </p:nvGraphicFramePr>
          <p:xfrm>
            <a:off x="1809221" y="2922001"/>
            <a:ext cx="10318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Regneark" r:id="rId7" imgW="1125000" imgH="405000" progId="Excel.Sheet.8">
                    <p:link/>
                  </p:oleObj>
                </mc:Choice>
                <mc:Fallback>
                  <p:oleObj name="Regneark" r:id="rId7" imgW="1125000" imgH="405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221" y="2922001"/>
                          <a:ext cx="10318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35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478331"/>
                </p:ext>
              </p:extLst>
            </p:nvPr>
          </p:nvGraphicFramePr>
          <p:xfrm>
            <a:off x="1809221" y="3264901"/>
            <a:ext cx="10318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Regneark" r:id="rId9" imgW="1125000" imgH="405000" progId="Excel.Sheet.8">
                    <p:link/>
                  </p:oleObj>
                </mc:Choice>
                <mc:Fallback>
                  <p:oleObj name="Regneark" r:id="rId9" imgW="1125000" imgH="405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221" y="3264901"/>
                          <a:ext cx="10318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3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831101"/>
                </p:ext>
              </p:extLst>
            </p:nvPr>
          </p:nvGraphicFramePr>
          <p:xfrm>
            <a:off x="1809221" y="3595101"/>
            <a:ext cx="10318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9" name="Regneark" r:id="rId11" imgW="1125000" imgH="405000" progId="Excel.Sheet.8">
                    <p:link/>
                  </p:oleObj>
                </mc:Choice>
                <mc:Fallback>
                  <p:oleObj name="Regneark" r:id="rId11" imgW="1125000" imgH="405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221" y="3595101"/>
                          <a:ext cx="10318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3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297721"/>
                </p:ext>
              </p:extLst>
            </p:nvPr>
          </p:nvGraphicFramePr>
          <p:xfrm>
            <a:off x="1809221" y="3925301"/>
            <a:ext cx="10318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0" name="Regneark" r:id="rId13" imgW="1125000" imgH="405000" progId="Excel.Sheet.8">
                    <p:link/>
                  </p:oleObj>
                </mc:Choice>
                <mc:Fallback>
                  <p:oleObj name="Regneark" r:id="rId13" imgW="1125000" imgH="405000" progId="Excel.Sheet.8">
                    <p:link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221" y="3925301"/>
                          <a:ext cx="10318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40" name="Rectangle 40"/>
            <p:cNvSpPr>
              <a:spLocks noChangeArrowheads="1"/>
            </p:cNvSpPr>
            <p:nvPr/>
          </p:nvSpPr>
          <p:spPr bwMode="auto">
            <a:xfrm>
              <a:off x="819112" y="2271127"/>
              <a:ext cx="8915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b-NO" sz="2000" dirty="0"/>
                <a:t>Enkelt</a:t>
              </a:r>
            </a:p>
          </p:txBody>
        </p:sp>
      </p:grpSp>
      <p:sp>
        <p:nvSpPr>
          <p:cNvPr id="128041" name="Rectangle 41"/>
          <p:cNvSpPr>
            <a:spLocks noChangeArrowheads="1"/>
          </p:cNvSpPr>
          <p:nvPr/>
        </p:nvSpPr>
        <p:spPr bwMode="auto">
          <a:xfrm>
            <a:off x="851841" y="4277341"/>
            <a:ext cx="1058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b-NO" sz="2000" dirty="0"/>
              <a:t>Dobbelt</a:t>
            </a:r>
          </a:p>
        </p:txBody>
      </p:sp>
      <p:pic>
        <p:nvPicPr>
          <p:cNvPr id="5136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69" y="2575926"/>
            <a:ext cx="672266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27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629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C07E-DBA9-4C0C-8B9D-7804D436CC3E}" type="slidenum">
              <a:rPr lang="en-US"/>
              <a:pPr/>
              <a:t>28</a:t>
            </a:fld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Internrenten måler den prosentvise avkastning på den kapital som til enhver tid er bundet i prosjektet.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Internrentens økonomiske innhold</a:t>
            </a:r>
          </a:p>
        </p:txBody>
      </p:sp>
      <p:graphicFrame>
        <p:nvGraphicFramePr>
          <p:cNvPr id="299148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12426"/>
              </p:ext>
            </p:extLst>
          </p:nvPr>
        </p:nvGraphicFramePr>
        <p:xfrm>
          <a:off x="1150541" y="2914775"/>
          <a:ext cx="4763823" cy="3006727"/>
        </p:xfrm>
        <a:graphic>
          <a:graphicData uri="http://schemas.openxmlformats.org/drawingml/2006/table">
            <a:tbl>
              <a:tblPr/>
              <a:tblGrid>
                <a:gridCol w="429948"/>
                <a:gridCol w="1296723"/>
                <a:gridCol w="1009517"/>
                <a:gridCol w="1012958"/>
                <a:gridCol w="101467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 drosje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 (5%)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10,0 %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IB Kapital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Frigjort kapital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UB Kapital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9151" name="Group 143"/>
          <p:cNvGrpSpPr>
            <a:grpSpLocks/>
          </p:cNvGrpSpPr>
          <p:nvPr/>
        </p:nvGrpSpPr>
        <p:grpSpPr bwMode="auto">
          <a:xfrm>
            <a:off x="3609790" y="4917803"/>
            <a:ext cx="5850731" cy="677863"/>
            <a:chOff x="2086" y="3094"/>
            <a:chExt cx="3402" cy="427"/>
          </a:xfrm>
        </p:grpSpPr>
        <p:sp>
          <p:nvSpPr>
            <p:cNvPr id="299147" name="Line 139"/>
            <p:cNvSpPr>
              <a:spLocks noChangeShapeType="1"/>
            </p:cNvSpPr>
            <p:nvPr/>
          </p:nvSpPr>
          <p:spPr bwMode="auto">
            <a:xfrm flipV="1">
              <a:off x="2086" y="3124"/>
              <a:ext cx="454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9149" name="Line 141"/>
            <p:cNvSpPr>
              <a:spLocks noChangeShapeType="1"/>
            </p:cNvSpPr>
            <p:nvPr/>
          </p:nvSpPr>
          <p:spPr bwMode="auto">
            <a:xfrm flipV="1">
              <a:off x="2710" y="3124"/>
              <a:ext cx="454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9150" name="AutoShape 142"/>
            <p:cNvSpPr>
              <a:spLocks/>
            </p:cNvSpPr>
            <p:nvPr/>
          </p:nvSpPr>
          <p:spPr bwMode="auto">
            <a:xfrm>
              <a:off x="3787" y="3094"/>
              <a:ext cx="1701" cy="384"/>
            </a:xfrm>
            <a:prstGeom prst="borderCallout2">
              <a:avLst>
                <a:gd name="adj1" fmla="val 18750"/>
                <a:gd name="adj2" fmla="val -2824"/>
                <a:gd name="adj3" fmla="val 18750"/>
                <a:gd name="adj4" fmla="val -21046"/>
                <a:gd name="adj5" fmla="val 37241"/>
                <a:gd name="adj6" fmla="val -39977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b-NO" sz="1800" dirty="0">
                  <a:latin typeface="Calibri" pitchFamily="34" charset="0"/>
                  <a:cs typeface="Calibri" pitchFamily="34" charset="0"/>
                </a:rPr>
                <a:t>+ </a:t>
              </a:r>
              <a:r>
                <a:rPr lang="nb-NO" sz="1800" dirty="0" smtClean="0">
                  <a:latin typeface="Calibri" pitchFamily="34" charset="0"/>
                  <a:cs typeface="Calibri" pitchFamily="34" charset="0"/>
                </a:rPr>
                <a:t>rentekostnad </a:t>
              </a:r>
              <a:r>
                <a:rPr lang="nb-NO" sz="1800" dirty="0">
                  <a:latin typeface="Calibri" pitchFamily="34" charset="0"/>
                  <a:cs typeface="Calibri" pitchFamily="34" charset="0"/>
                </a:rPr>
                <a:t>tilsvarende internrenten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50534" b="45735"/>
          <a:stretch>
            <a:fillRect/>
          </a:stretch>
        </p:blipFill>
        <p:spPr bwMode="auto">
          <a:xfrm>
            <a:off x="1344878" y="1242155"/>
            <a:ext cx="7606639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FB9E-0A3D-4A11-8582-AD53B7CEBF4C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Investerings- og finansieringsprosjekt</a:t>
            </a:r>
            <a:endParaRPr lang="en-US" sz="4000"/>
          </a:p>
        </p:txBody>
      </p:sp>
      <p:sp>
        <p:nvSpPr>
          <p:cNvPr id="292870" name="AutoShape 6"/>
          <p:cNvSpPr>
            <a:spLocks/>
          </p:cNvSpPr>
          <p:nvPr/>
        </p:nvSpPr>
        <p:spPr bwMode="auto">
          <a:xfrm>
            <a:off x="5537730" y="2813779"/>
            <a:ext cx="2550452" cy="609600"/>
          </a:xfrm>
          <a:prstGeom prst="borderCallout2">
            <a:avLst>
              <a:gd name="adj1" fmla="val 18750"/>
              <a:gd name="adj2" fmla="val -3236"/>
              <a:gd name="adj3" fmla="val 18750"/>
              <a:gd name="adj4" fmla="val -16657"/>
              <a:gd name="adj5" fmla="val -103384"/>
              <a:gd name="adj6" fmla="val -3054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Renten på lånet er konstant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2871" name="AutoShape 7"/>
          <p:cNvSpPr>
            <a:spLocks/>
          </p:cNvSpPr>
          <p:nvPr/>
        </p:nvSpPr>
        <p:spPr bwMode="auto">
          <a:xfrm>
            <a:off x="5830094" y="5425217"/>
            <a:ext cx="2340637" cy="609600"/>
          </a:xfrm>
          <a:prstGeom prst="borderCallout2">
            <a:avLst>
              <a:gd name="adj1" fmla="val 18750"/>
              <a:gd name="adj2" fmla="val -3528"/>
              <a:gd name="adj3" fmla="val 18750"/>
              <a:gd name="adj4" fmla="val -14032"/>
              <a:gd name="adj5" fmla="val -162500"/>
              <a:gd name="adj6" fmla="val -2490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Kapitalkostnaden varieres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2872" name="AutoShape 8"/>
          <p:cNvSpPr>
            <a:spLocks/>
          </p:cNvSpPr>
          <p:nvPr/>
        </p:nvSpPr>
        <p:spPr bwMode="auto">
          <a:xfrm>
            <a:off x="467784" y="3306678"/>
            <a:ext cx="3427545" cy="2596034"/>
          </a:xfrm>
          <a:prstGeom prst="borderCallout2">
            <a:avLst>
              <a:gd name="adj1" fmla="val 3625"/>
              <a:gd name="adj2" fmla="val 102407"/>
              <a:gd name="adj3" fmla="val 3625"/>
              <a:gd name="adj4" fmla="val 131713"/>
              <a:gd name="adj5" fmla="val 40000"/>
              <a:gd name="adj6" fmla="val 162167"/>
            </a:avLst>
          </a:prstGeom>
          <a:solidFill>
            <a:schemeClr val="accent1">
              <a:alpha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For låntager er kapitalkostnaden renten på alternative lån – jo dyrere andre lå er dess gunstigere blir dette lånet.</a:t>
            </a:r>
          </a:p>
          <a:p>
            <a:r>
              <a:rPr lang="nb-NO" sz="1800">
                <a:latin typeface="Calibri" pitchFamily="34" charset="0"/>
                <a:cs typeface="Calibri" pitchFamily="34" charset="0"/>
              </a:rPr>
              <a:t>For långiver er kapitalkostnaden renten på alternativ pengeplassering – jo større avkastning andre steder dess ugunstigere blir dette utlånet.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  <p:bldP spid="292871" grpId="0" animBg="1"/>
      <p:bldP spid="292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B20-9034-4EB9-8E62-D7415B2E14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US" dirty="0" err="1" smtClean="0"/>
              <a:t>Nåverdibegrepet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US" dirty="0" err="1" smtClean="0"/>
              <a:t>Nåverdiprofil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US" dirty="0" err="1" smtClean="0"/>
              <a:t>Internrente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US" dirty="0" err="1" smtClean="0"/>
              <a:t>Gjensidig</a:t>
            </a:r>
            <a:r>
              <a:rPr lang="en-US" dirty="0" smtClean="0"/>
              <a:t> </a:t>
            </a:r>
            <a:r>
              <a:rPr lang="en-US" dirty="0" err="1" smtClean="0"/>
              <a:t>utelukkende</a:t>
            </a:r>
            <a:r>
              <a:rPr lang="en-US" dirty="0" smtClean="0"/>
              <a:t> </a:t>
            </a:r>
            <a:r>
              <a:rPr lang="en-US" dirty="0" err="1" smtClean="0"/>
              <a:t>prosjekter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US" dirty="0" err="1" smtClean="0"/>
              <a:t>Tilbakebetalingstid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 typeface="Wingdings" pitchFamily="2" charset="2"/>
              <a:buAutoNum type="arabicPeriod" startAt="6"/>
            </a:pPr>
            <a:r>
              <a:rPr lang="en-US" dirty="0" err="1" smtClean="0"/>
              <a:t>Annuitetsverdi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 typeface="Wingdings" pitchFamily="2" charset="2"/>
              <a:buAutoNum type="arabicPeriod" startAt="6"/>
            </a:pPr>
            <a:r>
              <a:rPr lang="en-US" dirty="0" err="1" smtClean="0"/>
              <a:t>Nåverdiindeks</a:t>
            </a:r>
            <a:endParaRPr lang="en-US" dirty="0" smtClean="0"/>
          </a:p>
          <a:p>
            <a:pPr marL="457200" indent="-457200">
              <a:spcBef>
                <a:spcPts val="900"/>
              </a:spcBef>
              <a:buFont typeface="Wingdings" pitchFamily="2" charset="2"/>
              <a:buAutoNum type="arabicPeriod" startAt="6"/>
            </a:pPr>
            <a:r>
              <a:rPr lang="en-US" dirty="0" err="1" smtClean="0"/>
              <a:t>Oppsummering</a:t>
            </a:r>
            <a:endParaRPr lang="en-US" dirty="0" smtClean="0"/>
          </a:p>
          <a:p>
            <a:pPr marL="457200" indent="-457200"/>
            <a:endParaRPr lang="nb-NO" sz="2000" dirty="0" smtClean="0"/>
          </a:p>
        </p:txBody>
      </p:sp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Kapittel</a:t>
            </a:r>
            <a:r>
              <a:rPr lang="en-US" dirty="0">
                <a:effectLst/>
              </a:rPr>
              <a:t> 4: </a:t>
            </a:r>
            <a:r>
              <a:rPr lang="en-US" dirty="0" err="1">
                <a:effectLst/>
              </a:rPr>
              <a:t>Oversikt</a:t>
            </a:r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6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25BD-F5B4-489A-9993-CBD466B2B1E0}" type="slidenum">
              <a:rPr lang="en-US"/>
              <a:pPr/>
              <a:t>30</a:t>
            </a:fld>
            <a:endParaRPr lang="en-US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 viktige spørsmålet</a:t>
            </a:r>
            <a:endParaRPr lang="en-US"/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758400"/>
              </p:ext>
            </p:extLst>
          </p:nvPr>
        </p:nvGraphicFramePr>
        <p:xfrm>
          <a:off x="0" y="1184275"/>
          <a:ext cx="5749925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4920" name="AutoShape 8"/>
          <p:cNvSpPr>
            <a:spLocks/>
          </p:cNvSpPr>
          <p:nvPr/>
        </p:nvSpPr>
        <p:spPr bwMode="auto">
          <a:xfrm>
            <a:off x="5051029" y="1898650"/>
            <a:ext cx="3915965" cy="609600"/>
          </a:xfrm>
          <a:prstGeom prst="borderCallout2">
            <a:avLst>
              <a:gd name="adj1" fmla="val 18750"/>
              <a:gd name="adj2" fmla="val -2106"/>
              <a:gd name="adj3" fmla="val 18750"/>
              <a:gd name="adj4" fmla="val -14273"/>
              <a:gd name="adj5" fmla="val 287241"/>
              <a:gd name="adj6" fmla="val -26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Er kapitalkostnaden større eller mindre enn den kritiske grensen?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949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B3D5-59E7-4634-A84D-DD2593C3E7CA}" type="slidenum">
              <a:rPr lang="en-US"/>
              <a:pPr/>
              <a:t>31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sz="3000" b="1" dirty="0"/>
              <a:t>Uavhengige</a:t>
            </a:r>
            <a:r>
              <a:rPr lang="nb-NO" sz="3000" dirty="0"/>
              <a:t> </a:t>
            </a:r>
            <a:r>
              <a:rPr lang="nb-NO" sz="3000" i="1" u="sng" dirty="0"/>
              <a:t>investerings</a:t>
            </a:r>
            <a:r>
              <a:rPr lang="nb-NO" sz="3000" dirty="0"/>
              <a:t>alternativer:</a:t>
            </a:r>
          </a:p>
          <a:p>
            <a:pPr lvl="1">
              <a:lnSpc>
                <a:spcPct val="80000"/>
              </a:lnSpc>
            </a:pPr>
            <a:r>
              <a:rPr lang="nb-NO" sz="2800" dirty="0"/>
              <a:t>Aksepter alle investeringsprosjekter med internrente større enn kapitalkostnaden.</a:t>
            </a:r>
          </a:p>
          <a:p>
            <a:pPr lvl="1">
              <a:lnSpc>
                <a:spcPct val="80000"/>
              </a:lnSpc>
            </a:pPr>
            <a:r>
              <a:rPr lang="nb-NO" sz="2800" dirty="0"/>
              <a:t>Forkast alle investeringsprosjekter med internrente mindre enn kapitalkostnaden.</a:t>
            </a:r>
          </a:p>
          <a:p>
            <a:pPr lvl="1">
              <a:lnSpc>
                <a:spcPct val="80000"/>
              </a:lnSpc>
            </a:pPr>
            <a:r>
              <a:rPr lang="nb-NO" sz="2800" dirty="0"/>
              <a:t>Er internrenten lik kapitalkostnaden spiller det ingen rolle.</a:t>
            </a:r>
          </a:p>
          <a:p>
            <a:pPr>
              <a:lnSpc>
                <a:spcPct val="80000"/>
              </a:lnSpc>
            </a:pPr>
            <a:r>
              <a:rPr lang="nb-NO" sz="3000" b="1" dirty="0"/>
              <a:t>Uavhengige</a:t>
            </a:r>
            <a:r>
              <a:rPr lang="nb-NO" sz="3000" dirty="0"/>
              <a:t> </a:t>
            </a:r>
            <a:r>
              <a:rPr lang="nb-NO" sz="3000" i="1" u="sng" dirty="0"/>
              <a:t>finansierings</a:t>
            </a:r>
            <a:r>
              <a:rPr lang="nb-NO" sz="3000" dirty="0"/>
              <a:t>alternativer:</a:t>
            </a:r>
          </a:p>
          <a:p>
            <a:pPr lvl="1">
              <a:lnSpc>
                <a:spcPct val="80000"/>
              </a:lnSpc>
            </a:pPr>
            <a:r>
              <a:rPr lang="nb-NO" sz="2600" dirty="0"/>
              <a:t>Forkast alle finansieringsprosjekter med internrente større enn kapitalkostnaden.</a:t>
            </a:r>
          </a:p>
          <a:p>
            <a:pPr lvl="1">
              <a:lnSpc>
                <a:spcPct val="80000"/>
              </a:lnSpc>
            </a:pPr>
            <a:r>
              <a:rPr lang="nb-NO" sz="2600" dirty="0"/>
              <a:t>Aksepter alle finansieringsprosjekter med internrente mindre enn kapitalkostnaden.</a:t>
            </a:r>
          </a:p>
          <a:p>
            <a:pPr lvl="1">
              <a:lnSpc>
                <a:spcPct val="80000"/>
              </a:lnSpc>
            </a:pPr>
            <a:r>
              <a:rPr lang="nb-NO" sz="2600" dirty="0"/>
              <a:t>Er internrenten lik kapitalkostnaden spiller det ingen rolle.</a:t>
            </a:r>
            <a:endParaRPr lang="en-US" sz="2600" dirty="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Beslutningsregler for internrente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F71D-F95F-411B-BF7A-E813CC3529F1}" type="slidenum">
              <a:rPr lang="en-US"/>
              <a:pPr/>
              <a:t>32</a:t>
            </a:fld>
            <a:endParaRPr 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800" dirty="0"/>
              <a:t>Kontantstrøm med flere fortegnskift – er det et finansiering- eller et investeringsprosjekt?</a:t>
            </a:r>
          </a:p>
          <a:p>
            <a:pPr lvl="1"/>
            <a:r>
              <a:rPr lang="nb-NO" sz="2600" dirty="0"/>
              <a:t>Når kontantstrømmen har flere fortegnskift, </a:t>
            </a:r>
            <a:r>
              <a:rPr lang="nb-NO" sz="2600" dirty="0" smtClean="0"/>
              <a:t/>
            </a:r>
            <a:br>
              <a:rPr lang="nb-NO" sz="2600" dirty="0" smtClean="0"/>
            </a:br>
            <a:r>
              <a:rPr lang="nb-NO" sz="2600" dirty="0" smtClean="0"/>
              <a:t>for </a:t>
            </a:r>
            <a:r>
              <a:rPr lang="nb-NO" sz="2600" dirty="0"/>
              <a:t>eksempel (-, +, -), så kan den også ha flere internrenter. Internrentemetoden bryter sammen.</a:t>
            </a:r>
          </a:p>
          <a:p>
            <a:r>
              <a:rPr lang="nb-NO" sz="2800" dirty="0"/>
              <a:t>Kontantstrøm uten fortegnskift?</a:t>
            </a:r>
          </a:p>
          <a:p>
            <a:pPr lvl="1"/>
            <a:r>
              <a:rPr lang="nb-NO" sz="2600" dirty="0"/>
              <a:t>Da finnes det ingen internrente. Metoden bryter sammen.</a:t>
            </a:r>
          </a:p>
          <a:p>
            <a:r>
              <a:rPr lang="nb-NO" sz="2800" dirty="0"/>
              <a:t>Varierende kapitalkostnader over tid.</a:t>
            </a:r>
          </a:p>
          <a:p>
            <a:pPr lvl="1"/>
            <a:r>
              <a:rPr lang="nb-NO" sz="2600" dirty="0"/>
              <a:t>Da er det mange kapitalkostnader å sammenligne internrenten mot. Internrentemetoden bryter sammen.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Problemer med internrentemetoden</a:t>
            </a:r>
          </a:p>
        </p:txBody>
      </p:sp>
    </p:spTree>
    <p:extLst>
      <p:ext uri="{BB962C8B-B14F-4D97-AF65-F5344CB8AC3E}">
        <p14:creationId xmlns:p14="http://schemas.microsoft.com/office/powerpoint/2010/main" val="34350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C94B-540F-4672-8738-DB22D203E6E1}" type="slidenum">
              <a:rPr lang="en-US"/>
              <a:pPr/>
              <a:t>33</a:t>
            </a:fld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Flere internrenter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264852"/>
              </p:ext>
            </p:extLst>
          </p:nvPr>
        </p:nvGraphicFramePr>
        <p:xfrm>
          <a:off x="712920" y="1243013"/>
          <a:ext cx="8284104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5158" name="AutoShape 6"/>
          <p:cNvSpPr>
            <a:spLocks/>
          </p:cNvSpPr>
          <p:nvPr/>
        </p:nvSpPr>
        <p:spPr bwMode="auto">
          <a:xfrm>
            <a:off x="3572008" y="3675063"/>
            <a:ext cx="1479021" cy="609600"/>
          </a:xfrm>
          <a:prstGeom prst="borderCallout2">
            <a:avLst>
              <a:gd name="adj1" fmla="val 18750"/>
              <a:gd name="adj2" fmla="val -5583"/>
              <a:gd name="adj3" fmla="val 18750"/>
              <a:gd name="adj4" fmla="val -18486"/>
              <a:gd name="adj5" fmla="val -82551"/>
              <a:gd name="adj6" fmla="val -318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 dirty="0">
                <a:latin typeface="Calibri" pitchFamily="34" charset="0"/>
                <a:cs typeface="Calibri" pitchFamily="34" charset="0"/>
              </a:rPr>
              <a:t>Internrente 11,1%</a:t>
            </a:r>
          </a:p>
        </p:txBody>
      </p:sp>
      <p:sp>
        <p:nvSpPr>
          <p:cNvPr id="305159" name="AutoShape 7"/>
          <p:cNvSpPr>
            <a:spLocks/>
          </p:cNvSpPr>
          <p:nvPr/>
        </p:nvSpPr>
        <p:spPr bwMode="auto">
          <a:xfrm>
            <a:off x="5441421" y="3698876"/>
            <a:ext cx="1479021" cy="608013"/>
          </a:xfrm>
          <a:prstGeom prst="borderCallout2">
            <a:avLst>
              <a:gd name="adj1" fmla="val 18801"/>
              <a:gd name="adj2" fmla="val 105583"/>
              <a:gd name="adj3" fmla="val 18801"/>
              <a:gd name="adj4" fmla="val 128023"/>
              <a:gd name="adj5" fmla="val -84856"/>
              <a:gd name="adj6" fmla="val 1512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>
                <a:latin typeface="Calibri" pitchFamily="34" charset="0"/>
                <a:cs typeface="Calibri" pitchFamily="34" charset="0"/>
              </a:rPr>
              <a:t>Internrente 43,8%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1637242" y="4508501"/>
            <a:ext cx="79763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Internrentemetoden forutsetter en entydig internrente, og konstant kapitalkostnad over tid.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78049"/>
              </p:ext>
            </p:extLst>
          </p:nvPr>
        </p:nvGraphicFramePr>
        <p:xfrm>
          <a:off x="3228181" y="5715000"/>
          <a:ext cx="34496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2108160" imgH="419040" progId="Equation.DSMT4">
                  <p:embed/>
                </p:oleObj>
              </mc:Choice>
              <mc:Fallback>
                <p:oleObj name="Equation" r:id="rId4" imgW="21081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181" y="5715000"/>
                        <a:ext cx="34496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5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05158" grpId="0" animBg="1"/>
      <p:bldP spid="305159" grpId="0" animBg="1"/>
      <p:bldP spid="3051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88"/>
          <p:cNvSpPr>
            <a:spLocks noChangeArrowheads="1"/>
          </p:cNvSpPr>
          <p:nvPr/>
        </p:nvSpPr>
        <p:spPr bwMode="auto">
          <a:xfrm>
            <a:off x="1238250" y="4038600"/>
            <a:ext cx="8502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96719"/>
              </p:ext>
            </p:extLst>
          </p:nvPr>
        </p:nvGraphicFramePr>
        <p:xfrm>
          <a:off x="2843374" y="5510562"/>
          <a:ext cx="41636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2349360" imgH="419040" progId="">
                  <p:embed/>
                </p:oleObj>
              </mc:Choice>
              <mc:Fallback>
                <p:oleObj name="Equation" r:id="rId4" imgW="234936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374" y="5510562"/>
                        <a:ext cx="416361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Internrente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varierende</a:t>
            </a:r>
            <a:r>
              <a:rPr lang="en-US" dirty="0"/>
              <a:t> </a:t>
            </a:r>
            <a:r>
              <a:rPr lang="en-US" dirty="0" err="1"/>
              <a:t>kapitalkostnad</a:t>
            </a:r>
            <a:r>
              <a:rPr lang="en-US" dirty="0"/>
              <a:t> over </a:t>
            </a:r>
            <a:r>
              <a:rPr lang="en-US" dirty="0" err="1" smtClean="0"/>
              <a:t>tid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0212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(–</a:t>
            </a:r>
            <a:r>
              <a:rPr lang="en-US" sz="2600" dirty="0"/>
              <a:t>550, 330, 300) </a:t>
            </a:r>
            <a:r>
              <a:rPr lang="en-US" sz="2600" dirty="0" err="1"/>
              <a:t>har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= 9,7 </a:t>
            </a:r>
            <a:r>
              <a:rPr lang="en-US" sz="2600" dirty="0" smtClean="0"/>
              <a:t>%.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Anta </a:t>
            </a:r>
            <a:r>
              <a:rPr lang="en-US" sz="2600" dirty="0" err="1"/>
              <a:t>kapitalkostnad</a:t>
            </a:r>
            <a:r>
              <a:rPr lang="en-US" sz="2600" dirty="0"/>
              <a:t> 7 %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første</a:t>
            </a:r>
            <a:r>
              <a:rPr lang="en-US" sz="2600" dirty="0"/>
              <a:t> </a:t>
            </a:r>
            <a:r>
              <a:rPr lang="en-US" sz="2600" dirty="0" err="1"/>
              <a:t>periode</a:t>
            </a:r>
            <a:r>
              <a:rPr lang="en-US" sz="2600" dirty="0"/>
              <a:t> </a:t>
            </a:r>
            <a:r>
              <a:rPr lang="en-US" sz="2600" dirty="0" err="1"/>
              <a:t>og</a:t>
            </a:r>
            <a:r>
              <a:rPr lang="en-US" sz="2600" dirty="0"/>
              <a:t> 13 %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 smtClean="0"/>
              <a:t>andre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Internrentemetoden</a:t>
            </a:r>
            <a:r>
              <a:rPr lang="en-US" sz="2600" dirty="0"/>
              <a:t> </a:t>
            </a:r>
            <a:r>
              <a:rPr lang="en-US" sz="2600" dirty="0" err="1"/>
              <a:t>bryter</a:t>
            </a:r>
            <a:r>
              <a:rPr lang="en-US" sz="2600" dirty="0"/>
              <a:t> </a:t>
            </a:r>
            <a:r>
              <a:rPr lang="en-US" sz="2600" dirty="0" err="1" smtClean="0"/>
              <a:t>sammen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Nåverdimetoden</a:t>
            </a:r>
            <a:r>
              <a:rPr lang="en-US" sz="2600" dirty="0"/>
              <a:t> holder stand</a:t>
            </a:r>
            <a:r>
              <a:rPr lang="en-US" sz="2600" dirty="0" smtClean="0"/>
              <a:t>: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34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9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F0F-57FE-4516-84A3-5B0A59B29154}" type="slidenum">
              <a:rPr lang="en-US"/>
              <a:pPr/>
              <a:t>35</a:t>
            </a:fld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8687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4000" b="1" dirty="0"/>
              <a:t>Gjensidig utelukkende</a:t>
            </a:r>
            <a:r>
              <a:rPr lang="nb-NO" sz="4000" dirty="0"/>
              <a:t> alternativer: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700" dirty="0" err="1"/>
              <a:t>Beregn</a:t>
            </a:r>
            <a:r>
              <a:rPr lang="nb-NO" sz="3700" dirty="0"/>
              <a:t> differansekontantstrømmen A-B og internrenten til denne, </a:t>
            </a:r>
            <a:r>
              <a:rPr lang="nb-NO" sz="3700" dirty="0" err="1"/>
              <a:t>i</a:t>
            </a:r>
            <a:r>
              <a:rPr lang="nb-NO" sz="3700" baseline="-25000" dirty="0" err="1"/>
              <a:t>A</a:t>
            </a:r>
            <a:r>
              <a:rPr lang="nb-NO" sz="3700" baseline="-25000" dirty="0"/>
              <a:t>-B</a:t>
            </a:r>
            <a:r>
              <a:rPr lang="nb-NO" sz="3700" dirty="0"/>
              <a:t>. </a:t>
            </a:r>
            <a:r>
              <a:rPr lang="nb-NO" sz="3700" dirty="0" smtClean="0"/>
              <a:t/>
            </a:r>
            <a:br>
              <a:rPr lang="nb-NO" sz="3700" dirty="0" smtClean="0"/>
            </a:br>
            <a:r>
              <a:rPr lang="nb-NO" sz="3700" dirty="0" smtClean="0"/>
              <a:t>(</a:t>
            </a:r>
            <a:r>
              <a:rPr lang="nb-NO" sz="3700" dirty="0"/>
              <a:t>Velg slik at A-B er et investeringsprosjekt.)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700" dirty="0"/>
              <a:t>Prosjekt A er bedre enn B hvis </a:t>
            </a:r>
            <a:r>
              <a:rPr lang="nb-NO" sz="3700" dirty="0" err="1"/>
              <a:t>i</a:t>
            </a:r>
            <a:r>
              <a:rPr lang="nb-NO" sz="3700" baseline="-25000" dirty="0" err="1"/>
              <a:t>A</a:t>
            </a:r>
            <a:r>
              <a:rPr lang="nb-NO" sz="3700" baseline="-25000" dirty="0"/>
              <a:t>-B</a:t>
            </a:r>
            <a:r>
              <a:rPr lang="nb-NO" sz="3700" dirty="0"/>
              <a:t> overstiger kapitalkostnaden. I motsatt fall er B best.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700" dirty="0"/>
              <a:t>Er A og B investeringsprosjekter, bør begge forkastes hvis ingen av dem har internrente større enn kapitalkostnaden.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3700" dirty="0"/>
              <a:t>Er A og B finansieringsprosjekter, bør begge forkastes hvis ingen av dem har internrente lavere enn kapitalkostnaden.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Beslutningsregler for internrente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9B7C-C832-4FBD-918A-C6730AF56340}" type="slidenum">
              <a:rPr lang="en-US"/>
              <a:pPr/>
              <a:t>36</a:t>
            </a:fld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>
          <a:xfrm>
            <a:off x="802386" y="1821984"/>
            <a:ext cx="8301436" cy="438626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nb-NO" dirty="0"/>
              <a:t>To </a:t>
            </a:r>
            <a:r>
              <a:rPr lang="nb-NO" u="sng" dirty="0"/>
              <a:t>investering</a:t>
            </a:r>
            <a:r>
              <a:rPr lang="nb-NO" dirty="0"/>
              <a:t>salternativer: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US" dirty="0" smtClean="0"/>
              <a:t>A </a:t>
            </a:r>
            <a:r>
              <a:rPr lang="en-US" dirty="0"/>
              <a:t>= (–200’, 250’); 	B = (</a:t>
            </a:r>
            <a:r>
              <a:rPr lang="nb-NO" dirty="0"/>
              <a:t>–</a:t>
            </a:r>
            <a:r>
              <a:rPr lang="en-US" dirty="0"/>
              <a:t>150, 195</a:t>
            </a:r>
            <a:r>
              <a:rPr lang="en-US" dirty="0" smtClean="0"/>
              <a:t>)</a:t>
            </a:r>
            <a:endParaRPr lang="nb-NO" dirty="0"/>
          </a:p>
          <a:p>
            <a:pPr>
              <a:spcBef>
                <a:spcPts val="600"/>
              </a:spcBef>
            </a:pPr>
            <a:r>
              <a:rPr lang="nb-NO" dirty="0" err="1"/>
              <a:t>i</a:t>
            </a:r>
            <a:r>
              <a:rPr lang="nb-NO" baseline="-25000" dirty="0" err="1"/>
              <a:t>A</a:t>
            </a:r>
            <a:r>
              <a:rPr lang="nb-NO" dirty="0"/>
              <a:t> = 25%; </a:t>
            </a:r>
            <a:r>
              <a:rPr lang="nb-NO" dirty="0" err="1"/>
              <a:t>i</a:t>
            </a:r>
            <a:r>
              <a:rPr lang="nb-NO" baseline="-25000" dirty="0" err="1"/>
              <a:t>B</a:t>
            </a:r>
            <a:r>
              <a:rPr lang="nb-NO" dirty="0"/>
              <a:t> = 30%; </a:t>
            </a:r>
            <a:r>
              <a:rPr lang="nb-NO" dirty="0" err="1"/>
              <a:t>i</a:t>
            </a:r>
            <a:r>
              <a:rPr lang="nb-NO" baseline="-25000" dirty="0" err="1"/>
              <a:t>A</a:t>
            </a:r>
            <a:r>
              <a:rPr lang="nb-NO" baseline="-25000" dirty="0"/>
              <a:t>-B</a:t>
            </a:r>
            <a:r>
              <a:rPr lang="nb-NO" dirty="0"/>
              <a:t> = 10%. </a:t>
            </a:r>
          </a:p>
          <a:p>
            <a:pPr>
              <a:spcBef>
                <a:spcPts val="600"/>
              </a:spcBef>
            </a:pPr>
            <a:r>
              <a:rPr lang="nb-NO" dirty="0"/>
              <a:t>Konklusjon:</a:t>
            </a:r>
          </a:p>
          <a:p>
            <a:pPr lvl="1"/>
            <a:r>
              <a:rPr lang="nb-NO" sz="2400" dirty="0"/>
              <a:t>A er best hvis kapitalkostnaden r &lt; 10%.</a:t>
            </a:r>
          </a:p>
          <a:p>
            <a:pPr lvl="1"/>
            <a:r>
              <a:rPr lang="nb-NO" sz="2400" dirty="0"/>
              <a:t>B er best hvis r &gt; 10%.</a:t>
            </a:r>
          </a:p>
          <a:p>
            <a:pPr lvl="1"/>
            <a:r>
              <a:rPr lang="nb-NO" sz="2400" dirty="0"/>
              <a:t>Velg A hvis r </a:t>
            </a:r>
            <a:r>
              <a:rPr lang="nb-NO" sz="2400" dirty="0">
                <a:cs typeface="Arial" charset="0"/>
              </a:rPr>
              <a:t>≤</a:t>
            </a:r>
            <a:r>
              <a:rPr lang="nb-NO" sz="2400" dirty="0"/>
              <a:t> 10%.</a:t>
            </a:r>
          </a:p>
          <a:p>
            <a:pPr lvl="1"/>
            <a:r>
              <a:rPr lang="nb-NO" sz="2400" dirty="0"/>
              <a:t>Velg B hvis 10% </a:t>
            </a:r>
            <a:r>
              <a:rPr lang="nb-NO" sz="2400" dirty="0">
                <a:cs typeface="Arial" charset="0"/>
              </a:rPr>
              <a:t>≤</a:t>
            </a:r>
            <a:r>
              <a:rPr lang="nb-NO" sz="2400" dirty="0"/>
              <a:t> r </a:t>
            </a:r>
            <a:r>
              <a:rPr lang="nb-NO" sz="2400" dirty="0">
                <a:cs typeface="Arial" charset="0"/>
              </a:rPr>
              <a:t>≤</a:t>
            </a:r>
            <a:r>
              <a:rPr lang="nb-NO" sz="2400" dirty="0"/>
              <a:t> 30%.</a:t>
            </a:r>
          </a:p>
          <a:p>
            <a:pPr lvl="1"/>
            <a:r>
              <a:rPr lang="nb-NO" sz="2400" dirty="0"/>
              <a:t>Forkast begge hvis r &gt; 30%.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Internrenteregelen og gjensidig utelukkende alternativer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0945" y="3420208"/>
            <a:ext cx="2989763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Forutsetter at begge alternativene har samme kapitalkostnad. 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Hvis de har ulik kapitalkostnad må vi benytte nåverdimetoden, fordi det ikke er klart hvilken kapitalkostnad som gjelder for differansekontantstrømmen.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bldLvl="2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6730-E664-4F6A-8016-48965053A770}" type="slidenum">
              <a:rPr lang="en-US"/>
              <a:pPr/>
              <a:t>37</a:t>
            </a:fld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Gjensidig utelukkende alternativer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63803"/>
              </p:ext>
            </p:extLst>
          </p:nvPr>
        </p:nvGraphicFramePr>
        <p:xfrm>
          <a:off x="420555" y="1277862"/>
          <a:ext cx="906489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4587445" y="1430867"/>
            <a:ext cx="511105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 dirty="0">
                <a:latin typeface="Calibri" pitchFamily="34" charset="0"/>
                <a:cs typeface="Calibri" pitchFamily="34" charset="0"/>
              </a:rPr>
              <a:t>Nåverdiregelen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: Velg størst NV!</a:t>
            </a:r>
          </a:p>
          <a:p>
            <a:pPr algn="l">
              <a:spcBef>
                <a:spcPct val="50000"/>
              </a:spcBef>
            </a:pPr>
            <a:r>
              <a:rPr lang="nb-NO" sz="2400" dirty="0">
                <a:latin typeface="Calibri" pitchFamily="34" charset="0"/>
                <a:cs typeface="Calibri" pitchFamily="34" charset="0"/>
              </a:rPr>
              <a:t>Velg A for kapitalkostnader </a:t>
            </a:r>
            <a:r>
              <a:rPr lang="nb-NO" sz="2400" i="1" dirty="0">
                <a:latin typeface="Calibri" pitchFamily="34" charset="0"/>
                <a:cs typeface="Calibri" pitchFamily="34" charset="0"/>
              </a:rPr>
              <a:t>r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 ≤ 10%</a:t>
            </a:r>
          </a:p>
          <a:p>
            <a:pPr algn="l">
              <a:spcBef>
                <a:spcPct val="50000"/>
              </a:spcBef>
            </a:pPr>
            <a:r>
              <a:rPr lang="nb-NO" sz="2400" dirty="0">
                <a:latin typeface="Calibri" pitchFamily="34" charset="0"/>
                <a:cs typeface="Calibri" pitchFamily="34" charset="0"/>
              </a:rPr>
              <a:t>Velg B for 10% ≤ </a:t>
            </a:r>
            <a:r>
              <a:rPr lang="nb-NO" sz="2400" i="1" dirty="0">
                <a:latin typeface="Calibri" pitchFamily="34" charset="0"/>
                <a:cs typeface="Calibri" pitchFamily="34" charset="0"/>
              </a:rPr>
              <a:t>r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 ≤ 30%</a:t>
            </a:r>
          </a:p>
          <a:p>
            <a:pPr algn="l">
              <a:spcBef>
                <a:spcPct val="50000"/>
              </a:spcBef>
            </a:pPr>
            <a:r>
              <a:rPr lang="nb-NO" sz="2400" dirty="0">
                <a:latin typeface="Calibri" pitchFamily="34" charset="0"/>
                <a:cs typeface="Calibri" pitchFamily="34" charset="0"/>
              </a:rPr>
              <a:t>Forkast begge for </a:t>
            </a:r>
            <a:r>
              <a:rPr lang="nb-NO" sz="2400" i="1" dirty="0">
                <a:latin typeface="Calibri" pitchFamily="34" charset="0"/>
                <a:cs typeface="Calibri" pitchFamily="34" charset="0"/>
              </a:rPr>
              <a:t>r</a:t>
            </a:r>
            <a:r>
              <a:rPr lang="nb-NO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&gt; 30%</a:t>
            </a:r>
          </a:p>
        </p:txBody>
      </p:sp>
      <p:sp>
        <p:nvSpPr>
          <p:cNvPr id="310283" name="AutoShape 11"/>
          <p:cNvSpPr>
            <a:spLocks/>
          </p:cNvSpPr>
          <p:nvPr/>
        </p:nvSpPr>
        <p:spPr bwMode="auto">
          <a:xfrm>
            <a:off x="2127474" y="4930410"/>
            <a:ext cx="4096544" cy="720725"/>
          </a:xfrm>
          <a:prstGeom prst="borderCallout3">
            <a:avLst>
              <a:gd name="adj1" fmla="val 15861"/>
              <a:gd name="adj2" fmla="val -2014"/>
              <a:gd name="adj3" fmla="val 15861"/>
              <a:gd name="adj4" fmla="val -10032"/>
              <a:gd name="adj5" fmla="val -35681"/>
              <a:gd name="adj6" fmla="val -10032"/>
              <a:gd name="adj7" fmla="val -87444"/>
              <a:gd name="adj8" fmla="val 1906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/>
              <a:t>Internrenten til A - B beregner renten der NV</a:t>
            </a:r>
            <a:r>
              <a:rPr lang="nb-NO" baseline="-25000"/>
              <a:t>A</a:t>
            </a:r>
            <a:r>
              <a:rPr lang="nb-NO"/>
              <a:t> = NV</a:t>
            </a:r>
            <a:r>
              <a:rPr lang="nb-NO" baseline="-25000"/>
              <a:t>B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6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10279" grpId="0"/>
      <p:bldP spid="3102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24D-99DE-42A0-9A84-0453D63C2A1B}" type="slidenum">
              <a:rPr lang="en-US"/>
              <a:pPr/>
              <a:t>38</a:t>
            </a:fld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933491"/>
            <a:ext cx="8301436" cy="43862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Beslutningsregel ved uavhengige 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Aksepter alle prosjekter med tilbakebetalingstid som ikke overstiger tilbakebetalingskravet.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Forkast alle prosjekter med tilbakebetalingstid som overstiger tilbakebetalingskravet.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Beslutningsregel ved gjensidig utelukkende investeringsalternativer: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Aksepter prosjektet med kortest tilbakebetalingstid, forutsatt at denne ikke overskrider tilbakebetalingskravet.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Har alle prosjekter tilbakebetalingstid som overskrider tilbakebetalingskravet, forkastes alle.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Tilbakebetalingstid investeringsprosjekter</a:t>
            </a:r>
          </a:p>
        </p:txBody>
      </p:sp>
    </p:spTree>
    <p:extLst>
      <p:ext uri="{BB962C8B-B14F-4D97-AF65-F5344CB8AC3E}">
        <p14:creationId xmlns:p14="http://schemas.microsoft.com/office/powerpoint/2010/main" val="34189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BAAF-1992-4B53-9144-9CA5EBB585D4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8"/>
            <a:ext cx="8301436" cy="495300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Tilbakebetalingstid som beslutningsmetode har en rekke fundamentale svakheter:</a:t>
            </a:r>
          </a:p>
          <a:p>
            <a:pPr lvl="1"/>
            <a:r>
              <a:rPr lang="nb-NO" sz="2400" dirty="0"/>
              <a:t>Fordelingen av kontantstrømmene innen tilbakebetalingstiden ignoreres.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(</a:t>
            </a:r>
            <a:r>
              <a:rPr lang="nb-NO" sz="2400" dirty="0"/>
              <a:t>Tilsvarer kapitalkostnad på 0%.)</a:t>
            </a:r>
          </a:p>
          <a:p>
            <a:pPr lvl="1"/>
            <a:r>
              <a:rPr lang="nb-NO" sz="2400" dirty="0"/>
              <a:t>Kontantstrømselementer etter tilbakebetalingstiden utelates.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(</a:t>
            </a:r>
            <a:r>
              <a:rPr lang="nb-NO" sz="2400" dirty="0"/>
              <a:t>Tilsvarer en uendelig stor kapitalkostnad</a:t>
            </a:r>
            <a:r>
              <a:rPr lang="nb-NO" sz="2400" dirty="0" smtClean="0"/>
              <a:t>.)</a:t>
            </a:r>
          </a:p>
          <a:p>
            <a:pPr lvl="1"/>
            <a:r>
              <a:rPr lang="nb-NO" sz="2400" dirty="0" smtClean="0"/>
              <a:t>Må bare brukes på reell kontantstrøm (samme kjøpekraft).</a:t>
            </a:r>
            <a:endParaRPr lang="nb-NO" sz="2400" dirty="0"/>
          </a:p>
          <a:p>
            <a:r>
              <a:rPr lang="nb-NO" dirty="0" err="1"/>
              <a:t>Payback</a:t>
            </a:r>
            <a:r>
              <a:rPr lang="nb-NO" dirty="0"/>
              <a:t> metoden forbigås derfor i </a:t>
            </a:r>
            <a:r>
              <a:rPr lang="nb-NO" dirty="0" smtClean="0"/>
              <a:t>stillhet, men kan gi en indikasjon om det er poeng i å foreta videre analyse.</a:t>
            </a:r>
            <a:endParaRPr lang="nb-NO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Svakheter ved tilbakebetalingstid</a:t>
            </a:r>
          </a:p>
        </p:txBody>
      </p:sp>
    </p:spTree>
    <p:extLst>
      <p:ext uri="{BB962C8B-B14F-4D97-AF65-F5344CB8AC3E}">
        <p14:creationId xmlns:p14="http://schemas.microsoft.com/office/powerpoint/2010/main" val="13729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5FFD-4FCC-483C-AA93-DFC57D138D2A}" type="slidenum">
              <a:rPr lang="en-US"/>
              <a:pPr/>
              <a:t>4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Kontantstrømmer angir inn- og utbetalinger over tid. Tidsdimensjonen er derfor viktig.</a:t>
            </a:r>
          </a:p>
          <a:p>
            <a:r>
              <a:rPr lang="nb-NO" dirty="0"/>
              <a:t>Renteregning gjør det mulig å sammenligne beløp på forskjellige tidspunkt.</a:t>
            </a:r>
          </a:p>
          <a:p>
            <a:r>
              <a:rPr lang="nb-NO" dirty="0"/>
              <a:t>Nåverdien av en kontantstrøm er summen av alle inn- og utbetalinger (dvs. kontant-strømmen), neddiskontert til tidspunkt 0 (første periode i kontantstrømmen).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</a:t>
            </a:r>
          </a:p>
        </p:txBody>
      </p:sp>
    </p:spTree>
    <p:extLst>
      <p:ext uri="{BB962C8B-B14F-4D97-AF65-F5344CB8AC3E}">
        <p14:creationId xmlns:p14="http://schemas.microsoft.com/office/powerpoint/2010/main" val="833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7129-B14C-4EB1-83E4-FE61B1412A6F}" type="slidenum">
              <a:rPr lang="en-US"/>
              <a:pPr/>
              <a:t>40</a:t>
            </a:fld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Hvis kontantstrømmen består av like beløp kan en fordele investeringsbeløpet som en annuitet. Så beregnes årlig nettoresultat som differansen mellom årlig innbetaling og årlig utbetaling.</a:t>
            </a:r>
          </a:p>
          <a:p>
            <a:pPr>
              <a:lnSpc>
                <a:spcPct val="90000"/>
              </a:lnSpc>
            </a:pPr>
            <a:r>
              <a:rPr lang="nb-NO" dirty="0"/>
              <a:t>Hvis kontantstrømmen består av ulike beløp over tid, beregnes først nåverdien. Så fordeles nåverdien som en annuitet over hele levetiden til prosjektet, dvs. årlig nettoresultat.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Annuitetsmetoden</a:t>
            </a:r>
          </a:p>
        </p:txBody>
      </p:sp>
    </p:spTree>
    <p:extLst>
      <p:ext uri="{BB962C8B-B14F-4D97-AF65-F5344CB8AC3E}">
        <p14:creationId xmlns:p14="http://schemas.microsoft.com/office/powerpoint/2010/main" val="29589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503E-EA9D-47F9-94E6-C4482E108BE3}" type="slidenum">
              <a:rPr lang="en-US"/>
              <a:pPr/>
              <a:t>41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Uavhengige 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Velg alle alternativer med positiv årlig nettoresultat (annuitet).</a:t>
            </a:r>
          </a:p>
          <a:p>
            <a:pPr>
              <a:lnSpc>
                <a:spcPct val="90000"/>
              </a:lnSpc>
            </a:pPr>
            <a:r>
              <a:rPr lang="nb-NO" dirty="0"/>
              <a:t>Gjensidig utelukkende alternativer: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Velg en felles ”tidshorisont”, for eksempel lik varigheten til det lengste prosjektet.</a:t>
            </a:r>
          </a:p>
          <a:p>
            <a:pPr lvl="1">
              <a:lnSpc>
                <a:spcPct val="90000"/>
              </a:lnSpc>
            </a:pPr>
            <a:r>
              <a:rPr lang="nb-NO" sz="2400" dirty="0" err="1"/>
              <a:t>Beregn</a:t>
            </a:r>
            <a:r>
              <a:rPr lang="nb-NO" sz="2400" dirty="0"/>
              <a:t> årlig nettoresultat (annuitet) for alle alternativ fordelt over samme tidshorisont.</a:t>
            </a:r>
          </a:p>
          <a:p>
            <a:pPr lvl="1">
              <a:lnSpc>
                <a:spcPct val="90000"/>
              </a:lnSpc>
            </a:pPr>
            <a:r>
              <a:rPr lang="nb-NO" sz="2400" dirty="0"/>
              <a:t>Velg det alternativ som har størst positivt nettoresultat.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Beslutningsregel for annuitetsmetoden</a:t>
            </a:r>
          </a:p>
        </p:txBody>
      </p:sp>
    </p:spTree>
    <p:extLst>
      <p:ext uri="{BB962C8B-B14F-4D97-AF65-F5344CB8AC3E}">
        <p14:creationId xmlns:p14="http://schemas.microsoft.com/office/powerpoint/2010/main" val="820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407A-3ECA-4690-92BB-0FF3F5A7464B}" type="slidenum">
              <a:rPr lang="en-US"/>
              <a:pPr/>
              <a:t>42</a:t>
            </a:fld>
            <a:endParaRPr lang="en-US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Annuitetsmetoden</a:t>
            </a:r>
          </a:p>
        </p:txBody>
      </p:sp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r="46175" b="72105"/>
          <a:stretch>
            <a:fillRect/>
          </a:stretch>
        </p:blipFill>
        <p:spPr bwMode="auto">
          <a:xfrm>
            <a:off x="273114" y="1850825"/>
            <a:ext cx="9360826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2" name="AutoShape 6"/>
          <p:cNvSpPr>
            <a:spLocks/>
          </p:cNvSpPr>
          <p:nvPr/>
        </p:nvSpPr>
        <p:spPr bwMode="auto">
          <a:xfrm>
            <a:off x="273114" y="4255887"/>
            <a:ext cx="2842815" cy="384175"/>
          </a:xfrm>
          <a:prstGeom prst="borderCallout2">
            <a:avLst>
              <a:gd name="adj1" fmla="val 29750"/>
              <a:gd name="adj2" fmla="val 102903"/>
              <a:gd name="adj3" fmla="val 29750"/>
              <a:gd name="adj4" fmla="val 126495"/>
              <a:gd name="adj5" fmla="val -579338"/>
              <a:gd name="adj6" fmla="val 150940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/>
              <a:t>Samme kapitalkostnad</a:t>
            </a:r>
          </a:p>
        </p:txBody>
      </p:sp>
      <p:sp>
        <p:nvSpPr>
          <p:cNvPr id="316423" name="AutoShape 7"/>
          <p:cNvSpPr>
            <a:spLocks/>
          </p:cNvSpPr>
          <p:nvPr/>
        </p:nvSpPr>
        <p:spPr bwMode="auto">
          <a:xfrm>
            <a:off x="1248235" y="5090912"/>
            <a:ext cx="2550452" cy="360363"/>
          </a:xfrm>
          <a:prstGeom prst="borderCallout2">
            <a:avLst>
              <a:gd name="adj1" fmla="val 31718"/>
              <a:gd name="adj2" fmla="val 103236"/>
              <a:gd name="adj3" fmla="val 31718"/>
              <a:gd name="adj4" fmla="val 129537"/>
              <a:gd name="adj5" fmla="val -840088"/>
              <a:gd name="adj6" fmla="val 156778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/>
              <a:t>Samme tidshorisont</a:t>
            </a:r>
          </a:p>
        </p:txBody>
      </p:sp>
      <p:sp>
        <p:nvSpPr>
          <p:cNvPr id="316424" name="AutoShape 8"/>
          <p:cNvSpPr>
            <a:spLocks/>
          </p:cNvSpPr>
          <p:nvPr/>
        </p:nvSpPr>
        <p:spPr bwMode="auto">
          <a:xfrm>
            <a:off x="1832965" y="5810049"/>
            <a:ext cx="2550452" cy="360362"/>
          </a:xfrm>
          <a:prstGeom prst="borderCallout2">
            <a:avLst>
              <a:gd name="adj1" fmla="val 31718"/>
              <a:gd name="adj2" fmla="val 103236"/>
              <a:gd name="adj3" fmla="val 31718"/>
              <a:gd name="adj4" fmla="val 129537"/>
              <a:gd name="adj5" fmla="val -1028634"/>
              <a:gd name="adj6" fmla="val 156778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sz="1800"/>
              <a:t>Individuell nåverdi</a:t>
            </a:r>
          </a:p>
        </p:txBody>
      </p:sp>
    </p:spTree>
    <p:extLst>
      <p:ext uri="{BB962C8B-B14F-4D97-AF65-F5344CB8AC3E}">
        <p14:creationId xmlns:p14="http://schemas.microsoft.com/office/powerpoint/2010/main" val="2764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2" grpId="0" animBg="1"/>
      <p:bldP spid="316423" grpId="0" animBg="1"/>
      <p:bldP spid="3164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45C0-D38E-4F94-8A88-9FE11F81D01D}" type="slidenum">
              <a:rPr lang="en-US"/>
              <a:pPr/>
              <a:t>43</a:t>
            </a:fld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Diskonteringsrenten uttrykker alternativkostnaden for bruk av kapital, en pris på penger. En positiv nåverdi er derfor en meravkastning i forhold til annen anvendelse.</a:t>
            </a:r>
          </a:p>
          <a:p>
            <a:r>
              <a:rPr lang="nb-NO" dirty="0"/>
              <a:t>Ved kapitalrasjonering vil uavhengige prosjekter med positiv nåverdi likevel bli forkastet, fordi det mangler finansiering.</a:t>
            </a:r>
          </a:p>
          <a:p>
            <a:r>
              <a:rPr lang="nb-NO" dirty="0"/>
              <a:t>Diskonteringsrenten er derfor satt for lav.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Kapitalrasjonering</a:t>
            </a:r>
          </a:p>
        </p:txBody>
      </p:sp>
    </p:spTree>
    <p:extLst>
      <p:ext uri="{BB962C8B-B14F-4D97-AF65-F5344CB8AC3E}">
        <p14:creationId xmlns:p14="http://schemas.microsoft.com/office/powerpoint/2010/main" val="7191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E42-6257-4C1D-9227-176D1A44086D}" type="slidenum">
              <a:rPr lang="en-US"/>
              <a:pPr/>
              <a:t>44</a:t>
            </a:fld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konsern vurderer 4 uavhengige prosjekt.</a:t>
            </a:r>
          </a:p>
          <a:p>
            <a:r>
              <a:rPr lang="nb-NO" dirty="0"/>
              <a:t>Kapitalkostnaden er satt til 7%.</a:t>
            </a:r>
          </a:p>
          <a:p>
            <a:r>
              <a:rPr lang="nb-NO" dirty="0"/>
              <a:t>Samlede investeringer </a:t>
            </a:r>
            <a:r>
              <a:rPr lang="nb-NO" dirty="0" err="1"/>
              <a:t>max</a:t>
            </a:r>
            <a:r>
              <a:rPr lang="nb-NO" dirty="0"/>
              <a:t> 600 millioner.</a:t>
            </a:r>
            <a:endParaRPr lang="en-US" dirty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Øvre grense på sum investeringer</a:t>
            </a:r>
            <a:endParaRPr lang="en-US"/>
          </a:p>
        </p:txBody>
      </p:sp>
      <p:graphicFrame>
        <p:nvGraphicFramePr>
          <p:cNvPr id="319744" name="Group 256"/>
          <p:cNvGraphicFramePr>
            <a:graphicFrameLocks noGrp="1"/>
          </p:cNvGraphicFramePr>
          <p:nvPr/>
        </p:nvGraphicFramePr>
        <p:xfrm>
          <a:off x="1442906" y="3519488"/>
          <a:ext cx="7216246" cy="2682240"/>
        </p:xfrm>
        <a:graphic>
          <a:graphicData uri="http://schemas.openxmlformats.org/drawingml/2006/table">
            <a:tbl>
              <a:tblPr/>
              <a:tblGrid>
                <a:gridCol w="1320800"/>
                <a:gridCol w="1179777"/>
                <a:gridCol w="1178057"/>
                <a:gridCol w="1179777"/>
                <a:gridCol w="1178058"/>
                <a:gridCol w="1179777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Kapitalkostnad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Prosjekt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97500" marR="975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7500" marR="9750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1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04BE-7001-4587-A9B5-C723E1EE89C0}" type="slidenum">
              <a:rPr lang="en-US"/>
              <a:pPr/>
              <a:t>45</a:t>
            </a:fld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/>
          <a:lstStyle/>
          <a:p>
            <a:pPr marL="609600" indent="-609600"/>
            <a:r>
              <a:rPr lang="nb-NO" sz="2800" dirty="0"/>
              <a:t>Kapitalrasjonering inntrer når det både er krav til kapitalkostnad og til samlet investeringssum.</a:t>
            </a:r>
          </a:p>
          <a:p>
            <a:pPr marL="609600" indent="-609600"/>
            <a:r>
              <a:rPr lang="nb-NO" sz="2800" dirty="0"/>
              <a:t>Vi kan løse problemet ved å rangere prosjektene etter nåverdi pr. knapp faktor.</a:t>
            </a:r>
          </a:p>
          <a:p>
            <a:pPr marL="609600" indent="-609600"/>
            <a:r>
              <a:rPr lang="nb-NO" sz="2800" b="1" i="1" dirty="0"/>
              <a:t>Nåverdiindeksen</a:t>
            </a:r>
            <a:r>
              <a:rPr lang="nb-NO" sz="2800" dirty="0"/>
              <a:t> måler nåverdien pr. investert krone: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dirty="0"/>
              <a:t>Ranger prosjektene etter nåverdiindeksen.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dirty="0"/>
              <a:t>Aksepter prosjektene inntil tilgjengelig investeringsbeløp er brukt opp.</a:t>
            </a:r>
            <a:endParaRPr lang="en-US" sz="2400" dirty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Rangering etter knapp faktor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301-04C2-4E68-A8E3-2736AC4E4A78}" type="slidenum">
              <a:rPr lang="en-US"/>
              <a:pPr/>
              <a:t>46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Nåverdiindeks</a:t>
            </a:r>
            <a:endParaRPr lang="en-US"/>
          </a:p>
        </p:txBody>
      </p:sp>
      <p:graphicFrame>
        <p:nvGraphicFramePr>
          <p:cNvPr id="322790" name="Group 2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2837647"/>
              </p:ext>
            </p:extLst>
          </p:nvPr>
        </p:nvGraphicFramePr>
        <p:xfrm>
          <a:off x="196916" y="1476565"/>
          <a:ext cx="9512169" cy="3178812"/>
        </p:xfrm>
        <a:graphic>
          <a:graphicData uri="http://schemas.openxmlformats.org/drawingml/2006/table">
            <a:tbl>
              <a:tblPr/>
              <a:tblGrid>
                <a:gridCol w="1355196"/>
                <a:gridCol w="1212453"/>
                <a:gridCol w="713714"/>
                <a:gridCol w="717153"/>
                <a:gridCol w="713714"/>
                <a:gridCol w="823780"/>
                <a:gridCol w="1209014"/>
                <a:gridCol w="1212453"/>
                <a:gridCol w="818621"/>
                <a:gridCol w="736071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Kapitalkostnad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Prosjekt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NVI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22,2 %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18,9 %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18,3 %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14,3 %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791" name="AutoShape 231"/>
          <p:cNvSpPr>
            <a:spLocks/>
          </p:cNvSpPr>
          <p:nvPr/>
        </p:nvSpPr>
        <p:spPr bwMode="auto">
          <a:xfrm>
            <a:off x="662121" y="4716653"/>
            <a:ext cx="5671873" cy="676275"/>
          </a:xfrm>
          <a:prstGeom prst="borderCallout2">
            <a:avLst>
              <a:gd name="adj1" fmla="val 16903"/>
              <a:gd name="adj2" fmla="val 101454"/>
              <a:gd name="adj3" fmla="val 16903"/>
              <a:gd name="adj4" fmla="val 112431"/>
              <a:gd name="adj5" fmla="val -39907"/>
              <a:gd name="adj6" fmla="val 12380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Nåverdiindeks </a:t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dirty="0">
                <a:latin typeface="Calibri" pitchFamily="34" charset="0"/>
                <a:cs typeface="Calibri" pitchFamily="34" charset="0"/>
              </a:rPr>
              <a:t>= Nåverdi / investeringsbeløpet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2792" name="AutoShape 232"/>
          <p:cNvSpPr>
            <a:spLocks/>
          </p:cNvSpPr>
          <p:nvPr/>
        </p:nvSpPr>
        <p:spPr bwMode="auto">
          <a:xfrm>
            <a:off x="1539215" y="5616766"/>
            <a:ext cx="5671873" cy="676275"/>
          </a:xfrm>
          <a:prstGeom prst="borderCallout2">
            <a:avLst>
              <a:gd name="adj1" fmla="val 16903"/>
              <a:gd name="adj2" fmla="val 101454"/>
              <a:gd name="adj3" fmla="val 16903"/>
              <a:gd name="adj4" fmla="val 119495"/>
              <a:gd name="adj5" fmla="val -184509"/>
              <a:gd name="adj6" fmla="val 13820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>
                <a:latin typeface="Calibri" pitchFamily="34" charset="0"/>
                <a:cs typeface="Calibri" pitchFamily="34" charset="0"/>
              </a:rPr>
              <a:t>Aksepter prosjektene i rangert rekkefølge, inntil investeringsbeløpet er oppbrukt.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791" grpId="0" animBg="1"/>
      <p:bldP spid="3227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7CFC-2D9C-4357-8568-DC3450A3E44B}" type="slidenum">
              <a:rPr lang="en-US"/>
              <a:pPr/>
              <a:t>47</a:t>
            </a:fld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Kapitalrasjonering skyldes feil spesifisert kapitalkostnad.</a:t>
            </a:r>
          </a:p>
          <a:p>
            <a:pPr>
              <a:lnSpc>
                <a:spcPct val="90000"/>
              </a:lnSpc>
            </a:pPr>
            <a:r>
              <a:rPr lang="nb-NO" dirty="0"/>
              <a:t>Settes kapitalkostnaden f.eks. litt høyere enn internrenten til det første prosjektet som blir forkastet, vil det ikke være noe kapitalrasjoneringsproblem – alle uavhengige prosjekter med positiv nåverdi aksepteres.</a:t>
            </a:r>
          </a:p>
          <a:p>
            <a:pPr>
              <a:lnSpc>
                <a:spcPct val="90000"/>
              </a:lnSpc>
            </a:pPr>
            <a:r>
              <a:rPr lang="nb-NO" dirty="0"/>
              <a:t>Denne kapitalkostnaden finner vi imidlertid først etter å ha løst problemet med NVI.</a:t>
            </a:r>
            <a:endParaRPr lang="en-US" dirty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Kapitalkostnaden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93243"/>
              </p:ext>
            </p:extLst>
          </p:nvPr>
        </p:nvGraphicFramePr>
        <p:xfrm>
          <a:off x="2831697" y="1501697"/>
          <a:ext cx="218929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1041120" imgH="431640" progId="">
                  <p:embed/>
                </p:oleObj>
              </mc:Choice>
              <mc:Fallback>
                <p:oleObj name="Equation" r:id="rId4" imgW="104112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697" y="1501697"/>
                        <a:ext cx="218929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 err="1"/>
              <a:t>Nåverdi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	</a:t>
            </a:r>
            <a:r>
              <a:rPr lang="en-US" sz="2800" dirty="0" err="1"/>
              <a:t>Dersom</a:t>
            </a:r>
            <a:r>
              <a:rPr lang="en-US" sz="2800" dirty="0"/>
              <a:t> NV&gt;0:	</a:t>
            </a:r>
            <a:r>
              <a:rPr lang="en-US" sz="2800" dirty="0" err="1"/>
              <a:t>Aksepter</a:t>
            </a:r>
            <a:r>
              <a:rPr lang="en-US" sz="2800" dirty="0"/>
              <a:t> </a:t>
            </a:r>
            <a:r>
              <a:rPr lang="en-US" sz="2800" dirty="0" err="1"/>
              <a:t>prosjektet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	</a:t>
            </a:r>
            <a:r>
              <a:rPr lang="en-US" sz="2800" dirty="0" err="1"/>
              <a:t>Dersom</a:t>
            </a:r>
            <a:r>
              <a:rPr lang="en-US" sz="2800" dirty="0"/>
              <a:t> NV&lt;0:	</a:t>
            </a:r>
            <a:r>
              <a:rPr lang="en-US" sz="2800" dirty="0" err="1"/>
              <a:t>Forkast</a:t>
            </a:r>
            <a:r>
              <a:rPr lang="en-US" sz="2800" dirty="0"/>
              <a:t> </a:t>
            </a:r>
            <a:r>
              <a:rPr lang="en-US" sz="2800" dirty="0" err="1"/>
              <a:t>prosjektet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	</a:t>
            </a:r>
            <a:r>
              <a:rPr lang="en-US" sz="2800" dirty="0" err="1"/>
              <a:t>Dersom</a:t>
            </a:r>
            <a:r>
              <a:rPr lang="en-US" sz="2800" dirty="0"/>
              <a:t> NV=0	Vi </a:t>
            </a:r>
            <a:r>
              <a:rPr lang="en-US" sz="2800" dirty="0" err="1"/>
              <a:t>er</a:t>
            </a:r>
            <a:r>
              <a:rPr lang="en-US" sz="2800" dirty="0"/>
              <a:t> indifferent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 err="1"/>
              <a:t>Nåverdiprofil</a:t>
            </a:r>
            <a:r>
              <a:rPr lang="en-US" dirty="0"/>
              <a:t>: </a:t>
            </a:r>
            <a:r>
              <a:rPr lang="en-US" dirty="0" err="1"/>
              <a:t>Nåverdi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 smtClean="0"/>
              <a:t>diskonteringsrenter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1" dirty="0" err="1"/>
              <a:t>Internrente</a:t>
            </a:r>
            <a:r>
              <a:rPr lang="en-US" dirty="0"/>
              <a:t>: Den </a:t>
            </a:r>
            <a:r>
              <a:rPr lang="en-US" dirty="0" err="1"/>
              <a:t>diskonteringsrente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 dirty="0"/>
              <a:t> NV = </a:t>
            </a:r>
            <a:r>
              <a:rPr lang="en-US" dirty="0" smtClean="0"/>
              <a:t>0.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48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449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990600" y="4876800"/>
            <a:ext cx="8172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892704" cy="4720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/>
              <a:t>Tilbakebetalingstid</a:t>
            </a:r>
            <a:r>
              <a:rPr lang="en-US" sz="2400" b="1" dirty="0"/>
              <a:t> </a:t>
            </a:r>
            <a:r>
              <a:rPr lang="en-US" sz="2400" dirty="0"/>
              <a:t>(pay-back): </a:t>
            </a:r>
            <a:r>
              <a:rPr lang="en-US" sz="2400" dirty="0" err="1"/>
              <a:t>Antall</a:t>
            </a:r>
            <a:r>
              <a:rPr lang="en-US" sz="2400" dirty="0"/>
              <a:t>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før</a:t>
            </a:r>
            <a:r>
              <a:rPr lang="en-US" sz="2400" dirty="0"/>
              <a:t> </a:t>
            </a:r>
            <a:r>
              <a:rPr lang="en-US" sz="2400" dirty="0" err="1"/>
              <a:t>investeringen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 smtClean="0"/>
              <a:t>tilbakebetalt</a:t>
            </a:r>
            <a:r>
              <a:rPr lang="en-US" sz="2400" dirty="0" smtClean="0"/>
              <a:t>.</a:t>
            </a:r>
            <a:endParaRPr lang="en-US" sz="3200" dirty="0"/>
          </a:p>
          <a:p>
            <a:pPr marL="914400" lvl="1" indent="-4572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err="1"/>
              <a:t>Aksepter</a:t>
            </a:r>
            <a:r>
              <a:rPr lang="en-US" sz="2400" dirty="0"/>
              <a:t> </a:t>
            </a:r>
            <a:r>
              <a:rPr lang="en-US" sz="2400" dirty="0" err="1"/>
              <a:t>hvis</a:t>
            </a:r>
            <a:r>
              <a:rPr lang="en-US" sz="2400" dirty="0"/>
              <a:t> </a:t>
            </a:r>
            <a:r>
              <a:rPr lang="en-US" sz="2400" dirty="0" err="1"/>
              <a:t>tilbakebetalingstid</a:t>
            </a:r>
            <a:r>
              <a:rPr lang="en-US" sz="2400" dirty="0"/>
              <a:t> &lt; </a:t>
            </a:r>
            <a:r>
              <a:rPr lang="en-US" sz="2400" dirty="0" err="1" smtClean="0"/>
              <a:t>tilbakebetalingskrav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 smtClean="0"/>
              <a:t>Annuitetsverdi</a:t>
            </a:r>
            <a:endParaRPr lang="en-US" sz="3200" dirty="0"/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 err="1"/>
              <a:t>Omgjør</a:t>
            </a:r>
            <a:r>
              <a:rPr lang="en-US" sz="2400" dirty="0"/>
              <a:t> </a:t>
            </a:r>
            <a:r>
              <a:rPr lang="en-US" sz="2400" dirty="0" err="1"/>
              <a:t>investeringsbeløpet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 </a:t>
            </a:r>
            <a:r>
              <a:rPr lang="en-US" sz="2400" dirty="0" err="1"/>
              <a:t>årlig</a:t>
            </a:r>
            <a:r>
              <a:rPr lang="en-US" sz="2400" dirty="0"/>
              <a:t> </a:t>
            </a:r>
            <a:r>
              <a:rPr lang="en-US" sz="2400" dirty="0" err="1" smtClean="0"/>
              <a:t>annuitet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 err="1"/>
              <a:t>Aksepter</a:t>
            </a:r>
            <a:r>
              <a:rPr lang="en-US" sz="2400" dirty="0"/>
              <a:t> </a:t>
            </a:r>
            <a:r>
              <a:rPr lang="en-US" sz="2400" dirty="0" err="1"/>
              <a:t>prosjektet</a:t>
            </a:r>
            <a:r>
              <a:rPr lang="en-US" sz="2400" dirty="0"/>
              <a:t> </a:t>
            </a:r>
            <a:r>
              <a:rPr lang="en-US" sz="2400" dirty="0" err="1"/>
              <a:t>hvis</a:t>
            </a:r>
            <a:r>
              <a:rPr lang="en-US" sz="2400" dirty="0"/>
              <a:t> den </a:t>
            </a:r>
            <a:r>
              <a:rPr lang="en-US" sz="2400" dirty="0" err="1"/>
              <a:t>årlige</a:t>
            </a:r>
            <a:r>
              <a:rPr lang="en-US" sz="2400" dirty="0"/>
              <a:t> </a:t>
            </a:r>
            <a:r>
              <a:rPr lang="en-US" sz="2400" dirty="0" err="1"/>
              <a:t>annuiteten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prosjektet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høyere</a:t>
            </a:r>
            <a:r>
              <a:rPr lang="en-US" sz="2400" dirty="0"/>
              <a:t> </a:t>
            </a:r>
            <a:r>
              <a:rPr lang="en-US" sz="2400" dirty="0" err="1"/>
              <a:t>enn</a:t>
            </a:r>
            <a:r>
              <a:rPr lang="en-US" sz="2400" dirty="0"/>
              <a:t> </a:t>
            </a:r>
            <a:r>
              <a:rPr lang="en-US" sz="2400" dirty="0" err="1"/>
              <a:t>annuiteten</a:t>
            </a:r>
            <a:r>
              <a:rPr lang="en-US" sz="2400" dirty="0"/>
              <a:t>.  </a:t>
            </a:r>
            <a:r>
              <a:rPr lang="en-US" sz="2400" dirty="0" err="1"/>
              <a:t>Forkast</a:t>
            </a:r>
            <a:r>
              <a:rPr lang="en-US" sz="2400" dirty="0"/>
              <a:t> </a:t>
            </a:r>
            <a:r>
              <a:rPr lang="en-US" sz="2400" dirty="0" err="1" smtClean="0"/>
              <a:t>ellers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/>
              <a:t>Nåverdiindeks</a:t>
            </a:r>
            <a:endParaRPr lang="en-US" sz="3200" dirty="0"/>
          </a:p>
          <a:p>
            <a:pPr marL="457200" lvl="1" indent="-457200" eaLnBrk="0" hangingPunc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AutoNum type="arabicPeriod"/>
            </a:pPr>
            <a:r>
              <a:rPr lang="en-US" sz="2400" dirty="0" err="1"/>
              <a:t>Beregn</a:t>
            </a:r>
            <a:r>
              <a:rPr lang="en-US" sz="2400" dirty="0"/>
              <a:t> </a:t>
            </a:r>
            <a:r>
              <a:rPr lang="en-US" sz="2400" dirty="0" err="1"/>
              <a:t>nåverdiindeks</a:t>
            </a:r>
            <a:r>
              <a:rPr lang="en-US" sz="2400" dirty="0"/>
              <a:t>, </a:t>
            </a:r>
            <a:r>
              <a:rPr lang="en-US" sz="2400" dirty="0" err="1"/>
              <a:t>dvs</a:t>
            </a:r>
            <a:r>
              <a:rPr lang="en-US" sz="2400" dirty="0"/>
              <a:t>. </a:t>
            </a:r>
            <a:r>
              <a:rPr lang="en-US" sz="2400" dirty="0" err="1"/>
              <a:t>nåverdi</a:t>
            </a:r>
            <a:r>
              <a:rPr lang="en-US" sz="2400" dirty="0"/>
              <a:t> pr. </a:t>
            </a:r>
            <a:r>
              <a:rPr lang="en-US" sz="2400" dirty="0" err="1"/>
              <a:t>enhet</a:t>
            </a:r>
            <a:r>
              <a:rPr lang="en-US" sz="2400" dirty="0"/>
              <a:t> </a:t>
            </a:r>
            <a:r>
              <a:rPr lang="en-US" sz="2400" dirty="0" err="1"/>
              <a:t>knapp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(</a:t>
            </a:r>
            <a:r>
              <a:rPr lang="en-US" sz="2400" dirty="0" err="1"/>
              <a:t>kapital</a:t>
            </a:r>
            <a:r>
              <a:rPr lang="en-US" sz="2400" dirty="0" smtClean="0"/>
              <a:t>).</a:t>
            </a:r>
            <a:endParaRPr lang="en-US" sz="2400" dirty="0">
              <a:solidFill>
                <a:srgbClr val="0B5395"/>
              </a:solidFill>
            </a:endParaRPr>
          </a:p>
          <a:p>
            <a:pPr marL="457200" lvl="1" indent="-457200" eaLnBrk="0" hangingPunc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AutoNum type="arabicPeriod"/>
            </a:pPr>
            <a:r>
              <a:rPr lang="en-US" sz="2400" dirty="0" err="1"/>
              <a:t>Aksepter</a:t>
            </a:r>
            <a:r>
              <a:rPr lang="en-US" sz="2400" dirty="0"/>
              <a:t> </a:t>
            </a:r>
            <a:r>
              <a:rPr lang="en-US" sz="2400" dirty="0" err="1"/>
              <a:t>prosjekter</a:t>
            </a:r>
            <a:r>
              <a:rPr lang="en-US" sz="2400" dirty="0"/>
              <a:t>  </a:t>
            </a:r>
            <a:r>
              <a:rPr lang="en-US" sz="2400" dirty="0" err="1"/>
              <a:t>etter</a:t>
            </a:r>
            <a:r>
              <a:rPr lang="en-US" sz="2400" dirty="0"/>
              <a:t> </a:t>
            </a:r>
            <a:r>
              <a:rPr lang="en-US" sz="2400" dirty="0" err="1"/>
              <a:t>fallende</a:t>
            </a:r>
            <a:r>
              <a:rPr lang="en-US" sz="2400" dirty="0"/>
              <a:t> </a:t>
            </a:r>
            <a:r>
              <a:rPr lang="en-US" sz="2400" dirty="0" err="1"/>
              <a:t>nåverdiindeks</a:t>
            </a:r>
            <a:r>
              <a:rPr lang="en-US" sz="2400" dirty="0"/>
              <a:t> </a:t>
            </a:r>
            <a:r>
              <a:rPr lang="en-US" sz="2400" dirty="0" err="1"/>
              <a:t>inntil</a:t>
            </a:r>
            <a:r>
              <a:rPr lang="en-US" sz="2400" dirty="0"/>
              <a:t> </a:t>
            </a:r>
            <a:r>
              <a:rPr lang="en-US" sz="2400" dirty="0" err="1"/>
              <a:t>kapitalen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brukt</a:t>
            </a:r>
            <a:r>
              <a:rPr lang="en-US" sz="2400" dirty="0"/>
              <a:t> </a:t>
            </a:r>
            <a:r>
              <a:rPr lang="en-US" sz="2400" dirty="0" smtClean="0"/>
              <a:t>opp.</a:t>
            </a:r>
            <a:endParaRPr lang="en-US" sz="2400" dirty="0">
              <a:solidFill>
                <a:srgbClr val="0B5395"/>
              </a:solidFill>
            </a:endParaRP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49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15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C6-DA19-4493-B7E6-B2C5C204C2D1}" type="slidenum">
              <a:rPr lang="en-US"/>
              <a:pPr/>
              <a:t>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 av kontantstrøm </a:t>
            </a:r>
            <a:r>
              <a:rPr lang="nb-NO" sz="2400"/>
              <a:t>(5%)</a:t>
            </a:r>
          </a:p>
        </p:txBody>
      </p:sp>
      <p:grpSp>
        <p:nvGrpSpPr>
          <p:cNvPr id="219158" name="Group 22"/>
          <p:cNvGrpSpPr>
            <a:grpSpLocks/>
          </p:cNvGrpSpPr>
          <p:nvPr/>
        </p:nvGrpSpPr>
        <p:grpSpPr bwMode="auto">
          <a:xfrm>
            <a:off x="741231" y="1341439"/>
            <a:ext cx="8580040" cy="865187"/>
            <a:chOff x="431" y="845"/>
            <a:chExt cx="4989" cy="545"/>
          </a:xfrm>
        </p:grpSpPr>
        <p:sp>
          <p:nvSpPr>
            <p:cNvPr id="219141" name="Line 5"/>
            <p:cNvSpPr>
              <a:spLocks noChangeShapeType="1"/>
            </p:cNvSpPr>
            <p:nvPr/>
          </p:nvSpPr>
          <p:spPr bwMode="auto">
            <a:xfrm>
              <a:off x="431" y="1118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9142" name="Line 6"/>
            <p:cNvSpPr>
              <a:spLocks noChangeShapeType="1"/>
            </p:cNvSpPr>
            <p:nvPr/>
          </p:nvSpPr>
          <p:spPr bwMode="auto">
            <a:xfrm>
              <a:off x="1338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9143" name="Line 7"/>
            <p:cNvSpPr>
              <a:spLocks noChangeShapeType="1"/>
            </p:cNvSpPr>
            <p:nvPr/>
          </p:nvSpPr>
          <p:spPr bwMode="auto">
            <a:xfrm>
              <a:off x="4060" y="102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9144" name="Rectangle 8"/>
            <p:cNvSpPr>
              <a:spLocks noChangeArrowheads="1"/>
            </p:cNvSpPr>
            <p:nvPr/>
          </p:nvSpPr>
          <p:spPr bwMode="auto">
            <a:xfrm>
              <a:off x="4922" y="845"/>
              <a:ext cx="49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nb-NO" sz="1800"/>
                <a:t>t</a:t>
              </a:r>
            </a:p>
          </p:txBody>
        </p:sp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>
              <a:off x="1066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0</a:t>
              </a:r>
            </a:p>
          </p:txBody>
        </p:sp>
        <p:sp>
          <p:nvSpPr>
            <p:cNvPr id="219147" name="Rectangle 11"/>
            <p:cNvSpPr>
              <a:spLocks noChangeArrowheads="1"/>
            </p:cNvSpPr>
            <p:nvPr/>
          </p:nvSpPr>
          <p:spPr bwMode="auto">
            <a:xfrm>
              <a:off x="1111" y="1163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-100</a:t>
              </a:r>
            </a:p>
          </p:txBody>
        </p:sp>
        <p:sp>
          <p:nvSpPr>
            <p:cNvPr id="219150" name="Line 14"/>
            <p:cNvSpPr>
              <a:spLocks noChangeShapeType="1"/>
            </p:cNvSpPr>
            <p:nvPr/>
          </p:nvSpPr>
          <p:spPr bwMode="auto">
            <a:xfrm>
              <a:off x="2155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9151" name="Rectangle 15"/>
            <p:cNvSpPr>
              <a:spLocks noChangeArrowheads="1"/>
            </p:cNvSpPr>
            <p:nvPr/>
          </p:nvSpPr>
          <p:spPr bwMode="auto">
            <a:xfrm>
              <a:off x="1882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1</a:t>
              </a:r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3017" y="102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9153" name="Rectangle 17"/>
            <p:cNvSpPr>
              <a:spLocks noChangeArrowheads="1"/>
            </p:cNvSpPr>
            <p:nvPr/>
          </p:nvSpPr>
          <p:spPr bwMode="auto">
            <a:xfrm>
              <a:off x="2744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2</a:t>
              </a:r>
            </a:p>
          </p:txBody>
        </p:sp>
        <p:sp>
          <p:nvSpPr>
            <p:cNvPr id="219154" name="Rectangle 18"/>
            <p:cNvSpPr>
              <a:spLocks noChangeArrowheads="1"/>
            </p:cNvSpPr>
            <p:nvPr/>
          </p:nvSpPr>
          <p:spPr bwMode="auto">
            <a:xfrm>
              <a:off x="3787" y="845"/>
              <a:ext cx="54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3</a:t>
              </a:r>
            </a:p>
          </p:txBody>
        </p:sp>
        <p:sp>
          <p:nvSpPr>
            <p:cNvPr id="219155" name="Rectangle 19"/>
            <p:cNvSpPr>
              <a:spLocks noChangeArrowheads="1"/>
            </p:cNvSpPr>
            <p:nvPr/>
          </p:nvSpPr>
          <p:spPr bwMode="auto">
            <a:xfrm>
              <a:off x="3787" y="1162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50</a:t>
              </a:r>
            </a:p>
          </p:txBody>
        </p:sp>
        <p:sp>
          <p:nvSpPr>
            <p:cNvPr id="219156" name="Rectangle 20"/>
            <p:cNvSpPr>
              <a:spLocks noChangeArrowheads="1"/>
            </p:cNvSpPr>
            <p:nvPr/>
          </p:nvSpPr>
          <p:spPr bwMode="auto">
            <a:xfrm>
              <a:off x="1927" y="1162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30</a:t>
              </a:r>
            </a:p>
          </p:txBody>
        </p:sp>
        <p:sp>
          <p:nvSpPr>
            <p:cNvPr id="219157" name="Rectangle 21"/>
            <p:cNvSpPr>
              <a:spLocks noChangeArrowheads="1"/>
            </p:cNvSpPr>
            <p:nvPr/>
          </p:nvSpPr>
          <p:spPr bwMode="auto">
            <a:xfrm>
              <a:off x="2744" y="1162"/>
              <a:ext cx="4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800" dirty="0"/>
                <a:t>40</a:t>
              </a:r>
            </a:p>
          </p:txBody>
        </p:sp>
      </p:grp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975123" y="2636838"/>
            <a:ext cx="171635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800"/>
              <a:t>-100/(1,05)</a:t>
            </a:r>
            <a:r>
              <a:rPr lang="nb-NO" sz="1800" baseline="30000"/>
              <a:t>0</a:t>
            </a:r>
            <a:endParaRPr lang="nb-NO" sz="1800"/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1052512" y="3284538"/>
            <a:ext cx="163724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800"/>
              <a:t>+ 30/(1,05)</a:t>
            </a:r>
            <a:r>
              <a:rPr lang="nb-NO" sz="1800" baseline="30000"/>
              <a:t>1</a:t>
            </a:r>
            <a:endParaRPr lang="nb-NO" sz="1800"/>
          </a:p>
        </p:txBody>
      </p:sp>
      <p:sp>
        <p:nvSpPr>
          <p:cNvPr id="219162" name="Freeform 26"/>
          <p:cNvSpPr>
            <a:spLocks/>
          </p:cNvSpPr>
          <p:nvPr/>
        </p:nvSpPr>
        <p:spPr bwMode="auto">
          <a:xfrm>
            <a:off x="2614083" y="2349500"/>
            <a:ext cx="1093788" cy="1079500"/>
          </a:xfrm>
          <a:custGeom>
            <a:avLst/>
            <a:gdLst>
              <a:gd name="T0" fmla="*/ 635 w 636"/>
              <a:gd name="T1" fmla="*/ 0 h 318"/>
              <a:gd name="T2" fmla="*/ 636 w 636"/>
              <a:gd name="T3" fmla="*/ 318 h 318"/>
              <a:gd name="T4" fmla="*/ 0 w 636"/>
              <a:gd name="T5" fmla="*/ 31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6" h="318">
                <a:moveTo>
                  <a:pt x="635" y="0"/>
                </a:moveTo>
                <a:lnTo>
                  <a:pt x="636" y="318"/>
                </a:lnTo>
                <a:lnTo>
                  <a:pt x="0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9163" name="Freeform 27"/>
          <p:cNvSpPr>
            <a:spLocks/>
          </p:cNvSpPr>
          <p:nvPr/>
        </p:nvSpPr>
        <p:spPr bwMode="auto">
          <a:xfrm>
            <a:off x="2691474" y="2349500"/>
            <a:ext cx="2497138" cy="1943100"/>
          </a:xfrm>
          <a:custGeom>
            <a:avLst/>
            <a:gdLst>
              <a:gd name="T0" fmla="*/ 635 w 636"/>
              <a:gd name="T1" fmla="*/ 0 h 318"/>
              <a:gd name="T2" fmla="*/ 636 w 636"/>
              <a:gd name="T3" fmla="*/ 318 h 318"/>
              <a:gd name="T4" fmla="*/ 0 w 636"/>
              <a:gd name="T5" fmla="*/ 31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6" h="318">
                <a:moveTo>
                  <a:pt x="635" y="0"/>
                </a:moveTo>
                <a:lnTo>
                  <a:pt x="636" y="318"/>
                </a:lnTo>
                <a:lnTo>
                  <a:pt x="0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9164" name="Line 28"/>
          <p:cNvSpPr>
            <a:spLocks noChangeShapeType="1"/>
          </p:cNvSpPr>
          <p:nvPr/>
        </p:nvSpPr>
        <p:spPr bwMode="auto">
          <a:xfrm>
            <a:off x="2221971" y="22764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1052512" y="4076701"/>
            <a:ext cx="163724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800"/>
              <a:t>+ 40/(1,05)</a:t>
            </a:r>
            <a:r>
              <a:rPr lang="nb-NO" sz="1800" baseline="30000"/>
              <a:t>2</a:t>
            </a:r>
            <a:endParaRPr lang="nb-NO" sz="1800"/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1052512" y="4868863"/>
            <a:ext cx="163724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800"/>
              <a:t>+ 50/(1,05)</a:t>
            </a:r>
            <a:r>
              <a:rPr lang="nb-NO" sz="1800" baseline="30000"/>
              <a:t>3</a:t>
            </a:r>
            <a:endParaRPr lang="nb-NO" sz="1800"/>
          </a:p>
        </p:txBody>
      </p:sp>
      <p:sp>
        <p:nvSpPr>
          <p:cNvPr id="219167" name="Freeform 31"/>
          <p:cNvSpPr>
            <a:spLocks/>
          </p:cNvSpPr>
          <p:nvPr/>
        </p:nvSpPr>
        <p:spPr bwMode="auto">
          <a:xfrm>
            <a:off x="2691474" y="2349500"/>
            <a:ext cx="4290880" cy="2735263"/>
          </a:xfrm>
          <a:custGeom>
            <a:avLst/>
            <a:gdLst>
              <a:gd name="T0" fmla="*/ 635 w 636"/>
              <a:gd name="T1" fmla="*/ 0 h 318"/>
              <a:gd name="T2" fmla="*/ 636 w 636"/>
              <a:gd name="T3" fmla="*/ 318 h 318"/>
              <a:gd name="T4" fmla="*/ 0 w 636"/>
              <a:gd name="T5" fmla="*/ 31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6" h="318">
                <a:moveTo>
                  <a:pt x="635" y="0"/>
                </a:moveTo>
                <a:lnTo>
                  <a:pt x="636" y="318"/>
                </a:lnTo>
                <a:lnTo>
                  <a:pt x="0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1129903" y="5589588"/>
            <a:ext cx="3900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800"/>
              <a:t>= -100 + 28,6 + 36,3 + 43,2 </a:t>
            </a:r>
            <a:r>
              <a:rPr lang="nb-NO" sz="1800" u="sng">
                <a:cs typeface="Arial" charset="0"/>
              </a:rPr>
              <a:t>≈ 8,0</a:t>
            </a:r>
          </a:p>
        </p:txBody>
      </p:sp>
    </p:spTree>
    <p:extLst>
      <p:ext uri="{BB962C8B-B14F-4D97-AF65-F5344CB8AC3E}">
        <p14:creationId xmlns:p14="http://schemas.microsoft.com/office/powerpoint/2010/main" val="26291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0" grpId="0"/>
      <p:bldP spid="219161" grpId="0"/>
      <p:bldP spid="219162" grpId="0" animBg="1"/>
      <p:bldP spid="219163" grpId="0" animBg="1"/>
      <p:bldP spid="219164" grpId="0" animBg="1"/>
      <p:bldP spid="219165" grpId="0"/>
      <p:bldP spid="219166" grpId="0"/>
      <p:bldP spid="219167" grpId="0" animBg="1"/>
      <p:bldP spid="2191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B93-CD10-470F-BE49-5D6D38C53CC6}" type="slidenum">
              <a:rPr lang="en-US"/>
              <a:pPr/>
              <a:t>6</a:t>
            </a:fld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Et bankinnskudd på 108 (nåverdien av innbetaling-ene) på tidspunkt 0 ville gi muligheten for uttak på 30, 40 og 50 hhv. på tidspunkt 1, 2 og 3 når renten er 5%.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Dette prosjektet krever kun en investering på 100. Merverdien er derfor 8 i forhold til bankalternativet.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Et prosjekts nåverdi viser den </a:t>
            </a:r>
            <a:r>
              <a:rPr lang="nb-NO" sz="2800" b="1" dirty="0"/>
              <a:t>verdiøkning</a:t>
            </a:r>
            <a:r>
              <a:rPr lang="nb-NO" sz="2800" dirty="0"/>
              <a:t>, </a:t>
            </a:r>
            <a:r>
              <a:rPr lang="nb-NO" sz="2800" b="1" dirty="0" err="1"/>
              <a:t>formuesvekst</a:t>
            </a:r>
            <a:r>
              <a:rPr lang="nb-NO" sz="2800" dirty="0"/>
              <a:t> eller </a:t>
            </a:r>
            <a:r>
              <a:rPr lang="nb-NO" sz="2800" b="1" dirty="0"/>
              <a:t>verdiskapning</a:t>
            </a:r>
            <a:r>
              <a:rPr lang="nb-NO" sz="2800" dirty="0"/>
              <a:t> som oppnås på tidspunkt 0 ved å velge dette prosjektet fremfor å bruke pengene på noe som gir avkastning lik diskonteringsrenten.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Nåverdi – hva er det?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Nåverdi kontantstrøm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033110"/>
              </p:ext>
            </p:extLst>
          </p:nvPr>
        </p:nvGraphicFramePr>
        <p:xfrm>
          <a:off x="428625" y="2214563"/>
          <a:ext cx="91551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3" imgW="3377880" imgH="431640" progId="Equation.DSMT4">
                  <p:embed/>
                </p:oleObj>
              </mc:Choice>
              <mc:Fallback>
                <p:oleObj name="Equation" r:id="rId3" imgW="33778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214563"/>
                        <a:ext cx="91551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14843"/>
              </p:ext>
            </p:extLst>
          </p:nvPr>
        </p:nvGraphicFramePr>
        <p:xfrm>
          <a:off x="342900" y="3687763"/>
          <a:ext cx="92551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5" imgW="3416040" imgH="431640" progId="Equation.DSMT4">
                  <p:embed/>
                </p:oleObj>
              </mc:Choice>
              <mc:Fallback>
                <p:oleObj name="Equation" r:id="rId5" imgW="34160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687763"/>
                        <a:ext cx="92551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54925"/>
              </p:ext>
            </p:extLst>
          </p:nvPr>
        </p:nvGraphicFramePr>
        <p:xfrm>
          <a:off x="463550" y="5162550"/>
          <a:ext cx="28527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7" imgW="1054080" imgH="431640" progId="Equation.DSMT4">
                  <p:embed/>
                </p:oleObj>
              </mc:Choice>
              <mc:Fallback>
                <p:oleObj name="Equation" r:id="rId7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162550"/>
                        <a:ext cx="28527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2691" y="4883218"/>
            <a:ext cx="48306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9"/>
              </a:buBlip>
            </a:pPr>
            <a:r>
              <a:rPr lang="nb-NO" sz="2800" dirty="0" smtClean="0">
                <a:solidFill>
                  <a:srgbClr val="0B5395"/>
                </a:solidFill>
                <a:latin typeface="Calibri"/>
                <a:cs typeface="Calibri"/>
              </a:rPr>
              <a:t>Formlene gjelder når </a:t>
            </a: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kapitalkostnaden </a:t>
            </a:r>
            <a:r>
              <a:rPr lang="nb-NO" sz="2800" b="1" i="1" dirty="0">
                <a:solidFill>
                  <a:srgbClr val="0B5395"/>
                </a:solidFill>
                <a:latin typeface="Calibri"/>
                <a:cs typeface="Calibri"/>
              </a:rPr>
              <a:t>r</a:t>
            </a: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 er konstant i hele levetiden.</a:t>
            </a:r>
            <a:endParaRPr lang="nb-NO" sz="28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2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0E0E-9430-4317-B76B-D42109F9A35C}" type="slidenum">
              <a:rPr lang="en-US"/>
              <a:pPr/>
              <a:t>8</a:t>
            </a:fld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nb-NO" sz="2500" dirty="0"/>
              <a:t>Diskonteringsrenten belaster prosjektet med kapitalkostnadene, dvs. ulempene ved å binde opp penger i prosjektet framfor å investere dem i beste alternative anvendelse.</a:t>
            </a:r>
          </a:p>
          <a:p>
            <a:pPr>
              <a:lnSpc>
                <a:spcPct val="90000"/>
              </a:lnSpc>
            </a:pPr>
            <a:r>
              <a:rPr lang="nb-NO" sz="2500" dirty="0"/>
              <a:t>Kapitalkostnaden skal ta hensyn til utålmodighetskostnaden – å måtte utsette forbruk eller investeringer til et senere tidspunkt. Denne kapitalkostnaden kalles realrente.</a:t>
            </a:r>
          </a:p>
          <a:p>
            <a:pPr>
              <a:lnSpc>
                <a:spcPct val="90000"/>
              </a:lnSpc>
            </a:pPr>
            <a:r>
              <a:rPr lang="nb-NO" sz="2500" dirty="0"/>
              <a:t>Kapitalkostnaden kan også inneholde kompensasjon for prisstigning. Kapitalkostnaden er da en nominell rente.</a:t>
            </a:r>
          </a:p>
          <a:p>
            <a:pPr>
              <a:lnSpc>
                <a:spcPct val="90000"/>
              </a:lnSpc>
            </a:pPr>
            <a:r>
              <a:rPr lang="nb-NO" sz="2500" dirty="0"/>
              <a:t>I tillegg kan kapitalkostnaden også inneholde en usikkerhetskostnad. I så fall er diskonteringsrenten også risikojustert.</a:t>
            </a:r>
            <a:endParaRPr lang="en-US" sz="2500" dirty="0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Kapitalkostnaden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EBE3-61B3-412F-A7F3-2D1A7E27DC9B}" type="slidenum">
              <a:rPr lang="en-US"/>
              <a:pPr/>
              <a:t>9</a:t>
            </a:fld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1650999"/>
            <a:ext cx="8736587" cy="47392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 smtClean="0"/>
              <a:t>Kontantstrømmen belastet for alle utbetalinger bortsett fra godtgjørelse til kapitalen.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 smtClean="0"/>
              <a:t>Kapitalkostnaden belaster prosjektet for ulempen ved å binde opp penger framfor å investere dem et annet sted.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 smtClean="0"/>
              <a:t>Kapitalkostnaden trekker derfor ut en godtgjørelse til investert kapital.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 smtClean="0"/>
              <a:t>Hvis </a:t>
            </a:r>
            <a:r>
              <a:rPr lang="nb-NO" sz="2200" dirty="0"/>
              <a:t>kontantstrømmen er nominelle verdier etter skatt, må kapitalkostnaden være nominell rente etter skatt, og inklusiv risikojustering hvis kontantstrømmen er usikker.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/>
              <a:t>Er kontantstrømmen realverdier før skatt, må kapitalkostnaden være realrenten før skatt, og uten risikojustering hvis kontantstrømmen er sikker.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nb-NO" sz="2200" dirty="0"/>
              <a:t>Diskonteringsrenten må alltid være i samme benevning som kontantstrømmen.</a:t>
            </a:r>
            <a:endParaRPr lang="en-US" sz="2200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Kapitalkostnad og kontantstrøm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2312</TotalTime>
  <Words>2573</Words>
  <Application>Microsoft Office PowerPoint</Application>
  <PresentationFormat>A4 Paper (210x297 mm)</PresentationFormat>
  <Paragraphs>670</Paragraphs>
  <Slides>49</Slides>
  <Notes>8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him_mal_B</vt:lpstr>
      <vt:lpstr>Ripple</vt:lpstr>
      <vt:lpstr>???</vt:lpstr>
      <vt:lpstr>???</vt:lpstr>
      <vt:lpstr>???</vt:lpstr>
      <vt:lpstr>\\Client\D$\Data\FAG86009\My Documents\iFolder\ADOKUMENTER\Oyvind\PAG_2009\EXCEL\BI\B&amp;GPRO~1\B &amp; G Kapitel 7 .XLS!IR NV-profil!R21C8</vt:lpstr>
      <vt:lpstr>\\Client\D$\Data\FAG86009\My Documents\iFolder\ADOKUMENTER\Oyvind\PAG_2009\EXCEL\BI\B&amp;GPRO~1\B &amp; G Kapitel 7 .XLS!IR NV-profil!R22C8</vt:lpstr>
      <vt:lpstr>\\Client\D$\Data\FAG86009\My Documents\iFolder\ADOKUMENTER\Oyvind\PAG_2009\EXCEL\BI\B&amp;GPRO~1\B &amp; G Kapitel 7 .XLS!IR NV-profil!R23C8</vt:lpstr>
      <vt:lpstr>\\Client\D$\Data\FAG86009\My Documents\iFolder\ADOKUMENTER\Oyvind\PAG_2009\EXCEL\BI\B&amp;GPRO~1\B &amp; G Kapitel 7 .XLS!IR NV-profil!R24C8</vt:lpstr>
      <vt:lpstr>Worksheet</vt:lpstr>
      <vt:lpstr>Equation</vt:lpstr>
      <vt:lpstr>Prosjektanalyse Øyvind Bøhren og Per Ivar Gjærum</vt:lpstr>
      <vt:lpstr>Læringsmål</vt:lpstr>
      <vt:lpstr>Kapittel 4: Oversikt</vt:lpstr>
      <vt:lpstr>Nåverdi</vt:lpstr>
      <vt:lpstr>Nåverdi av kontantstrøm (5%)</vt:lpstr>
      <vt:lpstr>Nåverdi – hva er det?</vt:lpstr>
      <vt:lpstr>Nåverdi kontantstrøm</vt:lpstr>
      <vt:lpstr>Kapitalkostnaden</vt:lpstr>
      <vt:lpstr>Kapitalkostnad og kontantstrøm</vt:lpstr>
      <vt:lpstr>Regnskapsmessig overskudd vs nåverdi</vt:lpstr>
      <vt:lpstr>Beslutningssituasjoner</vt:lpstr>
      <vt:lpstr>Beslutningsregler for nåverdi</vt:lpstr>
      <vt:lpstr>3 uavhengige alternativer</vt:lpstr>
      <vt:lpstr>Nåverdiprofil</vt:lpstr>
      <vt:lpstr>Nåverdiprofil i regneark</vt:lpstr>
      <vt:lpstr>Investeringsprosjekter (–, +, + … +)</vt:lpstr>
      <vt:lpstr>Finansieringsprosjekter (+, –, – … –)</vt:lpstr>
      <vt:lpstr>Finansieringsprosjekt</vt:lpstr>
      <vt:lpstr>Kalkulatorbruk ved diskontering</vt:lpstr>
      <vt:lpstr>Internrente</vt:lpstr>
      <vt:lpstr>Beregning av internrenten</vt:lpstr>
      <vt:lpstr>Eksempler på interrenteberegning</vt:lpstr>
      <vt:lpstr>Interrenteberegning  ved lineær interpolering</vt:lpstr>
      <vt:lpstr>Interpolering av internrenten</vt:lpstr>
      <vt:lpstr>Internrente og nåverdi</vt:lpstr>
      <vt:lpstr>Internrenten</vt:lpstr>
      <vt:lpstr>Eksempel</vt:lpstr>
      <vt:lpstr>Internrentens økonomiske innhold</vt:lpstr>
      <vt:lpstr>Investerings- og finansieringsprosjekt</vt:lpstr>
      <vt:lpstr>Det viktige spørsmålet</vt:lpstr>
      <vt:lpstr>Beslutningsregler for internrente</vt:lpstr>
      <vt:lpstr>Problemer med internrentemetoden</vt:lpstr>
      <vt:lpstr>Flere internrenter</vt:lpstr>
      <vt:lpstr>Internrente ved varierende kapitalkostnad over tid</vt:lpstr>
      <vt:lpstr>Beslutningsregler for internrente</vt:lpstr>
      <vt:lpstr>Internrenteregelen og gjensidig utelukkende alternativer</vt:lpstr>
      <vt:lpstr>Gjensidig utelukkende alternativer</vt:lpstr>
      <vt:lpstr>Tilbakebetalingstid investeringsprosjekter</vt:lpstr>
      <vt:lpstr>Svakheter ved tilbakebetalingstid</vt:lpstr>
      <vt:lpstr>Annuitetsmetoden</vt:lpstr>
      <vt:lpstr>Beslutningsregel for annuitetsmetoden</vt:lpstr>
      <vt:lpstr>Annuitetsmetoden</vt:lpstr>
      <vt:lpstr>Kapitalrasjonering</vt:lpstr>
      <vt:lpstr>Øvre grense på sum investeringer</vt:lpstr>
      <vt:lpstr>Rangering etter knapp faktor</vt:lpstr>
      <vt:lpstr>Nåverdiindeks</vt:lpstr>
      <vt:lpstr>Kapitalkostnaden</vt:lpstr>
      <vt:lpstr>Oppsummering</vt:lpstr>
      <vt:lpstr>Oppsummering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197</cp:revision>
  <cp:lastPrinted>2011-09-07T12:05:55Z</cp:lastPrinted>
  <dcterms:created xsi:type="dcterms:W3CDTF">2011-03-04T18:04:00Z</dcterms:created>
  <dcterms:modified xsi:type="dcterms:W3CDTF">2012-05-31T11:34:56Z</dcterms:modified>
</cp:coreProperties>
</file>