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350" r:id="rId3"/>
    <p:sldId id="341" r:id="rId4"/>
    <p:sldId id="365" r:id="rId5"/>
    <p:sldId id="379" r:id="rId6"/>
    <p:sldId id="380" r:id="rId7"/>
    <p:sldId id="367" r:id="rId8"/>
    <p:sldId id="397" r:id="rId9"/>
    <p:sldId id="381" r:id="rId10"/>
    <p:sldId id="396" r:id="rId11"/>
    <p:sldId id="382" r:id="rId12"/>
    <p:sldId id="368" r:id="rId13"/>
    <p:sldId id="383" r:id="rId14"/>
    <p:sldId id="384" r:id="rId15"/>
    <p:sldId id="370" r:id="rId16"/>
    <p:sldId id="385" r:id="rId17"/>
    <p:sldId id="371" r:id="rId18"/>
    <p:sldId id="386" r:id="rId19"/>
    <p:sldId id="389" r:id="rId20"/>
    <p:sldId id="387" r:id="rId21"/>
    <p:sldId id="388" r:id="rId22"/>
    <p:sldId id="374" r:id="rId23"/>
    <p:sldId id="391" r:id="rId24"/>
    <p:sldId id="390" r:id="rId25"/>
    <p:sldId id="392" r:id="rId26"/>
    <p:sldId id="393" r:id="rId27"/>
    <p:sldId id="394" r:id="rId28"/>
    <p:sldId id="304" r:id="rId29"/>
    <p:sldId id="398" r:id="rId30"/>
    <p:sldId id="399" r:id="rId31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B2CC"/>
    <a:srgbClr val="166C9E"/>
    <a:srgbClr val="1F6C9E"/>
    <a:srgbClr val="00518E"/>
    <a:srgbClr val="008080"/>
    <a:srgbClr val="FF6600"/>
    <a:srgbClr val="CC0000"/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88277" autoAdjust="0"/>
  </p:normalViewPr>
  <p:slideViewPr>
    <p:cSldViewPr>
      <p:cViewPr varScale="1">
        <p:scale>
          <a:sx n="105" d="100"/>
          <a:sy n="105" d="100"/>
        </p:scale>
        <p:origin x="-3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794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0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40.wmf"/><Relationship Id="rId6" Type="http://schemas.openxmlformats.org/officeDocument/2006/relationships/image" Target="../media/image49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83F642C-B12B-44F9-960C-8B04C5FC0760}" type="datetimeFigureOut">
              <a:rPr lang="nb-NO"/>
              <a:pPr>
                <a:defRPr/>
              </a:pPr>
              <a:t>13.07.2009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b-NO" noProof="0" smtClean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3C7D530-6E69-44F4-BC1B-CA5F80465F6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C7D530-6E69-44F4-BC1B-CA5F80465F69}" type="slidenum">
              <a:rPr lang="nb-NO" smtClean="0"/>
              <a:pPr>
                <a:defRPr/>
              </a:pPr>
              <a:t>1</a:t>
            </a:fld>
            <a:endParaRPr lang="nb-NO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73BAA5-3836-44D1-9803-F4A510C326FB}" type="slidenum">
              <a:rPr lang="en-US"/>
              <a:pPr/>
              <a:t>30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60AC71A-29EA-4633-8CBD-998D4EA6E47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73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b-NO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C7D530-6E69-44F4-BC1B-CA5F80465F69}" type="slidenum">
              <a:rPr lang="nb-NO" smtClean="0"/>
              <a:pPr>
                <a:defRPr/>
              </a:pPr>
              <a:t>3</a:t>
            </a:fld>
            <a:endParaRPr lang="nb-N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C7D530-6E69-44F4-BC1B-CA5F80465F69}" type="slidenum">
              <a:rPr lang="nb-NO" smtClean="0"/>
              <a:pPr>
                <a:defRPr/>
              </a:pPr>
              <a:t>22</a:t>
            </a:fld>
            <a:endParaRPr lang="nb-N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C7D530-6E69-44F4-BC1B-CA5F80465F69}" type="slidenum">
              <a:rPr lang="nb-NO" smtClean="0"/>
              <a:pPr>
                <a:defRPr/>
              </a:pPr>
              <a:t>23</a:t>
            </a:fld>
            <a:endParaRPr lang="nb-N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C7D530-6E69-44F4-BC1B-CA5F80465F69}" type="slidenum">
              <a:rPr lang="nb-NO" smtClean="0"/>
              <a:pPr>
                <a:defRPr/>
              </a:pPr>
              <a:t>24</a:t>
            </a:fld>
            <a:endParaRPr lang="nb-N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C7D530-6E69-44F4-BC1B-CA5F80465F69}" type="slidenum">
              <a:rPr lang="nb-NO" smtClean="0"/>
              <a:pPr>
                <a:defRPr/>
              </a:pPr>
              <a:t>25</a:t>
            </a:fld>
            <a:endParaRPr lang="nb-N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73BAA5-3836-44D1-9803-F4A510C326FB}" type="slidenum">
              <a:rPr lang="en-US"/>
              <a:pPr/>
              <a:t>28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73BAA5-3836-44D1-9803-F4A510C326FB}" type="slidenum">
              <a:rPr lang="en-US"/>
              <a:pPr/>
              <a:t>29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bg>
      <p:bgPr>
        <a:solidFill>
          <a:srgbClr val="A3B2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fagbok HVITpc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924300" y="333375"/>
            <a:ext cx="1231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baner2 copy.jpg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6415088"/>
            <a:ext cx="9144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55650" y="2133600"/>
            <a:ext cx="7772400" cy="117951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b-NO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CC00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nb-NO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E951BB7D-7C9F-40CE-9579-AC1000B16633}" type="datetime1">
              <a:rPr lang="nb-NO"/>
              <a:pPr>
                <a:defRPr/>
              </a:pPr>
              <a:t>13.07.2009</a:t>
            </a:fld>
            <a:endParaRPr lang="nb-N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nb-NO"/>
              <a:t>Kapittel 5 - Trærne i skogen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C1A4C5B-DAFA-4B59-8A0A-E0BADF3E4F2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6088" y="15573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pic>
        <p:nvPicPr>
          <p:cNvPr id="1028" name="Picture 5" descr="baner2 copy.jpg"/>
          <p:cNvPicPr>
            <a:picLocks noChangeAspect="1"/>
          </p:cNvPicPr>
          <p:nvPr userDrawn="1"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0" y="6415088"/>
            <a:ext cx="9144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7" r:id="rId3"/>
    <p:sldLayoutId id="2147483728" r:id="rId4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3B2C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3B2C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3B2C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3B2C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3B2CC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CC33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CC33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CC33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CC33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1.jpeg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6.jpeg"/><Relationship Id="rId5" Type="http://schemas.openxmlformats.org/officeDocument/2006/relationships/image" Target="../media/image35.jpeg"/><Relationship Id="rId4" Type="http://schemas.openxmlformats.org/officeDocument/2006/relationships/image" Target="../media/image3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5.jpeg"/><Relationship Id="rId4" Type="http://schemas.openxmlformats.org/officeDocument/2006/relationships/image" Target="../media/image38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52.gif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52.gif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emf"/><Relationship Id="rId2" Type="http://schemas.openxmlformats.org/officeDocument/2006/relationships/image" Target="../media/image57.gif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60.e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jpeg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jpeg"/><Relationship Id="rId4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ctr"/>
            <a:r>
              <a:rPr lang="nb-NO" sz="3200" dirty="0" smtClean="0"/>
              <a:t>Kapittel 7</a:t>
            </a:r>
            <a:br>
              <a:rPr lang="nb-NO" sz="3200" dirty="0" smtClean="0"/>
            </a:br>
            <a:r>
              <a:rPr lang="nb-NO" sz="2800" dirty="0" smtClean="0">
                <a:solidFill>
                  <a:schemeClr val="tx1"/>
                </a:solidFill>
              </a:rPr>
              <a:t>Kapitalkostnad</a:t>
            </a: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048001" y="2304077"/>
            <a:ext cx="3352800" cy="382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304800" y="152400"/>
            <a:ext cx="861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 err="1" smtClean="0"/>
              <a:t>Samvariasjon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etisk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filtrering</a:t>
            </a:r>
            <a:r>
              <a:rPr lang="en-US" sz="2000" b="1" dirty="0" smtClean="0"/>
              <a:t>: </a:t>
            </a:r>
            <a:r>
              <a:rPr lang="en-US" sz="2000" b="1" dirty="0" err="1" smtClean="0"/>
              <a:t>Statens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Pensjonsfond</a:t>
            </a:r>
            <a:r>
              <a:rPr lang="en-US" sz="2000" b="1" dirty="0" smtClean="0"/>
              <a:t> – </a:t>
            </a:r>
            <a:r>
              <a:rPr lang="en-US" sz="2000" b="1" dirty="0" err="1" smtClean="0"/>
              <a:t>Utland</a:t>
            </a:r>
            <a:r>
              <a:rPr lang="en-US" sz="2000" b="1" dirty="0" smtClean="0"/>
              <a:t> 2008 </a:t>
            </a:r>
            <a:endParaRPr lang="en-US" sz="2000" dirty="0" smtClean="0"/>
          </a:p>
        </p:txBody>
      </p:sp>
      <p:pic>
        <p:nvPicPr>
          <p:cNvPr id="97283" name="Picture 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04800" y="533400"/>
            <a:ext cx="6400800" cy="57891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3428999" y="1219200"/>
            <a:ext cx="3352801" cy="3581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533400" y="2286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400" b="1" dirty="0" err="1" smtClean="0"/>
              <a:t>Risikokostnaden</a:t>
            </a:r>
            <a:r>
              <a:rPr lang="en-US" sz="2400" b="1" dirty="0" smtClean="0"/>
              <a:t>: De </a:t>
            </a:r>
            <a:r>
              <a:rPr lang="en-US" sz="2400" b="1" dirty="0" err="1" smtClean="0"/>
              <a:t>tre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risikotypene</a:t>
            </a:r>
            <a:endParaRPr lang="nb-NO" sz="2400" b="1" dirty="0" smtClean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dirty="0" smtClean="0"/>
              <a:t>  </a:t>
            </a:r>
            <a:r>
              <a:rPr lang="en-US" sz="2400" b="1" i="1" dirty="0" smtClean="0"/>
              <a:t> </a:t>
            </a:r>
            <a:endParaRPr lang="en-US" sz="2400" b="1" i="1" dirty="0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671637" y="19050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 smtClean="0"/>
              <a:t>For </a:t>
            </a:r>
            <a:r>
              <a:rPr lang="en-US" sz="2000" dirty="0" err="1" smtClean="0"/>
              <a:t>Snøgrep</a:t>
            </a:r>
            <a:r>
              <a:rPr lang="en-US" sz="2000" dirty="0" smtClean="0"/>
              <a:t>: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957263" y="1158875"/>
          <a:ext cx="7351712" cy="393700"/>
        </p:xfrm>
        <a:graphic>
          <a:graphicData uri="http://schemas.openxmlformats.org/presentationml/2006/ole">
            <p:oleObj spid="_x0000_s72706" name="Equation" r:id="rId3" imgW="3797280" imgH="203040" progId="">
              <p:embed/>
            </p:oleObj>
          </a:graphicData>
        </a:graphic>
      </p:graphicFrame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4445000" y="1981200"/>
          <a:ext cx="2260600" cy="393700"/>
        </p:xfrm>
        <a:graphic>
          <a:graphicData uri="http://schemas.openxmlformats.org/presentationml/2006/ole">
            <p:oleObj spid="_x0000_s72707" name="Equation" r:id="rId4" imgW="1168200" imgH="203040" progId="">
              <p:embed/>
            </p:oleObj>
          </a:graphicData>
        </a:graphic>
      </p:graphicFrame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533400" y="2895600"/>
            <a:ext cx="7924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Diversifisering: 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2000" smtClean="0"/>
              <a:t>Verktøy for å fjerne usystematisk risiko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</a:pPr>
            <a:endParaRPr lang="en-US" sz="2000" smtClean="0"/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Veldiversifisert portefølje: 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2000" smtClean="0"/>
              <a:t>Mesteparten av risikoen er systematisk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</a:pPr>
            <a:endParaRPr lang="en-US" sz="2000" smtClean="0"/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Markedsporteføljen: 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2000" smtClean="0"/>
              <a:t>All risikoen er systematisk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2000" smtClean="0"/>
              <a:t>All usystematisk risiko fjernet</a:t>
            </a:r>
          </a:p>
        </p:txBody>
      </p:sp>
      <p:pic>
        <p:nvPicPr>
          <p:cNvPr id="72709" name="Picture 5" descr="http://www.etftrends.com/wp-content/uploads/2009/01/813014_98465811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6858000" y="3638550"/>
            <a:ext cx="2057400" cy="15430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13648" y="1432855"/>
            <a:ext cx="7868352" cy="412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1828800" y="2147888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/>
              <a:t>Usystematisk risiko –</a:t>
            </a:r>
            <a:r>
              <a:rPr lang="en-US" sz="2000"/>
              <a:t> </a:t>
            </a:r>
            <a:r>
              <a:rPr lang="en-US" sz="2000" smtClean="0"/>
              <a:t>Forsvinner ved diversifisering</a:t>
            </a:r>
            <a:endParaRPr lang="en-US" sz="2000"/>
          </a:p>
        </p:txBody>
      </p:sp>
      <p:sp>
        <p:nvSpPr>
          <p:cNvPr id="139272" name="AutoShape 8"/>
          <p:cNvSpPr>
            <a:spLocks noChangeArrowheads="1"/>
          </p:cNvSpPr>
          <p:nvPr/>
        </p:nvSpPr>
        <p:spPr bwMode="auto">
          <a:xfrm rot="10800000">
            <a:off x="1447800" y="1981200"/>
            <a:ext cx="304800" cy="1890713"/>
          </a:xfrm>
          <a:prstGeom prst="curvedLeftArrow">
            <a:avLst>
              <a:gd name="adj1" fmla="val 124063"/>
              <a:gd name="adj2" fmla="val 248125"/>
              <a:gd name="adj3" fmla="val 33333"/>
            </a:avLst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33400" y="304800"/>
            <a:ext cx="510540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smtClean="0"/>
              <a:t>De tre risikotypene på Oslo Børs</a:t>
            </a:r>
            <a:endParaRPr lang="en-US" sz="240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438400" y="5943600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 smtClean="0"/>
              <a:t>Systematisk </a:t>
            </a:r>
            <a:r>
              <a:rPr lang="en-US" sz="2000" b="1"/>
              <a:t>risiko –</a:t>
            </a:r>
            <a:r>
              <a:rPr lang="en-US" sz="2000"/>
              <a:t> </a:t>
            </a:r>
            <a:r>
              <a:rPr lang="en-US" sz="2000" smtClean="0"/>
              <a:t>Forsvinner ikke ved diversifisering</a:t>
            </a:r>
            <a:endParaRPr lang="en-US" sz="200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895600" y="2819400"/>
            <a:ext cx="510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 dirty="0" smtClean="0"/>
              <a:t>Total </a:t>
            </a:r>
            <a:r>
              <a:rPr lang="en-US" sz="2000" b="1" dirty="0" err="1"/>
              <a:t>risiko</a:t>
            </a:r>
            <a:r>
              <a:rPr lang="en-US" sz="2000" b="1" dirty="0"/>
              <a:t> –</a:t>
            </a:r>
            <a:r>
              <a:rPr lang="en-US" sz="2000" dirty="0"/>
              <a:t> </a:t>
            </a:r>
            <a:r>
              <a:rPr lang="en-US" sz="2000" dirty="0" err="1" smtClean="0"/>
              <a:t>usystematisk</a:t>
            </a:r>
            <a:r>
              <a:rPr lang="en-US" sz="2000" dirty="0" smtClean="0"/>
              <a:t> + </a:t>
            </a:r>
            <a:r>
              <a:rPr lang="en-US" sz="2000" dirty="0" err="1" smtClean="0"/>
              <a:t>systematisk</a:t>
            </a:r>
            <a:endParaRPr lang="en-US" sz="2000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2209800" y="3200400"/>
            <a:ext cx="838200" cy="381000"/>
          </a:xfrm>
          <a:prstGeom prst="straightConnector1">
            <a:avLst/>
          </a:prstGeom>
          <a:ln w="22225">
            <a:solidFill>
              <a:srgbClr val="00B0F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2933700" y="4610100"/>
            <a:ext cx="1676400" cy="838200"/>
          </a:xfrm>
          <a:prstGeom prst="straightConnector1">
            <a:avLst/>
          </a:prstGeom>
          <a:ln w="22225" cmpd="sng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9" name="Rectangle 5"/>
          <p:cNvSpPr>
            <a:spLocks noChangeArrowheads="1"/>
          </p:cNvSpPr>
          <p:nvPr/>
        </p:nvSpPr>
        <p:spPr bwMode="auto">
          <a:xfrm>
            <a:off x="609600" y="457200"/>
            <a:ext cx="76200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dirty="0" err="1" smtClean="0"/>
              <a:t>Systematisk</a:t>
            </a:r>
            <a:r>
              <a:rPr lang="en-US" sz="2400" b="1" dirty="0" smtClean="0"/>
              <a:t> </a:t>
            </a:r>
            <a:r>
              <a:rPr lang="en-US" sz="2400" b="1" dirty="0" err="1"/>
              <a:t>risiko</a:t>
            </a:r>
            <a:endParaRPr lang="en-US" sz="2400" b="1" dirty="0"/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Risiko</a:t>
            </a:r>
            <a:r>
              <a:rPr lang="en-US" sz="2000" dirty="0" smtClean="0"/>
              <a:t> </a:t>
            </a:r>
            <a:r>
              <a:rPr lang="en-US" sz="2000" dirty="0" err="1" smtClean="0"/>
              <a:t>som</a:t>
            </a:r>
            <a:r>
              <a:rPr lang="en-US" sz="2000" dirty="0" smtClean="0"/>
              <a:t> </a:t>
            </a:r>
            <a:r>
              <a:rPr lang="en-US" sz="2000" dirty="0" err="1" smtClean="0"/>
              <a:t>ikke</a:t>
            </a:r>
            <a:r>
              <a:rPr lang="en-US" sz="2000" dirty="0" smtClean="0"/>
              <a:t> </a:t>
            </a:r>
            <a:r>
              <a:rPr lang="en-US" sz="2000" dirty="0" err="1" smtClean="0"/>
              <a:t>forsvinner</a:t>
            </a:r>
            <a:r>
              <a:rPr lang="en-US" sz="2000" dirty="0" smtClean="0"/>
              <a:t> </a:t>
            </a:r>
            <a:r>
              <a:rPr lang="en-US" sz="2000" dirty="0" err="1"/>
              <a:t>ved</a:t>
            </a:r>
            <a:r>
              <a:rPr lang="en-US" sz="2000" dirty="0"/>
              <a:t> </a:t>
            </a:r>
            <a:r>
              <a:rPr lang="en-US" sz="2000" dirty="0" err="1" smtClean="0"/>
              <a:t>diversifisering</a:t>
            </a:r>
            <a:endParaRPr lang="en-US" sz="2000" dirty="0" smtClean="0"/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Måles</a:t>
            </a:r>
            <a:r>
              <a:rPr lang="en-US" sz="2000" dirty="0" smtClean="0"/>
              <a:t> </a:t>
            </a:r>
            <a:r>
              <a:rPr lang="en-US" sz="2000" dirty="0" err="1"/>
              <a:t>ved</a:t>
            </a:r>
            <a:r>
              <a:rPr lang="en-US" sz="2000" dirty="0"/>
              <a:t> </a:t>
            </a:r>
            <a:r>
              <a:rPr lang="en-US" sz="2000" i="1" dirty="0"/>
              <a:t>beta </a:t>
            </a:r>
            <a:r>
              <a:rPr lang="en-US" sz="2000" dirty="0"/>
              <a:t>(</a:t>
            </a:r>
            <a:r>
              <a:rPr lang="en-US" sz="2000" i="1" dirty="0">
                <a:latin typeface="Symbol" pitchFamily="18" charset="2"/>
              </a:rPr>
              <a:t>b</a:t>
            </a:r>
            <a:r>
              <a:rPr lang="en-US" sz="2000" dirty="0"/>
              <a:t>)</a:t>
            </a:r>
            <a:r>
              <a:rPr lang="en-US" sz="2000" b="1" dirty="0"/>
              <a:t> </a:t>
            </a:r>
            <a:endParaRPr lang="en-US" sz="2000" b="1" dirty="0" smtClean="0"/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Uttrykker</a:t>
            </a:r>
            <a:r>
              <a:rPr lang="en-US" sz="2000" dirty="0" smtClean="0"/>
              <a:t> </a:t>
            </a:r>
            <a:r>
              <a:rPr lang="en-US" sz="2000" dirty="0" err="1"/>
              <a:t>samvariasjonen</a:t>
            </a:r>
            <a:r>
              <a:rPr lang="en-US" sz="2000" dirty="0"/>
              <a:t> med </a:t>
            </a:r>
            <a:r>
              <a:rPr lang="en-US" sz="2000" dirty="0" err="1"/>
              <a:t>markedsporteføljen</a:t>
            </a:r>
            <a:r>
              <a:rPr lang="en-US" sz="2000" dirty="0"/>
              <a:t>.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855913" y="2819400"/>
          <a:ext cx="2868612" cy="914400"/>
        </p:xfrm>
        <a:graphic>
          <a:graphicData uri="http://schemas.openxmlformats.org/presentationml/2006/ole">
            <p:oleObj spid="_x0000_s73731" name="Equation" r:id="rId3" imgW="1434960" imgH="457200" progId="">
              <p:embed/>
            </p:oleObj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1570038" y="4192588"/>
          <a:ext cx="5995987" cy="608012"/>
        </p:xfrm>
        <a:graphic>
          <a:graphicData uri="http://schemas.openxmlformats.org/presentationml/2006/ole">
            <p:oleObj spid="_x0000_s73732" name="Equation" r:id="rId4" imgW="3009600" imgH="30456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6" name="Picture 4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6200" y="533400"/>
            <a:ext cx="6934200" cy="5495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4757" name="Object 5"/>
          <p:cNvGraphicFramePr>
            <a:graphicFrameLocks noChangeAspect="1"/>
          </p:cNvGraphicFramePr>
          <p:nvPr/>
        </p:nvGraphicFramePr>
        <p:xfrm>
          <a:off x="7162800" y="2590800"/>
          <a:ext cx="1828800" cy="1828800"/>
        </p:xfrm>
        <a:graphic>
          <a:graphicData uri="http://schemas.openxmlformats.org/presentationml/2006/ole">
            <p:oleObj spid="_x0000_s74757" name="Equation" r:id="rId4" imgW="1066680" imgH="106668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228600" y="604724"/>
            <a:ext cx="8382000" cy="617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 err="1"/>
              <a:t>Samvariasjon</a:t>
            </a:r>
            <a:r>
              <a:rPr lang="en-US" sz="2400" b="1" dirty="0"/>
              <a:t> </a:t>
            </a:r>
            <a:r>
              <a:rPr lang="en-US" sz="2400" b="1" dirty="0" err="1"/>
              <a:t>og</a:t>
            </a:r>
            <a:r>
              <a:rPr lang="en-US" sz="2400" b="1" dirty="0"/>
              <a:t> beta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sz="2000" dirty="0" err="1" smtClean="0"/>
              <a:t>Kovarians</a:t>
            </a:r>
            <a:r>
              <a:rPr lang="en-US" sz="2000" dirty="0" smtClean="0"/>
              <a:t> </a:t>
            </a:r>
            <a:r>
              <a:rPr lang="en-US" sz="2000" dirty="0" err="1"/>
              <a:t>måler</a:t>
            </a:r>
            <a:r>
              <a:rPr lang="en-US" sz="2000" dirty="0"/>
              <a:t> </a:t>
            </a:r>
            <a:r>
              <a:rPr lang="en-US" sz="2000" dirty="0" err="1"/>
              <a:t>samvariasjon</a:t>
            </a:r>
            <a:r>
              <a:rPr lang="en-US" sz="2000" dirty="0"/>
              <a:t> </a:t>
            </a:r>
            <a:r>
              <a:rPr lang="en-US" sz="2000" dirty="0" err="1"/>
              <a:t>mellom</a:t>
            </a:r>
            <a:r>
              <a:rPr lang="en-US" sz="2000" dirty="0"/>
              <a:t>  </a:t>
            </a:r>
            <a:r>
              <a:rPr lang="en-US" sz="2000" dirty="0" err="1" smtClean="0"/>
              <a:t>prosjektet</a:t>
            </a:r>
            <a:r>
              <a:rPr lang="en-US" sz="2000" dirty="0" smtClean="0"/>
              <a:t> </a:t>
            </a:r>
            <a:r>
              <a:rPr lang="en-US" sz="2000" err="1"/>
              <a:t>og</a:t>
            </a:r>
            <a:r>
              <a:rPr lang="en-US" sz="2000"/>
              <a:t> </a:t>
            </a:r>
            <a:r>
              <a:rPr lang="en-US" sz="2000" smtClean="0"/>
              <a:t>markedet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endParaRPr lang="en-US" sz="2000" dirty="0" smtClean="0"/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sz="2000" dirty="0" smtClean="0"/>
              <a:t>Jo </a:t>
            </a:r>
            <a:r>
              <a:rPr lang="en-US" sz="2000" dirty="0" err="1"/>
              <a:t>høyere</a:t>
            </a:r>
            <a:r>
              <a:rPr lang="en-US" sz="2000" dirty="0"/>
              <a:t> </a:t>
            </a:r>
            <a:r>
              <a:rPr lang="en-US" sz="2000" dirty="0" err="1" smtClean="0"/>
              <a:t>kovarians</a:t>
            </a:r>
            <a:r>
              <a:rPr lang="en-US" sz="2000" dirty="0" smtClean="0"/>
              <a:t>, </a:t>
            </a:r>
            <a:r>
              <a:rPr lang="en-US" sz="2000" dirty="0" err="1" smtClean="0"/>
              <a:t>desto</a:t>
            </a:r>
            <a:r>
              <a:rPr lang="en-US" sz="2000" dirty="0" smtClean="0"/>
              <a:t> </a:t>
            </a:r>
            <a:r>
              <a:rPr lang="en-US" sz="2000" dirty="0" err="1" smtClean="0"/>
              <a:t>høyere</a:t>
            </a:r>
            <a:r>
              <a:rPr lang="en-US" sz="2000" dirty="0" smtClean="0"/>
              <a:t> beta</a:t>
            </a:r>
            <a:r>
              <a:rPr lang="en-US" sz="2000" dirty="0"/>
              <a:t>, </a:t>
            </a:r>
            <a:r>
              <a:rPr lang="en-US" sz="2000" dirty="0" err="1" smtClean="0"/>
              <a:t>dvs</a:t>
            </a:r>
            <a:r>
              <a:rPr lang="en-US" sz="2000" dirty="0" smtClean="0"/>
              <a:t>. </a:t>
            </a:r>
            <a:r>
              <a:rPr lang="en-US" sz="2000" err="1" smtClean="0"/>
              <a:t>større</a:t>
            </a:r>
            <a:r>
              <a:rPr lang="en-US" sz="2000" smtClean="0"/>
              <a:t> risiko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endParaRPr lang="en-US" sz="2000" dirty="0" smtClean="0"/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sz="2000" dirty="0" err="1" smtClean="0"/>
              <a:t>Markedsporteføljen</a:t>
            </a:r>
            <a:r>
              <a:rPr lang="en-US" sz="2000" dirty="0" smtClean="0"/>
              <a:t> </a:t>
            </a:r>
            <a:r>
              <a:rPr lang="en-US" sz="2000" dirty="0" err="1" smtClean="0"/>
              <a:t>har</a:t>
            </a:r>
            <a:r>
              <a:rPr lang="en-US" sz="2000" dirty="0" smtClean="0"/>
              <a:t> kun </a:t>
            </a:r>
            <a:r>
              <a:rPr lang="en-US" sz="2000" dirty="0" err="1" smtClean="0"/>
              <a:t>systematisk</a:t>
            </a:r>
            <a:r>
              <a:rPr lang="en-US" sz="2000" dirty="0" smtClean="0"/>
              <a:t> </a:t>
            </a:r>
            <a:r>
              <a:rPr lang="en-US" sz="2000" dirty="0" err="1" smtClean="0"/>
              <a:t>risiko</a:t>
            </a:r>
            <a:r>
              <a:rPr lang="en-US" sz="2000" dirty="0" smtClean="0"/>
              <a:t> </a:t>
            </a:r>
            <a:r>
              <a:rPr lang="en-US" sz="2000" dirty="0" err="1" smtClean="0"/>
              <a:t>og</a:t>
            </a:r>
            <a:r>
              <a:rPr lang="en-US" sz="2000" dirty="0" smtClean="0"/>
              <a:t> beta </a:t>
            </a:r>
            <a:r>
              <a:rPr lang="en-US" sz="2000" err="1" smtClean="0"/>
              <a:t>lik</a:t>
            </a:r>
            <a:r>
              <a:rPr lang="en-US" sz="2000" smtClean="0"/>
              <a:t> 1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endParaRPr lang="en-US" sz="2000" dirty="0" smtClean="0"/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sz="2000" dirty="0" err="1" smtClean="0"/>
              <a:t>Usystematisk</a:t>
            </a:r>
            <a:r>
              <a:rPr lang="en-US" sz="2000" dirty="0" smtClean="0"/>
              <a:t> </a:t>
            </a:r>
            <a:r>
              <a:rPr lang="en-US" sz="2000" dirty="0" err="1" smtClean="0"/>
              <a:t>risiko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prosjektet</a:t>
            </a:r>
            <a:r>
              <a:rPr lang="en-US" sz="2000" dirty="0" smtClean="0"/>
              <a:t> </a:t>
            </a:r>
            <a:r>
              <a:rPr lang="en-US" sz="2000" dirty="0" err="1" smtClean="0"/>
              <a:t>forsvinner</a:t>
            </a:r>
            <a:r>
              <a:rPr lang="en-US" sz="2000" dirty="0" smtClean="0"/>
              <a:t> </a:t>
            </a:r>
            <a:r>
              <a:rPr lang="en-US" sz="2000" dirty="0" err="1" smtClean="0"/>
              <a:t>når</a:t>
            </a:r>
            <a:r>
              <a:rPr lang="en-US" sz="2000" dirty="0" smtClean="0"/>
              <a:t> </a:t>
            </a:r>
            <a:r>
              <a:rPr lang="en-US" sz="2000" dirty="0" err="1" smtClean="0"/>
              <a:t>det</a:t>
            </a:r>
            <a:r>
              <a:rPr lang="en-US" sz="2000" dirty="0" smtClean="0"/>
              <a:t> </a:t>
            </a:r>
            <a:r>
              <a:rPr lang="en-US" sz="2000" dirty="0" err="1" smtClean="0"/>
              <a:t>tas</a:t>
            </a:r>
            <a:r>
              <a:rPr lang="en-US" sz="2000" dirty="0" smtClean="0"/>
              <a:t> inn </a:t>
            </a:r>
            <a:r>
              <a:rPr lang="en-US" sz="2000" err="1" smtClean="0"/>
              <a:t>i</a:t>
            </a:r>
            <a:r>
              <a:rPr lang="en-US" sz="2000" smtClean="0"/>
              <a:t> markedsporteføljen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endParaRPr lang="en-US" sz="2000" dirty="0" smtClean="0"/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sz="2000" dirty="0" smtClean="0"/>
              <a:t>Et </a:t>
            </a:r>
            <a:r>
              <a:rPr lang="en-US" sz="2000" dirty="0" err="1" smtClean="0"/>
              <a:t>prosjekt</a:t>
            </a:r>
            <a:r>
              <a:rPr lang="en-US" sz="2000" dirty="0" smtClean="0"/>
              <a:t> med beta under (over) 1, </a:t>
            </a:r>
            <a:r>
              <a:rPr lang="en-US" sz="2000" dirty="0" err="1" smtClean="0"/>
              <a:t>er</a:t>
            </a:r>
            <a:r>
              <a:rPr lang="en-US" sz="2000" dirty="0" smtClean="0"/>
              <a:t> </a:t>
            </a:r>
            <a:r>
              <a:rPr lang="en-US" sz="2000" dirty="0" err="1" smtClean="0"/>
              <a:t>mindre</a:t>
            </a:r>
            <a:r>
              <a:rPr lang="en-US" sz="2000" dirty="0" smtClean="0"/>
              <a:t> (</a:t>
            </a:r>
            <a:r>
              <a:rPr lang="en-US" sz="2000" dirty="0" err="1" smtClean="0"/>
              <a:t>mer</a:t>
            </a:r>
            <a:r>
              <a:rPr lang="en-US" sz="2000" dirty="0" smtClean="0"/>
              <a:t>) </a:t>
            </a:r>
            <a:r>
              <a:rPr lang="en-US" sz="2000" dirty="0" err="1" smtClean="0"/>
              <a:t>risikabelt</a:t>
            </a:r>
            <a:r>
              <a:rPr lang="en-US" sz="2000" dirty="0" smtClean="0"/>
              <a:t> </a:t>
            </a:r>
            <a:r>
              <a:rPr lang="en-US" sz="2000" err="1" smtClean="0"/>
              <a:t>enn</a:t>
            </a:r>
            <a:r>
              <a:rPr lang="en-US" sz="2000" smtClean="0"/>
              <a:t> gjennomsnittet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endParaRPr lang="en-US" sz="2000" dirty="0" smtClean="0"/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sz="2000" dirty="0" err="1" smtClean="0"/>
              <a:t>Risikofritt</a:t>
            </a:r>
            <a:r>
              <a:rPr lang="en-US" sz="2000" dirty="0" smtClean="0"/>
              <a:t> </a:t>
            </a:r>
            <a:r>
              <a:rPr lang="en-US" sz="2000" dirty="0" err="1" smtClean="0"/>
              <a:t>prosjekt</a:t>
            </a:r>
            <a:r>
              <a:rPr lang="en-US" sz="2000" dirty="0" smtClean="0"/>
              <a:t> </a:t>
            </a:r>
            <a:r>
              <a:rPr lang="en-US" sz="2000" dirty="0" err="1" smtClean="0"/>
              <a:t>har</a:t>
            </a:r>
            <a:r>
              <a:rPr lang="en-US" sz="2000" dirty="0" smtClean="0"/>
              <a:t> beta </a:t>
            </a:r>
            <a:r>
              <a:rPr lang="en-US" sz="2000" dirty="0" err="1" smtClean="0"/>
              <a:t>lik</a:t>
            </a:r>
            <a:r>
              <a:rPr lang="en-US" sz="2000" dirty="0" smtClean="0"/>
              <a:t> 0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AutoNum type="arabicPeriod"/>
            </a:pPr>
            <a:endParaRPr lang="en-US" sz="2000" dirty="0" smtClean="0"/>
          </a:p>
        </p:txBody>
      </p:sp>
      <p:graphicFrame>
        <p:nvGraphicFramePr>
          <p:cNvPr id="58369" name="Object 1"/>
          <p:cNvGraphicFramePr>
            <a:graphicFrameLocks noChangeAspect="1"/>
          </p:cNvGraphicFramePr>
          <p:nvPr/>
        </p:nvGraphicFramePr>
        <p:xfrm>
          <a:off x="6858000" y="125104"/>
          <a:ext cx="2105025" cy="914400"/>
        </p:xfrm>
        <a:graphic>
          <a:graphicData uri="http://schemas.openxmlformats.org/presentationml/2006/ole">
            <p:oleObj spid="_x0000_s58369" name="Equation" r:id="rId3" imgW="1054080" imgH="45720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381000" y="457200"/>
            <a:ext cx="838200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 err="1" smtClean="0"/>
              <a:t>Betaverdier</a:t>
            </a:r>
            <a:endParaRPr lang="en-US" sz="2400" b="1" dirty="0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00200" y="1142999"/>
            <a:ext cx="5943600" cy="2542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65957" y="4038600"/>
            <a:ext cx="8825644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 rot="5400000">
            <a:off x="8115300" y="3848100"/>
            <a:ext cx="1143000" cy="1588"/>
          </a:xfrm>
          <a:prstGeom prst="straightConnector1">
            <a:avLst/>
          </a:prstGeom>
          <a:ln w="22225">
            <a:solidFill>
              <a:srgbClr val="00B0F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685800" y="3810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1" dirty="0">
                <a:solidFill>
                  <a:srgbClr val="A3B2CC"/>
                </a:solidFill>
              </a:rPr>
              <a:t>3. </a:t>
            </a:r>
            <a:r>
              <a:rPr lang="en-US" sz="3200" b="1" dirty="0" err="1" smtClean="0">
                <a:solidFill>
                  <a:srgbClr val="A3B2CC"/>
                </a:solidFill>
              </a:rPr>
              <a:t>Kapitalverdimodellen</a:t>
            </a:r>
            <a:r>
              <a:rPr lang="en-US" sz="3200" b="1" dirty="0" smtClean="0">
                <a:solidFill>
                  <a:srgbClr val="A3B2CC"/>
                </a:solidFill>
              </a:rPr>
              <a:t> (KVM)</a:t>
            </a:r>
            <a:endParaRPr lang="en-US" sz="3200" baseline="30000" dirty="0">
              <a:solidFill>
                <a:srgbClr val="A3B2CC"/>
              </a:solidFill>
            </a:endParaRPr>
          </a:p>
        </p:txBody>
      </p:sp>
      <p:sp>
        <p:nvSpPr>
          <p:cNvPr id="144398" name="Rectangle 14"/>
          <p:cNvSpPr>
            <a:spLocks noChangeArrowheads="1"/>
          </p:cNvSpPr>
          <p:nvPr/>
        </p:nvSpPr>
        <p:spPr bwMode="auto">
          <a:xfrm>
            <a:off x="990600" y="2971800"/>
            <a:ext cx="7391400" cy="2456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/>
              <a:t>   	</a:t>
            </a:r>
            <a:r>
              <a:rPr lang="en-US" sz="2000" smtClean="0"/>
              <a:t>	</a:t>
            </a:r>
            <a:r>
              <a:rPr lang="en-US" sz="2000" dirty="0" err="1" smtClean="0"/>
              <a:t>K</a:t>
            </a:r>
            <a:r>
              <a:rPr lang="en-US" sz="2000" smtClean="0"/>
              <a:t>apitalkostnad </a:t>
            </a:r>
            <a:r>
              <a:rPr lang="en-US" sz="2000" dirty="0" smtClean="0"/>
              <a:t>for </a:t>
            </a:r>
            <a:r>
              <a:rPr lang="en-US" sz="2000" err="1" smtClean="0"/>
              <a:t>prosjekt</a:t>
            </a:r>
            <a:r>
              <a:rPr lang="en-US" sz="2000" smtClean="0"/>
              <a:t> 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smtClean="0"/>
              <a:t> </a:t>
            </a:r>
            <a:endParaRPr lang="en-US" sz="2000" dirty="0" smtClean="0"/>
          </a:p>
          <a:p>
            <a:pPr marL="457200" indent="-457200" eaLnBrk="0" hangingPunct="0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sz="2000" dirty="0"/>
          </a:p>
          <a:p>
            <a:pPr marL="457200" indent="-457200" eaLnBrk="0" hangingPunct="0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baseline="30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(1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–s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i="1"/>
              <a:t>	</a:t>
            </a:r>
            <a:r>
              <a:rPr lang="en-US" sz="2000" dirty="0" err="1" smtClean="0"/>
              <a:t>R</a:t>
            </a:r>
            <a:r>
              <a:rPr lang="en-US" sz="2000" smtClean="0"/>
              <a:t>isikofri </a:t>
            </a:r>
            <a:r>
              <a:rPr lang="en-US" sz="2000" dirty="0" err="1"/>
              <a:t>rente</a:t>
            </a:r>
            <a:r>
              <a:rPr lang="en-US" sz="2000" dirty="0"/>
              <a:t> </a:t>
            </a:r>
            <a:r>
              <a:rPr lang="en-US" sz="2000" err="1" smtClean="0"/>
              <a:t>etter</a:t>
            </a:r>
            <a:r>
              <a:rPr lang="en-US" sz="2000" smtClean="0"/>
              <a:t> skatt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sz="2000" dirty="0"/>
          </a:p>
          <a:p>
            <a:pPr marL="457200" indent="-457200" eaLnBrk="0" hangingPunct="0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i="1" baseline="-25000" smtClean="0"/>
              <a:t> </a:t>
            </a:r>
            <a:r>
              <a:rPr lang="en-US" sz="2000" baseline="-25000" smtClean="0"/>
              <a:t>      </a:t>
            </a:r>
            <a:r>
              <a:rPr lang="en-US" sz="2000" baseline="-25000" dirty="0" smtClean="0"/>
              <a:t>	</a:t>
            </a:r>
            <a:r>
              <a:rPr lang="en-US" sz="2000" baseline="-25000" smtClean="0"/>
              <a:t>	</a:t>
            </a:r>
            <a:r>
              <a:rPr lang="en-US" sz="2000" dirty="0" err="1" smtClean="0"/>
              <a:t>P</a:t>
            </a:r>
            <a:r>
              <a:rPr lang="en-US" sz="2000" smtClean="0"/>
              <a:t>rosjektets </a:t>
            </a:r>
            <a:r>
              <a:rPr lang="en-US" sz="2000" dirty="0" err="1" smtClean="0"/>
              <a:t>systematiske</a:t>
            </a:r>
            <a:r>
              <a:rPr lang="en-US" sz="2000" dirty="0" smtClean="0"/>
              <a:t> </a:t>
            </a:r>
            <a:r>
              <a:rPr lang="en-US" sz="2000" dirty="0" err="1" smtClean="0"/>
              <a:t>risiko</a:t>
            </a:r>
            <a:endParaRPr lang="en-US" sz="2000" dirty="0" smtClean="0"/>
          </a:p>
          <a:p>
            <a:pPr marL="457200" indent="-457200" eaLnBrk="0" hangingPunct="0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sz="2000" dirty="0"/>
          </a:p>
          <a:p>
            <a:pPr marL="457200" indent="-457200" eaLnBrk="0" hangingPunct="0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 smtClean="0"/>
              <a:t>	</a:t>
            </a:r>
            <a:r>
              <a:rPr lang="en-US" sz="2000" smtClean="0"/>
              <a:t>	</a:t>
            </a:r>
            <a:r>
              <a:rPr lang="en-US" sz="2000" dirty="0" err="1" smtClean="0"/>
              <a:t>F</a:t>
            </a:r>
            <a:r>
              <a:rPr lang="en-US" sz="2000" smtClean="0"/>
              <a:t>orventet </a:t>
            </a:r>
            <a:r>
              <a:rPr lang="en-US" sz="2000" dirty="0" err="1"/>
              <a:t>avkastning</a:t>
            </a:r>
            <a:r>
              <a:rPr lang="en-US" sz="2000" dirty="0"/>
              <a:t> </a:t>
            </a:r>
            <a:r>
              <a:rPr lang="en-US" sz="2000" dirty="0" err="1" smtClean="0"/>
              <a:t>på</a:t>
            </a:r>
            <a:r>
              <a:rPr lang="en-US" sz="2000" dirty="0" smtClean="0"/>
              <a:t> </a:t>
            </a:r>
            <a:r>
              <a:rPr lang="en-US" sz="2000" dirty="0" err="1" smtClean="0"/>
              <a:t>markedsporteføljen</a:t>
            </a:r>
            <a:endParaRPr lang="en-US" sz="2000" dirty="0"/>
          </a:p>
        </p:txBody>
      </p:sp>
      <p:graphicFrame>
        <p:nvGraphicFramePr>
          <p:cNvPr id="144400" name="Object 16"/>
          <p:cNvGraphicFramePr>
            <a:graphicFrameLocks noChangeAspect="1"/>
          </p:cNvGraphicFramePr>
          <p:nvPr/>
        </p:nvGraphicFramePr>
        <p:xfrm>
          <a:off x="1981200" y="1616075"/>
          <a:ext cx="4987925" cy="579438"/>
        </p:xfrm>
        <a:graphic>
          <a:graphicData uri="http://schemas.openxmlformats.org/presentationml/2006/ole">
            <p:oleObj spid="_x0000_s45058" name="Equation" r:id="rId3" imgW="2730240" imgH="27936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990600" y="228600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dirty="0" smtClean="0"/>
              <a:t>KVM </a:t>
            </a:r>
            <a:r>
              <a:rPr lang="en-US" sz="2400" b="1" dirty="0" err="1" smtClean="0"/>
              <a:t>som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graf</a:t>
            </a:r>
            <a:endParaRPr lang="en-US" sz="2400" baseline="30000" dirty="0"/>
          </a:p>
        </p:txBody>
      </p:sp>
      <p:graphicFrame>
        <p:nvGraphicFramePr>
          <p:cNvPr id="144400" name="Object 16"/>
          <p:cNvGraphicFramePr>
            <a:graphicFrameLocks noChangeAspect="1"/>
          </p:cNvGraphicFramePr>
          <p:nvPr/>
        </p:nvGraphicFramePr>
        <p:xfrm>
          <a:off x="2338388" y="914400"/>
          <a:ext cx="5053012" cy="579438"/>
        </p:xfrm>
        <a:graphic>
          <a:graphicData uri="http://schemas.openxmlformats.org/presentationml/2006/ole">
            <p:oleObj spid="_x0000_s76802" name="Equation" r:id="rId3" imgW="2768400" imgH="279360" progId="">
              <p:embed/>
            </p:oleObj>
          </a:graphicData>
        </a:graphic>
      </p:graphicFrame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952187" y="1676400"/>
            <a:ext cx="7290218" cy="4602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533400" y="1524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dirty="0" err="1" smtClean="0"/>
              <a:t>Empiri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risikofri</a:t>
            </a:r>
            <a:r>
              <a:rPr lang="en-US" sz="2400" b="1" dirty="0" smtClean="0"/>
              <a:t> </a:t>
            </a:r>
            <a:r>
              <a:rPr lang="en-US" sz="2400" b="1" err="1" smtClean="0"/>
              <a:t>rente</a:t>
            </a:r>
            <a:r>
              <a:rPr lang="en-US" sz="2400" b="1" smtClean="0"/>
              <a:t> og </a:t>
            </a:r>
            <a:r>
              <a:rPr lang="en-US" sz="2400" b="1" dirty="0" err="1" smtClean="0"/>
              <a:t>markedets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risikopremie</a:t>
            </a:r>
            <a:endParaRPr lang="en-US" sz="2400" baseline="30000" dirty="0"/>
          </a:p>
        </p:txBody>
      </p:sp>
      <p:graphicFrame>
        <p:nvGraphicFramePr>
          <p:cNvPr id="144400" name="Object 16"/>
          <p:cNvGraphicFramePr>
            <a:graphicFrameLocks noChangeAspect="1"/>
          </p:cNvGraphicFramePr>
          <p:nvPr/>
        </p:nvGraphicFramePr>
        <p:xfrm>
          <a:off x="2535238" y="1143000"/>
          <a:ext cx="4187825" cy="554038"/>
        </p:xfrm>
        <a:graphic>
          <a:graphicData uri="http://schemas.openxmlformats.org/presentationml/2006/ole">
            <p:oleObj spid="_x0000_s79874" name="Equation" r:id="rId3" imgW="2400120" imgH="279360" progId="">
              <p:embed/>
            </p:oleObj>
          </a:graphicData>
        </a:graphic>
      </p:graphicFrame>
      <p:pic>
        <p:nvPicPr>
          <p:cNvPr id="79875" name="Picture 3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57200" y="2133600"/>
            <a:ext cx="8196686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 rot="5400000">
            <a:off x="3239294" y="951706"/>
            <a:ext cx="457200" cy="77788"/>
          </a:xfrm>
          <a:prstGeom prst="straightConnector1">
            <a:avLst/>
          </a:prstGeom>
          <a:ln w="22225">
            <a:solidFill>
              <a:srgbClr val="00B0F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5791200" y="762000"/>
            <a:ext cx="763588" cy="381000"/>
          </a:xfrm>
          <a:prstGeom prst="straightConnector1">
            <a:avLst/>
          </a:prstGeom>
          <a:ln w="22225">
            <a:solidFill>
              <a:srgbClr val="00B0F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9877" name="Picture 5" descr="http://www.budstikka.no/multimedia/archive/00114/spa85e03_114244e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7010400" y="838200"/>
            <a:ext cx="838200" cy="1122196"/>
          </a:xfrm>
          <a:prstGeom prst="rect">
            <a:avLst/>
          </a:prstGeom>
          <a:noFill/>
        </p:spPr>
      </p:pic>
      <p:pic>
        <p:nvPicPr>
          <p:cNvPr id="79879" name="Picture 7" descr="http://multimedia.dn.no/archive/00159/LB_Sparebank_1_159226a.jpg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835797" y="990600"/>
            <a:ext cx="1221603" cy="823055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/>
          <p:nvPr/>
        </p:nvCxnSpPr>
        <p:spPr>
          <a:xfrm rot="10800000">
            <a:off x="457200" y="3454638"/>
            <a:ext cx="8077200" cy="1588"/>
          </a:xfrm>
          <a:prstGeom prst="straightConnector1">
            <a:avLst/>
          </a:prstGeom>
          <a:ln w="22225">
            <a:solidFill>
              <a:srgbClr val="00B0F0"/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nb-NO" sz="3200" b="1" kern="0">
                <a:solidFill>
                  <a:srgbClr val="A3B2CC"/>
                </a:solidFill>
                <a:latin typeface="+mj-lt"/>
                <a:ea typeface="+mj-ea"/>
                <a:cs typeface="+mj-cs"/>
              </a:rPr>
              <a:t>Læringsmål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6088" y="9144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nb-NO" sz="2200" b="1" kern="0" dirty="0">
                <a:latin typeface="+mn-lt"/>
              </a:rPr>
              <a:t>Etter å ha jobbet med lærebok og hjemmeside til kapittel </a:t>
            </a:r>
            <a:r>
              <a:rPr lang="nb-NO" sz="2200" b="1" kern="0" dirty="0" smtClean="0">
                <a:latin typeface="+mn-lt"/>
              </a:rPr>
              <a:t>7 </a:t>
            </a:r>
            <a:r>
              <a:rPr lang="nb-NO" sz="2200" b="1" kern="0" dirty="0">
                <a:latin typeface="+mn-lt"/>
              </a:rPr>
              <a:t>skal du kunne</a:t>
            </a:r>
            <a:r>
              <a:rPr lang="nb-NO" sz="2200" b="1" kern="0" dirty="0" smtClean="0">
                <a:latin typeface="+mn-lt"/>
              </a:rPr>
              <a:t>: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nb-NO" sz="2200" kern="0" dirty="0" smtClean="0">
              <a:latin typeface="+mn-lt"/>
            </a:endParaRPr>
          </a:p>
          <a:p>
            <a:pPr marL="457200" indent="-457200">
              <a:buFont typeface="+mj-lt"/>
              <a:buAutoNum type="arabicPeriod"/>
            </a:pPr>
            <a:r>
              <a:rPr lang="nb-NO" sz="2000" dirty="0" smtClean="0"/>
              <a:t>Beregne forventet verdi, varians, standardavvik og kovarians</a:t>
            </a:r>
          </a:p>
          <a:p>
            <a:pPr marL="457200" indent="-457200">
              <a:buFont typeface="+mj-lt"/>
              <a:buAutoNum type="arabicPeriod"/>
            </a:pPr>
            <a:r>
              <a:rPr lang="nb-NO" sz="2000" dirty="0" smtClean="0"/>
              <a:t>Finne nåverdien av et usikkert prosjekt ved å diskontere forventet kontantstrøm med risikojustert kapitalkostnad</a:t>
            </a:r>
          </a:p>
          <a:p>
            <a:pPr marL="457200" indent="-457200">
              <a:buFont typeface="+mj-lt"/>
              <a:buAutoNum type="arabicPeriod"/>
            </a:pPr>
            <a:r>
              <a:rPr lang="nb-NO" sz="2000" dirty="0" smtClean="0"/>
              <a:t>Forstå hvorfor diversifisering reduserer risiko og forklare forskjellen mellom total, systematisk og usystematisk risiko</a:t>
            </a:r>
          </a:p>
          <a:p>
            <a:pPr marL="457200" indent="-457200">
              <a:buFont typeface="+mj-lt"/>
              <a:buAutoNum type="arabicPeriod"/>
            </a:pPr>
            <a:r>
              <a:rPr lang="nb-NO" sz="2000" dirty="0" smtClean="0"/>
              <a:t>Beregne risikojustert kapitalkostnad for egenkapital, gjeld og totalkapital ved hjelp av kapitalverdimodellen</a:t>
            </a:r>
          </a:p>
          <a:p>
            <a:pPr marL="457200" indent="-457200">
              <a:buFont typeface="+mj-lt"/>
              <a:buAutoNum type="arabicPeriod"/>
            </a:pPr>
            <a:r>
              <a:rPr lang="nb-NO" sz="2000" dirty="0" smtClean="0"/>
              <a:t>Angi typisk nivå for risikofri realrente og markedets risikopremie</a:t>
            </a:r>
          </a:p>
          <a:p>
            <a:pPr marL="457200" indent="-457200">
              <a:buFont typeface="+mj-lt"/>
              <a:buAutoNum type="arabicPeriod"/>
            </a:pPr>
            <a:r>
              <a:rPr lang="nb-NO" sz="2000" dirty="0" smtClean="0"/>
              <a:t>Redegjøre for i hvilke situasjoner kapitalverdimodellen er egnet kontra uegnet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nb-NO" sz="2200" kern="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762000" y="228600"/>
            <a:ext cx="716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dirty="0" smtClean="0"/>
              <a:t>KVM for </a:t>
            </a:r>
            <a:r>
              <a:rPr lang="en-US" sz="2400" b="1" dirty="0" err="1" smtClean="0"/>
              <a:t>egenkapitalkostnad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på</a:t>
            </a:r>
            <a:r>
              <a:rPr lang="en-US" sz="2400" b="1" dirty="0" smtClean="0"/>
              <a:t> Oslo </a:t>
            </a:r>
            <a:r>
              <a:rPr lang="en-US" sz="2400" b="1" dirty="0" err="1" smtClean="0"/>
              <a:t>Børs</a:t>
            </a:r>
            <a:endParaRPr lang="en-US" sz="2400" baseline="30000" dirty="0"/>
          </a:p>
        </p:txBody>
      </p:sp>
      <p:graphicFrame>
        <p:nvGraphicFramePr>
          <p:cNvPr id="144400" name="Object 16"/>
          <p:cNvGraphicFramePr>
            <a:graphicFrameLocks noChangeAspect="1"/>
          </p:cNvGraphicFramePr>
          <p:nvPr/>
        </p:nvGraphicFramePr>
        <p:xfrm>
          <a:off x="2239963" y="914400"/>
          <a:ext cx="4549775" cy="581025"/>
        </p:xfrm>
        <a:graphic>
          <a:graphicData uri="http://schemas.openxmlformats.org/presentationml/2006/ole">
            <p:oleObj spid="_x0000_s77826" name="Equation" r:id="rId3" imgW="2489040" imgH="279360" progId="">
              <p:embed/>
            </p:oleObj>
          </a:graphicData>
        </a:graphic>
      </p:graphicFrame>
      <p:pic>
        <p:nvPicPr>
          <p:cNvPr id="77827" name="Picture 3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143000" y="1736692"/>
            <a:ext cx="7065305" cy="4435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http://www.budstikka.no/multimedia/archive/00114/spa85e03_114244e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7696200" y="457200"/>
            <a:ext cx="838200" cy="112219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1" name="Picture 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66751" y="838200"/>
            <a:ext cx="7967649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" name="Straight Arrow Connector 3"/>
          <p:cNvCxnSpPr/>
          <p:nvPr/>
        </p:nvCxnSpPr>
        <p:spPr>
          <a:xfrm rot="10800000" flipV="1">
            <a:off x="6019800" y="685800"/>
            <a:ext cx="1981200" cy="1219200"/>
          </a:xfrm>
          <a:prstGeom prst="straightConnector1">
            <a:avLst/>
          </a:prstGeom>
          <a:ln w="22225">
            <a:solidFill>
              <a:srgbClr val="00B0F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7827" name="Picture 3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874864" y="166777"/>
            <a:ext cx="2040536" cy="1281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335796" y="1350788"/>
            <a:ext cx="3048000" cy="10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Egenkapitalkostnad etter skatt</a:t>
            </a:r>
            <a:endParaRPr lang="en-US" sz="2000"/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90593" y="2912054"/>
            <a:ext cx="245260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Gjeldskostnad før skatt</a:t>
            </a:r>
            <a:endParaRPr lang="en-US" sz="2000"/>
          </a:p>
        </p:txBody>
      </p:sp>
      <p:sp>
        <p:nvSpPr>
          <p:cNvPr id="148500" name="Rectangle 20"/>
          <p:cNvSpPr>
            <a:spLocks noChangeArrowheads="1"/>
          </p:cNvSpPr>
          <p:nvPr/>
        </p:nvSpPr>
        <p:spPr bwMode="auto">
          <a:xfrm>
            <a:off x="381000" y="228600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400" b="1" dirty="0" smtClean="0"/>
              <a:t>KVM for </a:t>
            </a:r>
            <a:r>
              <a:rPr lang="en-US" sz="2400" b="1" dirty="0" err="1" smtClean="0"/>
              <a:t>egenkapital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og</a:t>
            </a:r>
            <a:r>
              <a:rPr lang="en-US" sz="2400" b="1" dirty="0" smtClean="0"/>
              <a:t> for </a:t>
            </a:r>
            <a:r>
              <a:rPr lang="en-US" sz="2400" b="1" dirty="0" err="1" smtClean="0"/>
              <a:t>gjeld</a:t>
            </a:r>
            <a:endParaRPr lang="nb-NO" sz="2400" b="1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276600" y="1561092"/>
          <a:ext cx="914400" cy="198438"/>
        </p:xfrm>
        <a:graphic>
          <a:graphicData uri="http://schemas.openxmlformats.org/presentationml/2006/ole">
            <p:oleObj spid="_x0000_s48135" name="Equation" r:id="rId4" imgW="914400" imgH="198720" progId="">
              <p:embed/>
            </p:oleObj>
          </a:graphicData>
        </a:graphic>
      </p:graphicFrame>
      <p:graphicFrame>
        <p:nvGraphicFramePr>
          <p:cNvPr id="48136" name="Object 16"/>
          <p:cNvGraphicFramePr>
            <a:graphicFrameLocks noChangeAspect="1"/>
          </p:cNvGraphicFramePr>
          <p:nvPr/>
        </p:nvGraphicFramePr>
        <p:xfrm>
          <a:off x="3657600" y="1562100"/>
          <a:ext cx="4997450" cy="558800"/>
        </p:xfrm>
        <a:graphic>
          <a:graphicData uri="http://schemas.openxmlformats.org/presentationml/2006/ole">
            <p:oleObj spid="_x0000_s48136" name="Equation" r:id="rId5" imgW="2844720" imgH="279360" progId="">
              <p:embed/>
            </p:oleObj>
          </a:graphicData>
        </a:graphic>
      </p:graphicFrame>
      <p:graphicFrame>
        <p:nvGraphicFramePr>
          <p:cNvPr id="48137" name="Object 16"/>
          <p:cNvGraphicFramePr>
            <a:graphicFrameLocks noChangeAspect="1"/>
          </p:cNvGraphicFramePr>
          <p:nvPr/>
        </p:nvGraphicFramePr>
        <p:xfrm>
          <a:off x="3748088" y="3163888"/>
          <a:ext cx="4478337" cy="557212"/>
        </p:xfrm>
        <a:graphic>
          <a:graphicData uri="http://schemas.openxmlformats.org/presentationml/2006/ole">
            <p:oleObj spid="_x0000_s48137" name="Equation" r:id="rId6" imgW="2552400" imgH="279360" progId="">
              <p:embed/>
            </p:oleObj>
          </a:graphicData>
        </a:graphic>
      </p:graphicFrame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04800" y="4762205"/>
            <a:ext cx="228599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Gjeldskostnad etter skatt</a:t>
            </a:r>
            <a:endParaRPr lang="en-US" sz="2000"/>
          </a:p>
        </p:txBody>
      </p:sp>
      <p:graphicFrame>
        <p:nvGraphicFramePr>
          <p:cNvPr id="48142" name="Object 14"/>
          <p:cNvGraphicFramePr>
            <a:graphicFrameLocks noChangeAspect="1"/>
          </p:cNvGraphicFramePr>
          <p:nvPr/>
        </p:nvGraphicFramePr>
        <p:xfrm>
          <a:off x="4038600" y="4965700"/>
          <a:ext cx="1270000" cy="457200"/>
        </p:xfrm>
        <a:graphic>
          <a:graphicData uri="http://schemas.openxmlformats.org/presentationml/2006/ole">
            <p:oleObj spid="_x0000_s48142" name="Equation" r:id="rId7" imgW="723600" imgH="22860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381000" y="4748792"/>
            <a:ext cx="2895600" cy="89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EKbeta</a:t>
            </a:r>
            <a:r>
              <a:rPr lang="en-US" sz="2000" dirty="0" smtClean="0"/>
              <a:t>, </a:t>
            </a:r>
            <a:r>
              <a:rPr lang="en-US" sz="2000" dirty="0" err="1" smtClean="0"/>
              <a:t>gjeldsbeta</a:t>
            </a:r>
            <a:r>
              <a:rPr lang="en-US" sz="2000" dirty="0" smtClean="0"/>
              <a:t> </a:t>
            </a:r>
            <a:r>
              <a:rPr lang="en-US" sz="2000" dirty="0" err="1"/>
              <a:t>og</a:t>
            </a:r>
            <a:r>
              <a:rPr lang="en-US" sz="2000" dirty="0"/>
              <a:t> </a:t>
            </a:r>
            <a:r>
              <a:rPr lang="en-US" sz="2000" dirty="0" err="1"/>
              <a:t>totalkapitalbeta</a:t>
            </a:r>
            <a:endParaRPr lang="en-US" sz="2000" dirty="0"/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304800" y="1600200"/>
            <a:ext cx="2971800" cy="74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Totalkapitalkostnad etter skatt</a:t>
            </a:r>
            <a:endParaRPr lang="en-US" sz="2000"/>
          </a:p>
        </p:txBody>
      </p:sp>
      <p:sp>
        <p:nvSpPr>
          <p:cNvPr id="148500" name="Rectangle 20"/>
          <p:cNvSpPr>
            <a:spLocks noChangeArrowheads="1"/>
          </p:cNvSpPr>
          <p:nvPr/>
        </p:nvSpPr>
        <p:spPr bwMode="auto">
          <a:xfrm>
            <a:off x="381000" y="228600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400" b="1" dirty="0" smtClean="0"/>
              <a:t>KVM for </a:t>
            </a:r>
            <a:r>
              <a:rPr lang="en-US" sz="2400" b="1" dirty="0" err="1" smtClean="0"/>
              <a:t>totalkapital</a:t>
            </a:r>
            <a:endParaRPr lang="nb-NO" sz="2400" b="1" dirty="0"/>
          </a:p>
        </p:txBody>
      </p:sp>
      <p:graphicFrame>
        <p:nvGraphicFramePr>
          <p:cNvPr id="48138" name="Object 16"/>
          <p:cNvGraphicFramePr>
            <a:graphicFrameLocks noChangeAspect="1"/>
          </p:cNvGraphicFramePr>
          <p:nvPr/>
        </p:nvGraphicFramePr>
        <p:xfrm>
          <a:off x="3778686" y="1702792"/>
          <a:ext cx="4574739" cy="799108"/>
        </p:xfrm>
        <a:graphic>
          <a:graphicData uri="http://schemas.openxmlformats.org/presentationml/2006/ole">
            <p:oleObj spid="_x0000_s81925" name="Equation" r:id="rId4" imgW="2565360" imgH="393480" progId="">
              <p:embed/>
            </p:oleObj>
          </a:graphicData>
        </a:graphic>
      </p:graphicFrame>
      <p:graphicFrame>
        <p:nvGraphicFramePr>
          <p:cNvPr id="48139" name="Object 16"/>
          <p:cNvGraphicFramePr>
            <a:graphicFrameLocks noChangeAspect="1"/>
          </p:cNvGraphicFramePr>
          <p:nvPr/>
        </p:nvGraphicFramePr>
        <p:xfrm>
          <a:off x="3736975" y="3262313"/>
          <a:ext cx="5097463" cy="571500"/>
        </p:xfrm>
        <a:graphic>
          <a:graphicData uri="http://schemas.openxmlformats.org/presentationml/2006/ole">
            <p:oleObj spid="_x0000_s81926" name="Equation" r:id="rId5" imgW="2831760" imgH="279360" progId="">
              <p:embed/>
            </p:oleObj>
          </a:graphicData>
        </a:graphic>
      </p:graphicFrame>
      <p:graphicFrame>
        <p:nvGraphicFramePr>
          <p:cNvPr id="48140" name="Object 12"/>
          <p:cNvGraphicFramePr>
            <a:graphicFrameLocks noChangeAspect="1"/>
          </p:cNvGraphicFramePr>
          <p:nvPr/>
        </p:nvGraphicFramePr>
        <p:xfrm>
          <a:off x="3733800" y="4840288"/>
          <a:ext cx="4848225" cy="798512"/>
        </p:xfrm>
        <a:graphic>
          <a:graphicData uri="http://schemas.openxmlformats.org/presentationml/2006/ole">
            <p:oleObj spid="_x0000_s81927" name="Equation" r:id="rId6" imgW="2717640" imgH="393480" progId="">
              <p:embed/>
            </p:oleObj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4800600" y="1447800"/>
            <a:ext cx="533400" cy="496308"/>
          </a:xfrm>
          <a:prstGeom prst="straightConnector1">
            <a:avLst/>
          </a:prstGeom>
          <a:ln w="22225">
            <a:solidFill>
              <a:srgbClr val="00B0F0"/>
            </a:solidFill>
            <a:headEnd type="stealt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6553200" y="1486908"/>
            <a:ext cx="609600" cy="457200"/>
          </a:xfrm>
          <a:prstGeom prst="straightConnector1">
            <a:avLst/>
          </a:prstGeom>
          <a:ln w="22225">
            <a:solidFill>
              <a:srgbClr val="00B0F0"/>
            </a:solidFill>
            <a:headEnd type="stealt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4991100" y="3771900"/>
            <a:ext cx="1295400" cy="1219200"/>
          </a:xfrm>
          <a:prstGeom prst="straightConnector1">
            <a:avLst/>
          </a:prstGeom>
          <a:ln>
            <a:solidFill>
              <a:srgbClr val="00B0F0"/>
            </a:solidFill>
            <a:headEnd type="none"/>
            <a:tailEnd type="stealt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4038600" y="990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smtClean="0"/>
              <a:t>Fra (7.8)</a:t>
            </a:r>
            <a:endParaRPr lang="en-US" sz="2000"/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6477000" y="990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smtClean="0"/>
              <a:t>Fra (7.12)</a:t>
            </a:r>
            <a:endParaRPr lang="en-US" sz="2000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81000" y="2992437"/>
            <a:ext cx="2971800" cy="74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Totalkapitalkostnad</a:t>
            </a:r>
            <a:r>
              <a:rPr lang="en-US" sz="2000" dirty="0" smtClean="0"/>
              <a:t> </a:t>
            </a:r>
            <a:r>
              <a:rPr lang="en-US" sz="2000" dirty="0" err="1" smtClean="0"/>
              <a:t>etter</a:t>
            </a:r>
            <a:r>
              <a:rPr lang="en-US" sz="2000" dirty="0" smtClean="0"/>
              <a:t> </a:t>
            </a:r>
            <a:r>
              <a:rPr lang="en-US" sz="2000" dirty="0" err="1" smtClean="0"/>
              <a:t>skatt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91" grpId="0"/>
      <p:bldP spid="2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00" name="Rectangle 20"/>
          <p:cNvSpPr>
            <a:spLocks noChangeArrowheads="1"/>
          </p:cNvSpPr>
          <p:nvPr/>
        </p:nvSpPr>
        <p:spPr bwMode="auto">
          <a:xfrm>
            <a:off x="381000" y="352961"/>
            <a:ext cx="71628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nb-NO" sz="2400" b="1" dirty="0" smtClean="0"/>
              <a:t>Orkla: Egenkapitalkostnad og gjeldskostnad</a:t>
            </a:r>
          </a:p>
          <a:p>
            <a:pPr eaLnBrk="0" hangingPunct="0"/>
            <a:endParaRPr lang="nb-NO" sz="2000" b="1" dirty="0" smtClean="0"/>
          </a:p>
          <a:p>
            <a:pPr eaLnBrk="0" hangingPunct="0"/>
            <a:r>
              <a:rPr lang="nb-NO" sz="24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nb-NO" sz="2400" i="1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nb-NO" sz="2000" baseline="-25000" dirty="0" smtClean="0"/>
              <a:t>  </a:t>
            </a:r>
            <a:r>
              <a:rPr lang="nb-NO" sz="2000" dirty="0" smtClean="0"/>
              <a:t>= 5 %;  </a:t>
            </a:r>
            <a:r>
              <a:rPr lang="nb-NO" sz="24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b-NO" sz="2000" dirty="0" smtClean="0"/>
              <a:t> = 28 %  	 			</a:t>
            </a:r>
            <a:endParaRPr lang="nb-NO" sz="2000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276600" y="1561092"/>
          <a:ext cx="914400" cy="198438"/>
        </p:xfrm>
        <a:graphic>
          <a:graphicData uri="http://schemas.openxmlformats.org/presentationml/2006/ole">
            <p:oleObj spid="_x0000_s80898" name="Equation" r:id="rId4" imgW="914400" imgH="198720" progId="">
              <p:embed/>
            </p:oleObj>
          </a:graphicData>
        </a:graphic>
      </p:graphicFrame>
      <p:graphicFrame>
        <p:nvGraphicFramePr>
          <p:cNvPr id="48136" name="Object 16"/>
          <p:cNvGraphicFramePr>
            <a:graphicFrameLocks noChangeAspect="1"/>
          </p:cNvGraphicFramePr>
          <p:nvPr/>
        </p:nvGraphicFramePr>
        <p:xfrm>
          <a:off x="3543300" y="2085975"/>
          <a:ext cx="4340225" cy="1038225"/>
        </p:xfrm>
        <a:graphic>
          <a:graphicData uri="http://schemas.openxmlformats.org/presentationml/2006/ole">
            <p:oleObj spid="_x0000_s80899" name="Equation" r:id="rId5" imgW="2412720" imgH="507960" progId="">
              <p:embed/>
            </p:oleObj>
          </a:graphicData>
        </a:graphic>
      </p:graphicFrame>
      <p:graphicFrame>
        <p:nvGraphicFramePr>
          <p:cNvPr id="80904" name="Object 16"/>
          <p:cNvGraphicFramePr>
            <a:graphicFrameLocks noChangeAspect="1"/>
          </p:cNvGraphicFramePr>
          <p:nvPr/>
        </p:nvGraphicFramePr>
        <p:xfrm>
          <a:off x="2586038" y="914400"/>
          <a:ext cx="2855912" cy="533400"/>
        </p:xfrm>
        <a:graphic>
          <a:graphicData uri="http://schemas.openxmlformats.org/presentationml/2006/ole">
            <p:oleObj spid="_x0000_s80904" name="Equation" r:id="rId6" imgW="1701720" imgH="279360" progId="">
              <p:embed/>
            </p:oleObj>
          </a:graphicData>
        </a:graphic>
      </p:graphicFrame>
      <p:graphicFrame>
        <p:nvGraphicFramePr>
          <p:cNvPr id="80905" name="Object 9"/>
          <p:cNvGraphicFramePr>
            <a:graphicFrameLocks noChangeAspect="1"/>
          </p:cNvGraphicFramePr>
          <p:nvPr/>
        </p:nvGraphicFramePr>
        <p:xfrm>
          <a:off x="5727700" y="935038"/>
          <a:ext cx="2197100" cy="436562"/>
        </p:xfrm>
        <a:graphic>
          <a:graphicData uri="http://schemas.openxmlformats.org/presentationml/2006/ole">
            <p:oleObj spid="_x0000_s80905" name="Equation" r:id="rId7" imgW="1307880" imgH="228600" progId="">
              <p:embed/>
            </p:oleObj>
          </a:graphicData>
        </a:graphic>
      </p:graphicFrame>
      <p:graphicFrame>
        <p:nvGraphicFramePr>
          <p:cNvPr id="80906" name="Object 16"/>
          <p:cNvGraphicFramePr>
            <a:graphicFrameLocks noChangeAspect="1"/>
          </p:cNvGraphicFramePr>
          <p:nvPr/>
        </p:nvGraphicFramePr>
        <p:xfrm>
          <a:off x="3568700" y="3914775"/>
          <a:ext cx="3746500" cy="1038225"/>
        </p:xfrm>
        <a:graphic>
          <a:graphicData uri="http://schemas.openxmlformats.org/presentationml/2006/ole">
            <p:oleObj spid="_x0000_s80906" name="Equation" r:id="rId8" imgW="2082600" imgH="507960" progId="">
              <p:embed/>
            </p:oleObj>
          </a:graphicData>
        </a:graphic>
      </p:graphicFrame>
      <p:graphicFrame>
        <p:nvGraphicFramePr>
          <p:cNvPr id="80907" name="Object 11"/>
          <p:cNvGraphicFramePr>
            <a:graphicFrameLocks noChangeAspect="1"/>
          </p:cNvGraphicFramePr>
          <p:nvPr/>
        </p:nvGraphicFramePr>
        <p:xfrm>
          <a:off x="3578225" y="5562600"/>
          <a:ext cx="4270375" cy="466725"/>
        </p:xfrm>
        <a:graphic>
          <a:graphicData uri="http://schemas.openxmlformats.org/presentationml/2006/ole">
            <p:oleObj spid="_x0000_s80907" name="Equation" r:id="rId9" imgW="2374560" imgH="228600" progId="">
              <p:embed/>
            </p:oleObj>
          </a:graphicData>
        </a:graphic>
      </p:graphicFrame>
      <p:sp>
        <p:nvSpPr>
          <p:cNvPr id="21" name="Rectangle 8"/>
          <p:cNvSpPr>
            <a:spLocks noChangeArrowheads="1"/>
          </p:cNvSpPr>
          <p:nvPr/>
        </p:nvSpPr>
        <p:spPr bwMode="auto">
          <a:xfrm>
            <a:off x="335796" y="2188988"/>
            <a:ext cx="3048000" cy="10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Egenkapitalkostnad etter skatt</a:t>
            </a:r>
            <a:endParaRPr lang="en-US" sz="2000"/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290593" y="3999666"/>
            <a:ext cx="2452608" cy="724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Gjeldskostnad</a:t>
            </a:r>
            <a:r>
              <a:rPr lang="en-US" sz="2000" dirty="0" smtClean="0"/>
              <a:t> </a:t>
            </a:r>
            <a:r>
              <a:rPr lang="en-US" sz="2000" dirty="0" err="1" smtClean="0"/>
              <a:t>før</a:t>
            </a:r>
            <a:r>
              <a:rPr lang="en-US" sz="2000" dirty="0" smtClean="0"/>
              <a:t> </a:t>
            </a:r>
            <a:r>
              <a:rPr lang="en-US" sz="2000" dirty="0" err="1" smtClean="0"/>
              <a:t>skatt</a:t>
            </a:r>
            <a:endParaRPr lang="en-US" sz="2000" dirty="0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04800" y="5468817"/>
            <a:ext cx="2285999" cy="779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Gjeldskostnad etter skatt</a:t>
            </a:r>
            <a:endParaRPr lang="en-US" sz="2000"/>
          </a:p>
        </p:txBody>
      </p:sp>
      <p:pic>
        <p:nvPicPr>
          <p:cNvPr id="80909" name="Picture 13" descr="http://www.sapagroup.com/pages/423/orkla-logo.gif"/>
          <p:cNvPicPr>
            <a:picLocks noChangeAspect="1" noChangeArrowheads="1"/>
          </p:cNvPicPr>
          <p:nvPr/>
        </p:nvPicPr>
        <p:blipFill>
          <a:blip r:embed="rId10" cstate="screen"/>
          <a:srcRect/>
          <a:stretch>
            <a:fillRect/>
          </a:stretch>
        </p:blipFill>
        <p:spPr bwMode="auto">
          <a:xfrm>
            <a:off x="6934200" y="108486"/>
            <a:ext cx="1981200" cy="581025"/>
          </a:xfrm>
          <a:prstGeom prst="rect">
            <a:avLst/>
          </a:prstGeom>
          <a:noFill/>
        </p:spPr>
      </p:pic>
      <p:cxnSp>
        <p:nvCxnSpPr>
          <p:cNvPr id="27" name="Straight Connector 26"/>
          <p:cNvCxnSpPr/>
          <p:nvPr/>
        </p:nvCxnSpPr>
        <p:spPr>
          <a:xfrm>
            <a:off x="381000" y="1676400"/>
            <a:ext cx="7467600" cy="1588"/>
          </a:xfrm>
          <a:prstGeom prst="line">
            <a:avLst/>
          </a:prstGeom>
          <a:ln w="190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utoUpdateAnimBg="0"/>
      <p:bldP spid="24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00" name="Rectangle 20"/>
          <p:cNvSpPr>
            <a:spLocks noChangeArrowheads="1"/>
          </p:cNvSpPr>
          <p:nvPr/>
        </p:nvSpPr>
        <p:spPr bwMode="auto">
          <a:xfrm>
            <a:off x="381000" y="429161"/>
            <a:ext cx="70104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nb-NO" sz="2400" b="1" dirty="0" smtClean="0"/>
              <a:t>Orkla: Totalkapitalkostnad</a:t>
            </a:r>
          </a:p>
          <a:p>
            <a:pPr eaLnBrk="0" hangingPunct="0"/>
            <a:endParaRPr lang="nb-NO" sz="2000" b="1" dirty="0" smtClean="0"/>
          </a:p>
          <a:p>
            <a:pPr eaLnBrk="0" hangingPunct="0"/>
            <a:r>
              <a:rPr lang="nb-NO" sz="24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nb-NO" sz="2400" i="1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nb-NO" sz="2000" baseline="-25000" dirty="0" smtClean="0"/>
              <a:t>  </a:t>
            </a:r>
            <a:r>
              <a:rPr lang="nb-NO" sz="2000" dirty="0" smtClean="0"/>
              <a:t>=5 %;  </a:t>
            </a:r>
            <a:r>
              <a:rPr lang="nb-NO" sz="24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b-NO" sz="2000" dirty="0" smtClean="0"/>
              <a:t>=28 %; E=60,  G=25;   	 			</a:t>
            </a:r>
            <a:endParaRPr lang="nb-NO" sz="2000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276600" y="1561092"/>
          <a:ext cx="914400" cy="198438"/>
        </p:xfrm>
        <a:graphic>
          <a:graphicData uri="http://schemas.openxmlformats.org/presentationml/2006/ole">
            <p:oleObj spid="_x0000_s82946" name="Equation" r:id="rId4" imgW="914400" imgH="198720" progId="">
              <p:embed/>
            </p:oleObj>
          </a:graphicData>
        </a:graphic>
      </p:graphicFrame>
      <p:graphicFrame>
        <p:nvGraphicFramePr>
          <p:cNvPr id="48138" name="Object 16"/>
          <p:cNvGraphicFramePr>
            <a:graphicFrameLocks noChangeAspect="1"/>
          </p:cNvGraphicFramePr>
          <p:nvPr/>
        </p:nvGraphicFramePr>
        <p:xfrm>
          <a:off x="3886200" y="1739586"/>
          <a:ext cx="4070350" cy="1421127"/>
        </p:xfrm>
        <a:graphic>
          <a:graphicData uri="http://schemas.openxmlformats.org/presentationml/2006/ole">
            <p:oleObj spid="_x0000_s82948" name="Equation" r:id="rId5" imgW="2641320" imgH="812520" progId="">
              <p:embed/>
            </p:oleObj>
          </a:graphicData>
        </a:graphic>
      </p:graphicFrame>
      <p:graphicFrame>
        <p:nvGraphicFramePr>
          <p:cNvPr id="48139" name="Object 16"/>
          <p:cNvGraphicFramePr>
            <a:graphicFrameLocks noChangeAspect="1"/>
          </p:cNvGraphicFramePr>
          <p:nvPr/>
        </p:nvGraphicFramePr>
        <p:xfrm>
          <a:off x="3778250" y="5410200"/>
          <a:ext cx="4064000" cy="962025"/>
        </p:xfrm>
        <a:graphic>
          <a:graphicData uri="http://schemas.openxmlformats.org/presentationml/2006/ole">
            <p:oleObj spid="_x0000_s82949" name="Equation" r:id="rId6" imgW="2438280" imgH="507960" progId="">
              <p:embed/>
            </p:oleObj>
          </a:graphicData>
        </a:graphic>
      </p:graphicFrame>
      <p:graphicFrame>
        <p:nvGraphicFramePr>
          <p:cNvPr id="48140" name="Object 12"/>
          <p:cNvGraphicFramePr>
            <a:graphicFrameLocks noChangeAspect="1"/>
          </p:cNvGraphicFramePr>
          <p:nvPr/>
        </p:nvGraphicFramePr>
        <p:xfrm>
          <a:off x="3810001" y="3416536"/>
          <a:ext cx="4953000" cy="1785191"/>
        </p:xfrm>
        <a:graphic>
          <a:graphicData uri="http://schemas.openxmlformats.org/presentationml/2006/ole">
            <p:oleObj spid="_x0000_s82950" name="Equation" r:id="rId7" imgW="3162240" imgH="1002960" progId="">
              <p:embed/>
            </p:oleObj>
          </a:graphicData>
        </a:graphic>
      </p:graphicFrame>
      <p:graphicFrame>
        <p:nvGraphicFramePr>
          <p:cNvPr id="80904" name="Object 16"/>
          <p:cNvGraphicFramePr>
            <a:graphicFrameLocks noChangeAspect="1"/>
          </p:cNvGraphicFramePr>
          <p:nvPr/>
        </p:nvGraphicFramePr>
        <p:xfrm>
          <a:off x="3930650" y="962025"/>
          <a:ext cx="2855913" cy="533400"/>
        </p:xfrm>
        <a:graphic>
          <a:graphicData uri="http://schemas.openxmlformats.org/presentationml/2006/ole">
            <p:oleObj spid="_x0000_s82951" name="Equation" r:id="rId8" imgW="1701720" imgH="279360" progId="">
              <p:embed/>
            </p:oleObj>
          </a:graphicData>
        </a:graphic>
      </p:graphicFrame>
      <p:graphicFrame>
        <p:nvGraphicFramePr>
          <p:cNvPr id="80905" name="Object 9"/>
          <p:cNvGraphicFramePr>
            <a:graphicFrameLocks noChangeAspect="1"/>
          </p:cNvGraphicFramePr>
          <p:nvPr/>
        </p:nvGraphicFramePr>
        <p:xfrm>
          <a:off x="6858000" y="983198"/>
          <a:ext cx="2197100" cy="436562"/>
        </p:xfrm>
        <a:graphic>
          <a:graphicData uri="http://schemas.openxmlformats.org/presentationml/2006/ole">
            <p:oleObj spid="_x0000_s82952" name="Equation" r:id="rId9" imgW="1307880" imgH="228600" progId="">
              <p:embed/>
            </p:oleObj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04800" y="3627080"/>
            <a:ext cx="2895600" cy="89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EKbeta, gjeldsbeta </a:t>
            </a:r>
            <a:r>
              <a:rPr lang="en-US" sz="2000"/>
              <a:t>og totalkapitalbeta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304800" y="1960562"/>
            <a:ext cx="2971800" cy="74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Totalkapitalkostnad etter skatt</a:t>
            </a:r>
            <a:endParaRPr lang="en-US" sz="20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04800" y="5354280"/>
            <a:ext cx="2971800" cy="74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smtClean="0"/>
              <a:t>Totalkapitalkostnad etter skatt</a:t>
            </a:r>
            <a:endParaRPr lang="en-US" sz="2000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5715000" y="4114800"/>
            <a:ext cx="2971800" cy="685800"/>
          </a:xfrm>
          <a:prstGeom prst="straightConnector1">
            <a:avLst/>
          </a:prstGeom>
          <a:ln w="22225">
            <a:solidFill>
              <a:srgbClr val="00B0F0"/>
            </a:solidFill>
            <a:headEnd type="stealth"/>
            <a:tailEnd type="stealt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3" name="Picture 13" descr="http://www.sapagroup.com/pages/423/orkla-logo.gif"/>
          <p:cNvPicPr>
            <a:picLocks noChangeAspect="1" noChangeArrowheads="1"/>
          </p:cNvPicPr>
          <p:nvPr/>
        </p:nvPicPr>
        <p:blipFill>
          <a:blip r:embed="rId10" cstate="screen"/>
          <a:srcRect/>
          <a:stretch>
            <a:fillRect/>
          </a:stretch>
        </p:blipFill>
        <p:spPr bwMode="auto">
          <a:xfrm>
            <a:off x="6858000" y="108486"/>
            <a:ext cx="1981200" cy="581025"/>
          </a:xfrm>
          <a:prstGeom prst="rect">
            <a:avLst/>
          </a:prstGeom>
          <a:noFill/>
        </p:spPr>
      </p:pic>
      <p:cxnSp>
        <p:nvCxnSpPr>
          <p:cNvPr id="24" name="Straight Connector 23"/>
          <p:cNvCxnSpPr/>
          <p:nvPr/>
        </p:nvCxnSpPr>
        <p:spPr>
          <a:xfrm>
            <a:off x="457200" y="1524000"/>
            <a:ext cx="8458200" cy="1588"/>
          </a:xfrm>
          <a:prstGeom prst="line">
            <a:avLst/>
          </a:prstGeom>
          <a:ln w="190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381000" y="228600"/>
            <a:ext cx="8382000" cy="214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 err="1" smtClean="0"/>
              <a:t>Bruk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misbruk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av</a:t>
            </a:r>
            <a:r>
              <a:rPr lang="en-US" sz="2400" b="1" dirty="0" smtClean="0"/>
              <a:t> KVM 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dirty="0" err="1" smtClean="0"/>
              <a:t>Kapitalkostnad</a:t>
            </a:r>
            <a:r>
              <a:rPr lang="en-US" sz="2000" dirty="0" smtClean="0"/>
              <a:t> for </a:t>
            </a:r>
            <a:r>
              <a:rPr lang="en-US" sz="2000" dirty="0" err="1" smtClean="0"/>
              <a:t>prosjekt</a:t>
            </a:r>
            <a:r>
              <a:rPr lang="en-US" sz="2000" dirty="0" smtClean="0"/>
              <a:t> </a:t>
            </a:r>
            <a:r>
              <a:rPr lang="en-US" sz="2000" dirty="0" err="1" smtClean="0"/>
              <a:t>kontra</a:t>
            </a:r>
            <a:r>
              <a:rPr lang="en-US" sz="2000" dirty="0" smtClean="0"/>
              <a:t> for </a:t>
            </a:r>
            <a:r>
              <a:rPr lang="en-US" sz="2000" dirty="0" err="1" smtClean="0"/>
              <a:t>bedrift</a:t>
            </a:r>
            <a:r>
              <a:rPr lang="en-US" sz="2000" dirty="0" smtClean="0"/>
              <a:t> 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000" dirty="0" smtClean="0"/>
              <a:t>	(</a:t>
            </a:r>
            <a:r>
              <a:rPr lang="en-US" sz="2000" dirty="0" err="1" smtClean="0"/>
              <a:t>oppgave</a:t>
            </a:r>
            <a:r>
              <a:rPr lang="en-US" sz="2000" dirty="0" smtClean="0"/>
              <a:t> 7H.9) </a:t>
            </a:r>
            <a:endParaRPr lang="nb-NO" sz="2000" b="1" cap="all" dirty="0" smtClean="0"/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nb-NO" sz="2000" dirty="0" smtClean="0"/>
              <a:t>Orklas årsrapport 2008, side 49:</a:t>
            </a:r>
          </a:p>
          <a:p>
            <a:pPr marL="914400" lvl="1" indent="-457200" eaLnBrk="0" hangingPunct="0">
              <a:lnSpc>
                <a:spcPct val="90000"/>
              </a:lnSpc>
              <a:spcBef>
                <a:spcPct val="50000"/>
              </a:spcBef>
            </a:pPr>
            <a:r>
              <a:rPr lang="nb-NO" sz="2000" dirty="0" smtClean="0"/>
              <a:t>” Konsernets kapitalkostnad er i utgangspunktet 9,7 % før skatt”</a:t>
            </a:r>
          </a:p>
        </p:txBody>
      </p:sp>
      <p:pic>
        <p:nvPicPr>
          <p:cNvPr id="83973" name="Picture 5" descr="http://www.orkla.no/eway/imgstore/18c340f026.gif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483642" y="76200"/>
            <a:ext cx="1203158" cy="1828800"/>
          </a:xfrm>
          <a:prstGeom prst="rect">
            <a:avLst/>
          </a:prstGeom>
          <a:noFill/>
        </p:spPr>
      </p:pic>
      <p:pic>
        <p:nvPicPr>
          <p:cNvPr id="83981" name="Picture 13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676399" y="2346138"/>
            <a:ext cx="5886101" cy="413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304800" y="304800"/>
            <a:ext cx="861060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 err="1" smtClean="0"/>
              <a:t>Bruk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misbruk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av</a:t>
            </a:r>
            <a:r>
              <a:rPr lang="en-US" sz="2400" b="1" dirty="0" smtClean="0"/>
              <a:t> KVM: </a:t>
            </a:r>
            <a:r>
              <a:rPr lang="en-US" sz="2000" b="1" dirty="0" err="1" smtClean="0"/>
              <a:t>Udiversifiserte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eiere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oppgave</a:t>
            </a:r>
            <a:r>
              <a:rPr lang="en-US" sz="2000" b="1" dirty="0" smtClean="0"/>
              <a:t> 7H.3)</a:t>
            </a:r>
          </a:p>
        </p:txBody>
      </p:sp>
      <p:graphicFrame>
        <p:nvGraphicFramePr>
          <p:cNvPr id="83971" name="Object 16"/>
          <p:cNvGraphicFramePr>
            <a:graphicFrameLocks noChangeAspect="1"/>
          </p:cNvGraphicFramePr>
          <p:nvPr/>
        </p:nvGraphicFramePr>
        <p:xfrm>
          <a:off x="4614863" y="914400"/>
          <a:ext cx="4187825" cy="554038"/>
        </p:xfrm>
        <a:graphic>
          <a:graphicData uri="http://schemas.openxmlformats.org/presentationml/2006/ole">
            <p:oleObj spid="_x0000_s84994" name="Equation" r:id="rId3" imgW="2400120" imgH="279360" progId="">
              <p:embed/>
            </p:oleObj>
          </a:graphicData>
        </a:graphic>
      </p:graphicFrame>
      <p:pic>
        <p:nvPicPr>
          <p:cNvPr id="84995" name="Picture 3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-1" y="762000"/>
            <a:ext cx="4411683" cy="5587164"/>
          </a:xfrm>
          <a:prstGeom prst="rect">
            <a:avLst/>
          </a:prstGeom>
          <a:noFill/>
        </p:spPr>
      </p:pic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4572000" y="1842701"/>
            <a:ext cx="44196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>
                <a:tab pos="287338" algn="l"/>
                <a:tab pos="1439863" algn="r"/>
                <a:tab pos="1974850" algn="r"/>
                <a:tab pos="2519363" algn="r"/>
                <a:tab pos="3059113" algn="r"/>
                <a:tab pos="3600450" algn="r"/>
                <a:tab pos="4006850" algn="r"/>
                <a:tab pos="4391025" algn="r"/>
              </a:tabLst>
            </a:pPr>
            <a:r>
              <a:rPr kumimoji="0" lang="nb-N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"/>
                <a:cs typeface="Times New Roman" pitchFamily="18" charset="0"/>
              </a:rPr>
              <a:t>Hva tilsier disse resultatene om muligheten for å tallfeste aksjers betaverdi i selskaper flest?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338" algn="l"/>
                <a:tab pos="1439863" algn="r"/>
                <a:tab pos="1974850" algn="r"/>
                <a:tab pos="2519363" algn="r"/>
                <a:tab pos="3059113" algn="r"/>
                <a:tab pos="3600450" algn="r"/>
                <a:tab pos="4006850" algn="r"/>
                <a:tab pos="4391025" algn="r"/>
              </a:tabLst>
            </a:pPr>
            <a:endPara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355600" lvl="1" eaLnBrk="0" hangingPunct="0">
              <a:tabLst>
                <a:tab pos="287338" algn="l"/>
                <a:tab pos="1439863" algn="r"/>
                <a:tab pos="1974850" algn="r"/>
                <a:tab pos="2519363" algn="r"/>
                <a:tab pos="3059113" algn="r"/>
                <a:tab pos="3600450" algn="r"/>
                <a:tab pos="4006850" algn="r"/>
                <a:tab pos="4391025" algn="r"/>
              </a:tabLst>
            </a:pPr>
            <a:r>
              <a:rPr kumimoji="0" lang="nb-N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"/>
                <a:cs typeface="Times New Roman" pitchFamily="18" charset="0"/>
              </a:rPr>
              <a:t>Det viser seg også at majoriteten av de unoterte bedriftene er familieselskaper, hvor familien har investert en stor del av sin formue i selskapet.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338" algn="l"/>
                <a:tab pos="1439863" algn="r"/>
                <a:tab pos="1974850" algn="r"/>
                <a:tab pos="2519363" algn="r"/>
                <a:tab pos="3059113" algn="r"/>
                <a:tab pos="3600450" algn="r"/>
                <a:tab pos="4006850" algn="r"/>
                <a:tab pos="4391025" algn="r"/>
              </a:tabLst>
            </a:pPr>
            <a:endPara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60363" algn="l"/>
                <a:tab pos="1439863" algn="r"/>
                <a:tab pos="1974850" algn="r"/>
                <a:tab pos="2519363" algn="r"/>
                <a:tab pos="3059113" algn="r"/>
                <a:tab pos="3600450" algn="r"/>
                <a:tab pos="4006850" algn="r"/>
                <a:tab pos="4391025" algn="r"/>
              </a:tabLst>
            </a:pPr>
            <a:r>
              <a:rPr lang="nb-NO" dirty="0" smtClean="0">
                <a:latin typeface="+mj-lt"/>
                <a:ea typeface="Times"/>
                <a:cs typeface="Times New Roman" pitchFamily="18" charset="0"/>
              </a:rPr>
              <a:t>b)		</a:t>
            </a:r>
            <a:r>
              <a:rPr kumimoji="0" lang="nb-N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"/>
                <a:cs typeface="Times New Roman" pitchFamily="18" charset="0"/>
              </a:rPr>
              <a:t>Har dette noen betydning for hvor egnet kapitalverdimodellen er for unoterte bedrifter?</a:t>
            </a:r>
            <a:endPara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ChangeArrowheads="1"/>
          </p:cNvSpPr>
          <p:nvPr/>
        </p:nvSpPr>
        <p:spPr bwMode="auto">
          <a:xfrm>
            <a:off x="533400" y="381000"/>
            <a:ext cx="7162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nb-NO" sz="3200" b="1" dirty="0" smtClean="0">
                <a:solidFill>
                  <a:srgbClr val="A3B2CC"/>
                </a:solidFill>
              </a:rPr>
              <a:t>4. Oppsummering</a:t>
            </a:r>
            <a:endParaRPr lang="nb-NO" sz="3200" b="1" dirty="0">
              <a:solidFill>
                <a:srgbClr val="A3B2CC"/>
              </a:solidFill>
            </a:endParaRPr>
          </a:p>
        </p:txBody>
      </p:sp>
      <p:sp>
        <p:nvSpPr>
          <p:cNvPr id="231429" name="Rectangle 5"/>
          <p:cNvSpPr>
            <a:spLocks noChangeArrowheads="1"/>
          </p:cNvSpPr>
          <p:nvPr/>
        </p:nvSpPr>
        <p:spPr bwMode="auto">
          <a:xfrm>
            <a:off x="0" y="1143000"/>
            <a:ext cx="9296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796925" indent="-344488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b="1" dirty="0" smtClean="0"/>
              <a:t>Risiko</a:t>
            </a:r>
          </a:p>
          <a:p>
            <a:pPr marL="803275" lvl="1" indent="-34607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Flere </a:t>
            </a:r>
            <a:r>
              <a:rPr lang="nb-NO" sz="2000" dirty="0" err="1" smtClean="0"/>
              <a:t>kontanstrømsutfall</a:t>
            </a:r>
            <a:r>
              <a:rPr lang="nb-NO" sz="2000" dirty="0" smtClean="0"/>
              <a:t> er mulige, men bare ett vil inntreffe</a:t>
            </a:r>
          </a:p>
          <a:p>
            <a:pPr marL="803275" lvl="1" indent="-34607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På beslutningstidspunktet vet du ikke hvilket</a:t>
            </a:r>
          </a:p>
          <a:p>
            <a:pPr marL="803275" lvl="1" indent="-34607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Risikojustert kapitalkostnad: </a:t>
            </a:r>
          </a:p>
          <a:p>
            <a:pPr marL="803275" lvl="2" indent="-346075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dirty="0" smtClean="0"/>
              <a:t>Reflekterer kostnaden ved at forventet </a:t>
            </a:r>
            <a:r>
              <a:rPr lang="nb-NO" sz="2000" dirty="0" err="1" smtClean="0"/>
              <a:t>kontanstrøm</a:t>
            </a:r>
            <a:r>
              <a:rPr lang="nb-NO" sz="2000" dirty="0" smtClean="0"/>
              <a:t> er usikker</a:t>
            </a:r>
          </a:p>
          <a:p>
            <a:pPr marL="803275" lvl="1" indent="-34607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endParaRPr lang="nb-NO" sz="2000" dirty="0" smtClean="0"/>
          </a:p>
          <a:p>
            <a:pPr marL="803275" indent="-346075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b="1" dirty="0" smtClean="0"/>
              <a:t>Risikotyper</a:t>
            </a:r>
          </a:p>
          <a:p>
            <a:pPr marL="803275" lvl="1" indent="-34607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Total = Systematisk + Usystematisk</a:t>
            </a:r>
          </a:p>
          <a:p>
            <a:pPr marL="803275" lvl="1" indent="-34607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Usystematisk forsvinner når prosjektet eies av veldiversifiserte investorer</a:t>
            </a:r>
          </a:p>
          <a:p>
            <a:pPr marL="803275" lvl="1" indent="-34607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Markedsporteføljen er den best diversifiserte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endParaRPr lang="nb-NO" sz="2000" dirty="0" smtClean="0"/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9" name="Rectangle 5"/>
          <p:cNvSpPr>
            <a:spLocks noChangeArrowheads="1"/>
          </p:cNvSpPr>
          <p:nvPr/>
        </p:nvSpPr>
        <p:spPr bwMode="auto">
          <a:xfrm>
            <a:off x="152400" y="304800"/>
            <a:ext cx="8991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nb-NO" sz="2000" b="1" dirty="0" smtClean="0"/>
          </a:p>
          <a:p>
            <a:pPr marL="889000" indent="-436563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b="1" dirty="0" smtClean="0"/>
              <a:t>Systematisk risiko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Måles ved beta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Reflekterer prosjektets </a:t>
            </a:r>
            <a:r>
              <a:rPr lang="nb-NO" sz="2000" dirty="0" err="1" smtClean="0"/>
              <a:t>samvariasjon</a:t>
            </a:r>
            <a:r>
              <a:rPr lang="nb-NO" sz="2000" dirty="0" smtClean="0"/>
              <a:t> med/risikobidrag til markedsporteføljen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Jo høyere beta, desto mer risikabelt prosjekt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Beta kan være null selv om prosjektet er risikabelt isolert sett (systematisk kontra usystematisk)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endParaRPr lang="nb-NO" sz="2000" dirty="0" smtClean="0"/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1752600" y="533400"/>
            <a:ext cx="6629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 dirty="0"/>
              <a:t>	</a:t>
            </a:r>
            <a:r>
              <a:rPr lang="en-US" sz="3200" b="1" dirty="0"/>
              <a:t>  </a:t>
            </a:r>
            <a:r>
              <a:rPr lang="en-US" sz="3200" b="1" dirty="0" err="1">
                <a:solidFill>
                  <a:srgbClr val="A3B2CC"/>
                </a:solidFill>
              </a:rPr>
              <a:t>Oversikt</a:t>
            </a:r>
            <a:r>
              <a:rPr lang="en-US" sz="3200" b="1" dirty="0">
                <a:solidFill>
                  <a:srgbClr val="A3B2CC"/>
                </a:solidFill>
              </a:rPr>
              <a:t>: </a:t>
            </a:r>
            <a:r>
              <a:rPr lang="en-US" sz="3200" b="1" err="1">
                <a:solidFill>
                  <a:srgbClr val="A3B2CC"/>
                </a:solidFill>
              </a:rPr>
              <a:t>Kapittel</a:t>
            </a:r>
            <a:r>
              <a:rPr lang="en-US" sz="3200" b="1">
                <a:solidFill>
                  <a:srgbClr val="A3B2CC"/>
                </a:solidFill>
              </a:rPr>
              <a:t> </a:t>
            </a:r>
            <a:r>
              <a:rPr lang="en-US" sz="3200" b="1" smtClean="0">
                <a:solidFill>
                  <a:srgbClr val="A3B2CC"/>
                </a:solidFill>
              </a:rPr>
              <a:t>7</a:t>
            </a:r>
            <a:endParaRPr lang="en-US" sz="3200" b="1" dirty="0">
              <a:solidFill>
                <a:srgbClr val="A3B2CC"/>
              </a:solidFill>
            </a:endParaRPr>
          </a:p>
          <a:p>
            <a:pPr marL="1163638" indent="-550863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 dirty="0" err="1" smtClean="0"/>
              <a:t>Risikokostnad</a:t>
            </a:r>
            <a:r>
              <a:rPr lang="en-US" sz="2000" dirty="0" smtClean="0"/>
              <a:t> </a:t>
            </a:r>
            <a:r>
              <a:rPr lang="en-US" sz="2000" err="1" smtClean="0"/>
              <a:t>og</a:t>
            </a:r>
            <a:r>
              <a:rPr lang="en-US" sz="2000" smtClean="0"/>
              <a:t> prosjektverdi</a:t>
            </a:r>
            <a:endParaRPr lang="en-US" sz="2000" dirty="0" smtClean="0"/>
          </a:p>
          <a:p>
            <a:pPr marL="1163638" indent="-550863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 smtClean="0"/>
              <a:t>Prosjektrisiko</a:t>
            </a:r>
            <a:endParaRPr lang="en-US" sz="2000" dirty="0" smtClean="0"/>
          </a:p>
          <a:p>
            <a:pPr marL="1163638" indent="-550863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 smtClean="0"/>
              <a:t>Kapitalverdimodellen</a:t>
            </a:r>
            <a:endParaRPr lang="en-US" sz="2000" dirty="0"/>
          </a:p>
          <a:p>
            <a:pPr marL="1163638" indent="-550863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 dirty="0" err="1" smtClean="0"/>
              <a:t>Oppsummering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9" name="Rectangle 5"/>
          <p:cNvSpPr>
            <a:spLocks noChangeArrowheads="1"/>
          </p:cNvSpPr>
          <p:nvPr/>
        </p:nvSpPr>
        <p:spPr bwMode="auto">
          <a:xfrm>
            <a:off x="152400" y="304800"/>
            <a:ext cx="8991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</a:pPr>
            <a:endParaRPr lang="nb-NO" sz="2000" dirty="0" smtClean="0"/>
          </a:p>
          <a:p>
            <a:pPr marL="8890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b="1" dirty="0" smtClean="0"/>
              <a:t>Kapitalverdimodellen (KVM)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Enkel ligning for risikojustert kapitalkostnad bestemt av risikojustert rente etter skatt, markedets risikopremie og prosjektets beta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For egenkapital, gjeld og totalkapital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Lett å feilbruke i konglomerater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Ofte for lav hvis udiversifisert eier og hvis unotert selskap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endParaRPr lang="nb-NO" sz="2000" dirty="0" smtClean="0"/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3" name="Rectangle 7"/>
          <p:cNvSpPr>
            <a:spLocks noChangeArrowheads="1"/>
          </p:cNvSpPr>
          <p:nvPr/>
        </p:nvSpPr>
        <p:spPr bwMode="auto">
          <a:xfrm>
            <a:off x="762000" y="53340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1" dirty="0">
                <a:solidFill>
                  <a:srgbClr val="A3B2CC"/>
                </a:solidFill>
              </a:rPr>
              <a:t>1. </a:t>
            </a:r>
            <a:r>
              <a:rPr lang="en-US" sz="3200" b="1" dirty="0" err="1">
                <a:solidFill>
                  <a:srgbClr val="A3B2CC"/>
                </a:solidFill>
              </a:rPr>
              <a:t>Risikokostnad</a:t>
            </a:r>
            <a:r>
              <a:rPr lang="en-US" sz="3200" b="1" dirty="0">
                <a:solidFill>
                  <a:srgbClr val="A3B2CC"/>
                </a:solidFill>
              </a:rPr>
              <a:t> </a:t>
            </a:r>
            <a:r>
              <a:rPr lang="en-US" sz="3200" b="1" dirty="0" err="1">
                <a:solidFill>
                  <a:srgbClr val="A3B2CC"/>
                </a:solidFill>
              </a:rPr>
              <a:t>og</a:t>
            </a:r>
            <a:r>
              <a:rPr lang="en-US" sz="3200" b="1" dirty="0">
                <a:solidFill>
                  <a:srgbClr val="A3B2CC"/>
                </a:solidFill>
              </a:rPr>
              <a:t> </a:t>
            </a:r>
            <a:r>
              <a:rPr lang="en-US" sz="3200" b="1" dirty="0" err="1">
                <a:solidFill>
                  <a:srgbClr val="A3B2CC"/>
                </a:solidFill>
              </a:rPr>
              <a:t>prosjektverdi</a:t>
            </a:r>
            <a:endParaRPr lang="en-US" sz="3200" baseline="30000" dirty="0">
              <a:solidFill>
                <a:srgbClr val="A3B2CC"/>
              </a:solidFill>
            </a:endParaRPr>
          </a:p>
        </p:txBody>
      </p:sp>
      <p:sp>
        <p:nvSpPr>
          <p:cNvPr id="137225" name="Rectangle 9"/>
          <p:cNvSpPr>
            <a:spLocks noChangeArrowheads="1"/>
          </p:cNvSpPr>
          <p:nvPr/>
        </p:nvSpPr>
        <p:spPr bwMode="auto">
          <a:xfrm>
            <a:off x="762000" y="12192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200" dirty="0" err="1" smtClean="0"/>
              <a:t>Nåverdi</a:t>
            </a:r>
            <a:r>
              <a:rPr lang="en-US" sz="2200" dirty="0" smtClean="0"/>
              <a:t> </a:t>
            </a:r>
            <a:r>
              <a:rPr lang="en-US" sz="2200" dirty="0" err="1"/>
              <a:t>av</a:t>
            </a:r>
            <a:r>
              <a:rPr lang="en-US" sz="2200" dirty="0"/>
              <a:t> </a:t>
            </a:r>
            <a:r>
              <a:rPr lang="en-US" sz="2200" dirty="0" err="1" smtClean="0"/>
              <a:t>usikker</a:t>
            </a:r>
            <a:r>
              <a:rPr lang="en-US" sz="2200" dirty="0" smtClean="0"/>
              <a:t> </a:t>
            </a:r>
            <a:r>
              <a:rPr lang="en-US" sz="2200" dirty="0" err="1" smtClean="0"/>
              <a:t>kontantstrøm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838200" y="3886200"/>
            <a:ext cx="7391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 smtClean="0"/>
              <a:t>To </a:t>
            </a:r>
            <a:r>
              <a:rPr lang="en-US" sz="2000" dirty="0" err="1" smtClean="0"/>
              <a:t>spørsmål</a:t>
            </a:r>
            <a:r>
              <a:rPr lang="en-US" sz="2000" dirty="0" smtClean="0"/>
              <a:t>: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Hvordan</a:t>
            </a:r>
            <a:r>
              <a:rPr lang="en-US" sz="2000" dirty="0" smtClean="0"/>
              <a:t> </a:t>
            </a:r>
            <a:r>
              <a:rPr lang="en-US" sz="2000" dirty="0" err="1" smtClean="0"/>
              <a:t>beregne</a:t>
            </a:r>
            <a:r>
              <a:rPr lang="en-US" sz="2000" dirty="0" smtClean="0"/>
              <a:t> </a:t>
            </a:r>
            <a:r>
              <a:rPr lang="en-US" sz="2000" dirty="0" err="1" smtClean="0"/>
              <a:t>forventet</a:t>
            </a:r>
            <a:r>
              <a:rPr lang="en-US" sz="2000" dirty="0" smtClean="0"/>
              <a:t> </a:t>
            </a:r>
            <a:r>
              <a:rPr lang="en-US" sz="2000" dirty="0" err="1" smtClean="0"/>
              <a:t>verdi</a:t>
            </a:r>
            <a:r>
              <a:rPr lang="en-US" sz="2000" dirty="0" smtClean="0"/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E(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i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 smtClean="0"/>
              <a:t>?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Hvordan</a:t>
            </a:r>
            <a:r>
              <a:rPr lang="en-US" sz="2000" dirty="0" smtClean="0"/>
              <a:t> </a:t>
            </a:r>
            <a:r>
              <a:rPr lang="en-US" sz="2000" dirty="0" err="1" smtClean="0"/>
              <a:t>fastesette</a:t>
            </a:r>
            <a:r>
              <a:rPr lang="en-US" sz="2000" dirty="0" smtClean="0"/>
              <a:t> </a:t>
            </a:r>
            <a:r>
              <a:rPr lang="en-US" sz="2000" dirty="0" err="1" smtClean="0"/>
              <a:t>risikojustert</a:t>
            </a:r>
            <a:r>
              <a:rPr lang="en-US" sz="2000" dirty="0" smtClean="0"/>
              <a:t> </a:t>
            </a:r>
            <a:r>
              <a:rPr lang="en-US" sz="2000" dirty="0" err="1" smtClean="0"/>
              <a:t>rente</a:t>
            </a:r>
            <a:r>
              <a:rPr lang="en-US" sz="2000" dirty="0" smtClean="0"/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dirty="0" smtClean="0"/>
              <a:t>?</a:t>
            </a: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000" dirty="0"/>
          </a:p>
        </p:txBody>
      </p:sp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1828800" y="2133600"/>
          <a:ext cx="5399088" cy="1500188"/>
        </p:xfrm>
        <a:graphic>
          <a:graphicData uri="http://schemas.openxmlformats.org/presentationml/2006/ole">
            <p:oleObj spid="_x0000_s39944" name="Equation" r:id="rId3" imgW="3200400" imgH="88884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5" name="Rectangle 9"/>
          <p:cNvSpPr>
            <a:spLocks noChangeArrowheads="1"/>
          </p:cNvSpPr>
          <p:nvPr/>
        </p:nvSpPr>
        <p:spPr bwMode="auto">
          <a:xfrm>
            <a:off x="685800" y="2286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dirty="0" err="1" smtClean="0"/>
              <a:t>Forventet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verdi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av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usikker</a:t>
            </a:r>
            <a:r>
              <a:rPr lang="en-US" sz="2400" b="1" dirty="0" smtClean="0"/>
              <a:t> </a:t>
            </a:r>
            <a:r>
              <a:rPr lang="en-US" sz="2400" b="1" i="1" dirty="0" smtClean="0"/>
              <a:t>X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711325" y="1066800"/>
          <a:ext cx="4476750" cy="1119188"/>
        </p:xfrm>
        <a:graphic>
          <a:graphicData uri="http://schemas.openxmlformats.org/presentationml/2006/ole">
            <p:oleObj spid="_x0000_s69641" name="Equation" r:id="rId3" imgW="2641320" imgH="660240" progId="">
              <p:embed/>
            </p:oleObj>
          </a:graphicData>
        </a:graphic>
      </p:graphicFrame>
      <p:pic>
        <p:nvPicPr>
          <p:cNvPr id="69642" name="Picture 10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838200" y="3124200"/>
            <a:ext cx="5527962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762000" y="24384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smtClean="0"/>
              <a:t>For snøskuffeprosjekt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Snøgrep</a:t>
            </a:r>
            <a:r>
              <a:rPr lang="en-US" sz="2000" dirty="0" smtClean="0"/>
              <a:t> AS (s. 346) </a:t>
            </a:r>
            <a:endParaRPr lang="en-US" sz="2000" dirty="0"/>
          </a:p>
        </p:txBody>
      </p:sp>
      <p:graphicFrame>
        <p:nvGraphicFramePr>
          <p:cNvPr id="69643" name="Object 11"/>
          <p:cNvGraphicFramePr>
            <a:graphicFrameLocks noChangeAspect="1"/>
          </p:cNvGraphicFramePr>
          <p:nvPr/>
        </p:nvGraphicFramePr>
        <p:xfrm>
          <a:off x="1981200" y="4940300"/>
          <a:ext cx="3752850" cy="1079500"/>
        </p:xfrm>
        <a:graphic>
          <a:graphicData uri="http://schemas.openxmlformats.org/presentationml/2006/ole">
            <p:oleObj spid="_x0000_s69643" name="Equation" r:id="rId5" imgW="2209680" imgH="634680" progId="">
              <p:embed/>
            </p:oleObj>
          </a:graphicData>
        </a:graphic>
      </p:graphicFrame>
      <p:pic>
        <p:nvPicPr>
          <p:cNvPr id="69647" name="Picture 15" descr="http://www.mam.no/fk/912991MOVER.jpg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7162800" y="2895600"/>
            <a:ext cx="1638300" cy="16383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5" name="Rectangle 9"/>
          <p:cNvSpPr>
            <a:spLocks noChangeArrowheads="1"/>
          </p:cNvSpPr>
          <p:nvPr/>
        </p:nvSpPr>
        <p:spPr bwMode="auto">
          <a:xfrm>
            <a:off x="533400" y="2286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dirty="0" err="1" smtClean="0"/>
              <a:t>Risikojustert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rente</a:t>
            </a:r>
            <a:r>
              <a:rPr lang="en-US" sz="2400" b="1" i="1" dirty="0" smtClean="0"/>
              <a:t> r </a:t>
            </a:r>
            <a:endParaRPr lang="en-US" sz="2400" b="1" i="1" dirty="0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381000" y="2819400"/>
            <a:ext cx="1905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 smtClean="0"/>
              <a:t>Kun </a:t>
            </a:r>
            <a:r>
              <a:rPr lang="en-US" sz="2000" dirty="0" err="1" smtClean="0"/>
              <a:t>kom-ponent</a:t>
            </a:r>
            <a:r>
              <a:rPr lang="en-US" sz="2000" dirty="0" smtClean="0"/>
              <a:t> III </a:t>
            </a:r>
            <a:r>
              <a:rPr lang="en-US" sz="2000" dirty="0" err="1" smtClean="0"/>
              <a:t>varierer</a:t>
            </a:r>
            <a:r>
              <a:rPr lang="en-US" sz="2000" dirty="0" smtClean="0"/>
              <a:t> </a:t>
            </a:r>
            <a:r>
              <a:rPr lang="en-US" sz="2000" dirty="0" err="1" smtClean="0"/>
              <a:t>fra</a:t>
            </a:r>
            <a:r>
              <a:rPr lang="en-US" sz="2000" dirty="0" smtClean="0"/>
              <a:t> </a:t>
            </a:r>
            <a:r>
              <a:rPr lang="en-US" sz="2000" dirty="0" err="1" smtClean="0"/>
              <a:t>prosjekt</a:t>
            </a:r>
            <a:r>
              <a:rPr lang="en-US" sz="2000" dirty="0" smtClean="0"/>
              <a:t> </a:t>
            </a:r>
            <a:r>
              <a:rPr lang="en-US" sz="2000" dirty="0" err="1" smtClean="0"/>
              <a:t>til</a:t>
            </a:r>
            <a:r>
              <a:rPr lang="en-US" sz="2000" dirty="0" smtClean="0"/>
              <a:t> </a:t>
            </a:r>
            <a:r>
              <a:rPr lang="en-US" sz="2000" dirty="0" err="1" smtClean="0"/>
              <a:t>prosjekt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503238" y="914400"/>
          <a:ext cx="7248525" cy="777875"/>
        </p:xfrm>
        <a:graphic>
          <a:graphicData uri="http://schemas.openxmlformats.org/presentationml/2006/ole">
            <p:oleObj spid="_x0000_s70660" name="Equation" r:id="rId3" imgW="4267080" imgH="457200" progId="">
              <p:embed/>
            </p:oleObj>
          </a:graphicData>
        </a:graphic>
      </p:graphicFrame>
      <p:pic>
        <p:nvPicPr>
          <p:cNvPr id="70661" name="Picture 5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362200" y="1828800"/>
            <a:ext cx="5791200" cy="4479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533400" y="2286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A3B2CC"/>
                </a:solidFill>
              </a:rPr>
              <a:t>2. </a:t>
            </a:r>
            <a:r>
              <a:rPr lang="en-US" sz="3200" b="1" dirty="0" err="1" smtClean="0">
                <a:solidFill>
                  <a:srgbClr val="A3B2CC"/>
                </a:solidFill>
              </a:rPr>
              <a:t>Prosjektrisiko</a:t>
            </a:r>
            <a:r>
              <a:rPr lang="en-US" sz="3200" b="1" dirty="0" smtClean="0">
                <a:solidFill>
                  <a:srgbClr val="A3B2CC"/>
                </a:solidFill>
              </a:rPr>
              <a:t>  </a:t>
            </a:r>
            <a:r>
              <a:rPr lang="en-US" sz="3200" b="1" i="1" dirty="0" smtClean="0">
                <a:solidFill>
                  <a:srgbClr val="A3B2CC"/>
                </a:solidFill>
              </a:rPr>
              <a:t> </a:t>
            </a:r>
            <a:endParaRPr lang="en-US" sz="3200" b="1" i="1" dirty="0">
              <a:solidFill>
                <a:srgbClr val="A3B2CC"/>
              </a:solidFill>
            </a:endParaRPr>
          </a:p>
        </p:txBody>
      </p:sp>
      <p:graphicFrame>
        <p:nvGraphicFramePr>
          <p:cNvPr id="42001" name="Object 17"/>
          <p:cNvGraphicFramePr>
            <a:graphicFrameLocks noChangeAspect="1"/>
          </p:cNvGraphicFramePr>
          <p:nvPr/>
        </p:nvGraphicFramePr>
        <p:xfrm>
          <a:off x="569913" y="998538"/>
          <a:ext cx="7924800" cy="1684337"/>
        </p:xfrm>
        <a:graphic>
          <a:graphicData uri="http://schemas.openxmlformats.org/presentationml/2006/ole">
            <p:oleObj spid="_x0000_s42001" name="Equation" r:id="rId3" imgW="4660560" imgH="990360" progId="">
              <p:embed/>
            </p:oleObj>
          </a:graphicData>
        </a:graphic>
      </p:graphicFrame>
      <p:pic>
        <p:nvPicPr>
          <p:cNvPr id="42002" name="Picture 18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149220" y="2971800"/>
            <a:ext cx="7004180" cy="3207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2" descr="http://www.adcet.edu.au/Admin/UploadedFiles/Images/Photos/risk%20blocks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7924360" y="154376"/>
            <a:ext cx="838640" cy="83622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9" name="Picture 5" descr="http://www.regjeringen.no/upload/FIN/Logoer/ftf.gif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934200" y="38100"/>
            <a:ext cx="1981200" cy="1485900"/>
          </a:xfrm>
          <a:prstGeom prst="rect">
            <a:avLst/>
          </a:prstGeom>
          <a:noFill/>
        </p:spPr>
      </p:pic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228600" y="2286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600" b="1" dirty="0" err="1" smtClean="0"/>
              <a:t>Statens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Pensjonsfond</a:t>
            </a:r>
            <a:r>
              <a:rPr lang="en-US" sz="2600" b="1" dirty="0" smtClean="0"/>
              <a:t> – </a:t>
            </a:r>
            <a:r>
              <a:rPr lang="en-US" sz="2600" b="1" dirty="0" err="1" smtClean="0"/>
              <a:t>Norge</a:t>
            </a:r>
            <a:r>
              <a:rPr lang="en-US" sz="2600" b="1" dirty="0" smtClean="0"/>
              <a:t>  </a:t>
            </a:r>
            <a:r>
              <a:rPr lang="en-US" sz="2600" b="1" i="1" dirty="0" smtClean="0"/>
              <a:t> </a:t>
            </a:r>
            <a:endParaRPr lang="en-US" sz="2600" b="1" i="1" dirty="0"/>
          </a:p>
        </p:txBody>
      </p:sp>
      <p:pic>
        <p:nvPicPr>
          <p:cNvPr id="98307" name="Picture 3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04800" y="990599"/>
            <a:ext cx="8524026" cy="495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228600" y="59436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dirty="0" smtClean="0"/>
              <a:t>Se </a:t>
            </a:r>
            <a:r>
              <a:rPr lang="en-US" dirty="0" err="1" smtClean="0"/>
              <a:t>avsnitt</a:t>
            </a:r>
            <a:r>
              <a:rPr lang="en-US" dirty="0" smtClean="0"/>
              <a:t> del 3.4.4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læreboken</a:t>
            </a:r>
            <a:r>
              <a:rPr lang="en-US" dirty="0" smtClean="0"/>
              <a:t> for </a:t>
            </a:r>
            <a:r>
              <a:rPr lang="en-US" dirty="0" err="1" smtClean="0"/>
              <a:t>beregning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gjennomsnittlig</a:t>
            </a:r>
            <a:r>
              <a:rPr lang="en-US" dirty="0" smtClean="0"/>
              <a:t> </a:t>
            </a:r>
            <a:r>
              <a:rPr lang="en-US" dirty="0" err="1" smtClean="0"/>
              <a:t>rente</a:t>
            </a:r>
            <a:r>
              <a:rPr lang="en-US" dirty="0" smtClean="0"/>
              <a:t>.  </a:t>
            </a:r>
            <a:r>
              <a:rPr lang="en-US" i="1" dirty="0" smtClean="0"/>
              <a:t> </a:t>
            </a:r>
            <a:endParaRPr lang="en-US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381000" y="228600"/>
            <a:ext cx="876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400" b="1" dirty="0" err="1" smtClean="0"/>
              <a:t>Risikokostnaden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Prosjektets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bidrag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porteføljens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risiko</a:t>
            </a:r>
            <a:endParaRPr lang="nb-NO" sz="2400" b="1" dirty="0" smtClean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 dirty="0" smtClean="0"/>
              <a:t>  </a:t>
            </a:r>
            <a:r>
              <a:rPr lang="en-US" sz="2000" b="1" i="1" dirty="0" smtClean="0"/>
              <a:t> </a:t>
            </a:r>
            <a:endParaRPr lang="en-US" sz="2000" b="1" i="1" dirty="0"/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09600" y="990600"/>
            <a:ext cx="6521379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52400" y="4419600"/>
            <a:ext cx="8991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 dirty="0" err="1" smtClean="0"/>
              <a:t>Kolonne</a:t>
            </a:r>
            <a:r>
              <a:rPr lang="en-US" sz="2000" b="1" dirty="0" smtClean="0"/>
              <a:t> 6: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Porteføljens</a:t>
            </a:r>
            <a:r>
              <a:rPr lang="en-US" sz="2000" dirty="0" smtClean="0"/>
              <a:t> </a:t>
            </a:r>
            <a:r>
              <a:rPr lang="en-US" sz="2000" dirty="0" err="1" smtClean="0"/>
              <a:t>forventning</a:t>
            </a:r>
            <a:r>
              <a:rPr lang="en-US" sz="2000" dirty="0" smtClean="0"/>
              <a:t> </a:t>
            </a:r>
            <a:r>
              <a:rPr lang="en-US" sz="2000" dirty="0" err="1" smtClean="0"/>
              <a:t>øker</a:t>
            </a:r>
            <a:r>
              <a:rPr lang="en-US" sz="2000" dirty="0" smtClean="0"/>
              <a:t> med </a:t>
            </a:r>
            <a:r>
              <a:rPr lang="en-US" sz="2000" dirty="0" err="1" smtClean="0"/>
              <a:t>prosjektets</a:t>
            </a:r>
            <a:r>
              <a:rPr lang="en-US" sz="2000" dirty="0" smtClean="0"/>
              <a:t> </a:t>
            </a:r>
            <a:r>
              <a:rPr lang="en-US" sz="2000" dirty="0" err="1" smtClean="0"/>
              <a:t>forventning</a:t>
            </a:r>
            <a:r>
              <a:rPr lang="en-US" sz="2000" dirty="0" smtClean="0"/>
              <a:t> (8)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Porteføljens</a:t>
            </a:r>
            <a:r>
              <a:rPr lang="en-US" sz="2000" dirty="0" smtClean="0"/>
              <a:t> </a:t>
            </a:r>
            <a:r>
              <a:rPr lang="en-US" sz="2000" dirty="0" err="1" smtClean="0"/>
              <a:t>risiko</a:t>
            </a:r>
            <a:r>
              <a:rPr lang="en-US" sz="2000" dirty="0" smtClean="0"/>
              <a:t> </a:t>
            </a:r>
            <a:r>
              <a:rPr lang="en-US" sz="2000" dirty="0" err="1" smtClean="0"/>
              <a:t>øker</a:t>
            </a:r>
            <a:r>
              <a:rPr lang="en-US" sz="2000" dirty="0" smtClean="0"/>
              <a:t> med </a:t>
            </a:r>
            <a:r>
              <a:rPr lang="en-US" sz="2000" i="1" dirty="0" err="1" smtClean="0"/>
              <a:t>mindre</a:t>
            </a:r>
            <a:r>
              <a:rPr lang="en-US" sz="2000" dirty="0" smtClean="0"/>
              <a:t> </a:t>
            </a:r>
            <a:r>
              <a:rPr lang="en-US" sz="2000" dirty="0" err="1" smtClean="0"/>
              <a:t>enn</a:t>
            </a:r>
            <a:r>
              <a:rPr lang="en-US" sz="2000" dirty="0" smtClean="0"/>
              <a:t> </a:t>
            </a:r>
            <a:r>
              <a:rPr lang="en-US" sz="2000" dirty="0" err="1" smtClean="0"/>
              <a:t>prosjektets</a:t>
            </a:r>
            <a:r>
              <a:rPr lang="en-US" sz="2000" dirty="0" smtClean="0"/>
              <a:t> </a:t>
            </a:r>
            <a:r>
              <a:rPr lang="en-US" sz="2000" dirty="0" err="1" smtClean="0"/>
              <a:t>risiko</a:t>
            </a:r>
            <a:r>
              <a:rPr lang="en-US" sz="2000" dirty="0" smtClean="0"/>
              <a:t> (2,03; </a:t>
            </a:r>
            <a:r>
              <a:rPr lang="en-US" sz="2000" dirty="0" err="1" smtClean="0"/>
              <a:t>ikke</a:t>
            </a:r>
            <a:r>
              <a:rPr lang="en-US" sz="2000" dirty="0" smtClean="0"/>
              <a:t> 2,83)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Skyldes</a:t>
            </a:r>
            <a:r>
              <a:rPr lang="en-US" sz="2000" dirty="0" smtClean="0"/>
              <a:t>: </a:t>
            </a:r>
            <a:r>
              <a:rPr lang="en-US" sz="2000" dirty="0" err="1" smtClean="0"/>
              <a:t>Prosjektet</a:t>
            </a:r>
            <a:r>
              <a:rPr lang="en-US" sz="2000" dirty="0" smtClean="0"/>
              <a:t> </a:t>
            </a:r>
            <a:r>
              <a:rPr lang="en-US" sz="2000" dirty="0" err="1" smtClean="0"/>
              <a:t>går</a:t>
            </a:r>
            <a:r>
              <a:rPr lang="en-US" sz="2000" dirty="0" smtClean="0"/>
              <a:t> </a:t>
            </a:r>
            <a:r>
              <a:rPr lang="en-US" sz="2000" dirty="0" err="1" smtClean="0"/>
              <a:t>ikke</a:t>
            </a:r>
            <a:r>
              <a:rPr lang="en-US" sz="2000" dirty="0" smtClean="0"/>
              <a:t> </a:t>
            </a:r>
            <a:r>
              <a:rPr lang="en-US" sz="2000" dirty="0" err="1" smtClean="0"/>
              <a:t>helt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takt</a:t>
            </a:r>
            <a:r>
              <a:rPr lang="en-US" sz="2000" dirty="0" smtClean="0"/>
              <a:t> med </a:t>
            </a:r>
            <a:r>
              <a:rPr lang="en-US" sz="2000" dirty="0" err="1" smtClean="0"/>
              <a:t>resten</a:t>
            </a:r>
            <a:r>
              <a:rPr lang="en-US" sz="2000" dirty="0" smtClean="0"/>
              <a:t> </a:t>
            </a:r>
            <a:r>
              <a:rPr lang="en-US" sz="2000" dirty="0" err="1" smtClean="0"/>
              <a:t>av</a:t>
            </a:r>
            <a:r>
              <a:rPr lang="en-US" sz="2000" dirty="0" smtClean="0"/>
              <a:t> </a:t>
            </a:r>
            <a:r>
              <a:rPr lang="en-US" sz="2000" dirty="0" err="1" smtClean="0"/>
              <a:t>porteføljen</a:t>
            </a:r>
            <a:endParaRPr lang="en-US" sz="2000" dirty="0" smtClean="0"/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 smtClean="0"/>
              <a:t>Nøkkel</a:t>
            </a:r>
            <a:r>
              <a:rPr lang="en-US" sz="2000" dirty="0" smtClean="0"/>
              <a:t>: </a:t>
            </a:r>
            <a:r>
              <a:rPr lang="en-US" sz="2000" dirty="0" err="1" smtClean="0"/>
              <a:t>Samvariasjon</a:t>
            </a:r>
            <a:r>
              <a:rPr lang="en-US" sz="2000" dirty="0" smtClean="0"/>
              <a:t> (</a:t>
            </a:r>
            <a:r>
              <a:rPr lang="en-US" sz="2000" dirty="0" err="1" smtClean="0"/>
              <a:t>korrelasjon</a:t>
            </a:r>
            <a:r>
              <a:rPr lang="en-US" sz="2000" dirty="0" smtClean="0"/>
              <a:t>) </a:t>
            </a:r>
            <a:r>
              <a:rPr lang="en-US" sz="2000" i="1" dirty="0" smtClean="0"/>
              <a:t> </a:t>
            </a:r>
            <a:endParaRPr lang="en-US" sz="2000" i="1" dirty="0"/>
          </a:p>
        </p:txBody>
      </p:sp>
      <p:pic>
        <p:nvPicPr>
          <p:cNvPr id="7" name="Picture 13" descr="http://farm3.static.flickr.com/2412/2154713350_ff9d5bb90d.jpg?v=0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239000" y="1066800"/>
            <a:ext cx="1752600" cy="1314450"/>
          </a:xfrm>
          <a:prstGeom prst="rect">
            <a:avLst/>
          </a:prstGeom>
          <a:noFill/>
        </p:spPr>
      </p:pic>
      <p:pic>
        <p:nvPicPr>
          <p:cNvPr id="8" name="Picture 15" descr="http://www.mam.no/fk/912991MOVER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162800" y="2895600"/>
            <a:ext cx="1638300" cy="16383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MRmal">
  <a:themeElements>
    <a:clrScheme name="PP_mal_Regnskapsteor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_mal_Regnskapsteor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_mal_Regnskapsteor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mal_Regnskapsteor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mal_Regnskapsteor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mal_Regnskapsteor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mal_Regnskapsteor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mal_Regnskapsteor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LMRmal</Template>
  <TotalTime>3716</TotalTime>
  <Words>675</Words>
  <Application>Microsoft Office PowerPoint</Application>
  <PresentationFormat>Skjermfremvisning (4:3)</PresentationFormat>
  <Paragraphs>145</Paragraphs>
  <Slides>30</Slides>
  <Notes>10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30</vt:i4>
      </vt:variant>
    </vt:vector>
  </HeadingPairs>
  <TitlesOfParts>
    <vt:vector size="32" baseType="lpstr">
      <vt:lpstr>LMRmal</vt:lpstr>
      <vt:lpstr>Equation</vt:lpstr>
      <vt:lpstr>Kapittel 7 Kapitalkostnad</vt:lpstr>
      <vt:lpstr>Lysbilde 2</vt:lpstr>
      <vt:lpstr>Lysbilde 3</vt:lpstr>
      <vt:lpstr>Lysbilde 4</vt:lpstr>
      <vt:lpstr>Lysbilde 5</vt:lpstr>
      <vt:lpstr>Lysbilde 6</vt:lpstr>
      <vt:lpstr>Lysbilde 7</vt:lpstr>
      <vt:lpstr>Lysbilde 8</vt:lpstr>
      <vt:lpstr>Lysbilde 9</vt:lpstr>
      <vt:lpstr>Lysbilde 10</vt:lpstr>
      <vt:lpstr>Lysbilde 11</vt:lpstr>
      <vt:lpstr>Lysbilde 12</vt:lpstr>
      <vt:lpstr>Lysbilde 13</vt:lpstr>
      <vt:lpstr>Lysbilde 14</vt:lpstr>
      <vt:lpstr>Lysbilde 15</vt:lpstr>
      <vt:lpstr>Lysbilde 16</vt:lpstr>
      <vt:lpstr>Lysbilde 17</vt:lpstr>
      <vt:lpstr>Lysbilde 18</vt:lpstr>
      <vt:lpstr>Lysbilde 19</vt:lpstr>
      <vt:lpstr>Lysbilde 20</vt:lpstr>
      <vt:lpstr>Lysbilde 21</vt:lpstr>
      <vt:lpstr>Lysbilde 22</vt:lpstr>
      <vt:lpstr>Lysbilde 23</vt:lpstr>
      <vt:lpstr>Lysbilde 24</vt:lpstr>
      <vt:lpstr>Lysbilde 25</vt:lpstr>
      <vt:lpstr>Lysbilde 26</vt:lpstr>
      <vt:lpstr>Lysbilde 27</vt:lpstr>
      <vt:lpstr>Lysbilde 28</vt:lpstr>
      <vt:lpstr>Lysbilde 29</vt:lpstr>
      <vt:lpstr>Lysbilde 30</vt:lpstr>
    </vt:vector>
  </TitlesOfParts>
  <Company>Fagbokforlaget Vigmostad &amp; Bjørke 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mateusz</dc:creator>
  <cp:lastModifiedBy>Knut Ebeltoft</cp:lastModifiedBy>
  <cp:revision>282</cp:revision>
  <dcterms:created xsi:type="dcterms:W3CDTF">2009-03-30T12:33:10Z</dcterms:created>
  <dcterms:modified xsi:type="dcterms:W3CDTF">2009-07-13T18:12:47Z</dcterms:modified>
</cp:coreProperties>
</file>