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2CC"/>
    <a:srgbClr val="166C9E"/>
    <a:srgbClr val="1F6C9E"/>
    <a:srgbClr val="00518E"/>
    <a:srgbClr val="008080"/>
    <a:srgbClr val="FF6600"/>
    <a:srgbClr val="CC00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8561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397F5E-1D69-47F1-9C0E-0BF4D44CDA95}" type="datetimeFigureOut">
              <a:rPr lang="nb-NO"/>
              <a:pPr>
                <a:defRPr/>
              </a:pPr>
              <a:t>09.07.2009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F77CC5-DBAF-4AEE-98DF-40AC964FDDF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D4EFD-537F-4A2A-A49B-7C10CD67593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Dette er </a:t>
            </a:r>
            <a:r>
              <a:rPr kumimoji="0" 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standardsystemet for klassifisering av gjeldens </a:t>
            </a:r>
            <a:r>
              <a:rPr kumimoji="0" lang="nb-NO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risiiko</a:t>
            </a:r>
            <a:r>
              <a:rPr kumimoji="0" 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Større risiko desto lenger fra AAA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Effektiv 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rente på selskapets gjeld (og dermed også finansiell risiko for eierne) er høyere desto lenger fra AAA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Såkalt </a:t>
            </a:r>
            <a:r>
              <a:rPr kumimoji="0" lang="nb-NO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investment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grade </a:t>
            </a: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fra BB+ 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og opp.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Mange finansielle institusjoner kan bare investere i </a:t>
            </a:r>
            <a:r>
              <a:rPr kumimoji="0" lang="nb-NO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investment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grade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 store </a:t>
            </a:r>
            <a:r>
              <a:rPr kumimoji="0" lang="nb-NO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ratingbyråene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 verden er </a:t>
            </a:r>
            <a:r>
              <a:rPr kumimoji="0" lang="nb-NO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Moody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og Standard </a:t>
            </a: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&amp; Poor. Tilnærmet monopolister</a:t>
            </a:r>
            <a:endParaRPr kumimoji="0" lang="nb-N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b-N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Empiri viser at systemet </a:t>
            </a:r>
            <a:r>
              <a:rPr kumimoji="0" 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predikerer konkurs godt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0.5% av AAA selskapene går konkurs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54.4% av CCC selskapene</a:t>
            </a:r>
            <a:endParaRPr kumimoji="0" lang="nb-N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83612-81C5-4CDD-A7DA-B39C6CFE51E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b-N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83612-81C5-4CDD-A7DA-B39C6CFE51E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Konkurser er </a:t>
            </a:r>
            <a:r>
              <a:rPr kumimoji="0" lang="nb-NO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sterkt korrelert med konjukturene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Betyr at konkursrisiko i betydelig grad er systematisk risiko som kreditor vanskelig kan bli kvitt ved å diversifisere.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83612-81C5-4CDD-A7DA-B39C6CFE51E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Det er altså </a:t>
            </a:r>
            <a:r>
              <a:rPr kumimoji="0" lang="nb-NO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ikke</a:t>
            </a: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slik at når markedsverdien av egenkapitalen er lik null (dvs. konkurs), så får kreditorene hele markedsverdien av eiendelene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Først skal advokatene forsyne seg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Og advokatene tar ikke jobben hvis de ikke vet de blir betalt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83612-81C5-4CDD-A7DA-B39C6CFE51E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/>
            <a:r>
              <a:rPr lang="nb-NO" sz="1200" smtClean="0"/>
              <a:t>En liten, velholdt sørlandssnekke gled inn i båthavnen, som var smekkfull av store, dyre båter. Snekkeskipperen ropte: </a:t>
            </a:r>
          </a:p>
          <a:p>
            <a:pPr algn="ctr"/>
            <a:r>
              <a:rPr lang="nb-NO" sz="1200" i="1" smtClean="0"/>
              <a:t>Gjør plass for en gjeldfri båt!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b-NO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 lånefinansierte champagnedrikkerne i storbåten prøver også å lure omverdenen med tallene på skroget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Disse skal vise differansen mellom verdien av skipet og verdien av gjelden: Jo dypere i sjøen, desto mer forgjeldet, dvs. jo mer negative skulle de synlige tallene ha vært.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83612-81C5-4CDD-A7DA-B39C6CFE51E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Her er eiendelene verd 2 mill, mens gjelden er 35 mill. Altså </a:t>
            </a:r>
            <a:r>
              <a:rPr kumimoji="0" lang="nb-NO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dundrende konkurs </a:t>
            </a: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utfra vanlig definisjon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Gjelden tilhører imidlertid eierne (som artikkelen sier) i dette tilfellet.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 har kreditorene neppe noe insentiv til å slå selskapet konkurs.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Kreditorene har uansett full kontroll og avgjør selv sitt eget beste (dvs. fortsette eller likvidere).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Her velger de tydeligvis å fortsette.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83612-81C5-4CDD-A7DA-B39C6CFE51E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Problem: </a:t>
            </a:r>
            <a:r>
              <a:rPr kumimoji="0" lang="nb-NO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Kontanstrøm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fra driften er blitt for lav til å betjene gjelden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Tiltak: 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Forlenge avdragstiden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b-N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Kostnad ved tiltaket: 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Høyere effektiv rente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Hvorfor høyere rente? 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Kreditorene bærer konkursrisiko i en lengre periode enn før </a:t>
            </a:r>
            <a:r>
              <a:rPr kumimoji="0" lang="nb-NO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reforhandlingen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av gjelden. De må nå vente lenger på pengene sine</a:t>
            </a: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Dette 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medfører større usikkerhet, og det tar </a:t>
            </a: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 seg betalt for gjennom høyere effektiv 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rente.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83612-81C5-4CDD-A7DA-B39C6CFE51E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A3B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agbok HVITp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4300" y="333375"/>
            <a:ext cx="1231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aner2 copy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415088"/>
            <a:ext cx="9144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133600"/>
            <a:ext cx="7772400" cy="11795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CC0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08.07.2009</a:t>
            </a:r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Kapittel 8 - Finansiering</a:t>
            </a: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5877-DE75-45D4-89B5-E04982B7F7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pic>
        <p:nvPicPr>
          <p:cNvPr id="1028" name="Picture 5" descr="baner2 copy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415088"/>
            <a:ext cx="9144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3B2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3B2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3B2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3B2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3B2C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algn="ctr"/>
            <a:r>
              <a:rPr lang="nb-NO" sz="3200" dirty="0" smtClean="0"/>
              <a:t>Kapittel 8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800" dirty="0" smtClean="0">
                <a:solidFill>
                  <a:schemeClr val="tx1"/>
                </a:solidFill>
              </a:rPr>
              <a:t>Finansiering</a:t>
            </a:r>
            <a:r>
              <a:rPr lang="nb-NO" sz="2800" b="0" dirty="0" smtClean="0">
                <a:solidFill>
                  <a:schemeClr val="tx1"/>
                </a:solidFill>
              </a:rPr>
              <a:t/>
            </a:r>
            <a:br>
              <a:rPr lang="nb-NO" sz="2800" b="0" dirty="0" smtClean="0">
                <a:solidFill>
                  <a:schemeClr val="tx1"/>
                </a:solidFill>
              </a:rPr>
            </a:br>
            <a:r>
              <a:rPr lang="nb-NO" sz="2800" b="0" dirty="0" smtClean="0">
                <a:solidFill>
                  <a:schemeClr val="tx1"/>
                </a:solidFill>
              </a:rPr>
              <a:t>Tillegg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62200" y="2586526"/>
            <a:ext cx="4191000" cy="331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14282" y="214290"/>
            <a:ext cx="8643998" cy="104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dirty="0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Finansieringsrisiko: </a:t>
            </a:r>
            <a:r>
              <a:rPr lang="nb-NO" sz="3200" b="1" dirty="0" err="1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Ratingsystem</a:t>
            </a:r>
            <a:endParaRPr lang="nb-NO" sz="3200" b="1" noProof="0" dirty="0" smtClean="0">
              <a:solidFill>
                <a:srgbClr val="A3B2C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14298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smtClean="0"/>
              <a:t>Kim &amp; Nofsinger (2007)</a:t>
            </a:r>
            <a:endParaRPr lang="nb-NO" sz="18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276476"/>
            <a:ext cx="7927184" cy="336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14282" y="214290"/>
            <a:ext cx="8643998" cy="104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dirty="0" err="1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Rating</a:t>
            </a:r>
            <a:r>
              <a:rPr lang="nb-NO" sz="3200" b="1" dirty="0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 av norske selskaper</a:t>
            </a:r>
            <a:endParaRPr lang="nb-NO" sz="3200" b="1" noProof="0" dirty="0" smtClean="0">
              <a:solidFill>
                <a:srgbClr val="A3B2C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14298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smtClean="0"/>
              <a:t>Finansavisen 10.02.2009</a:t>
            </a:r>
            <a:endParaRPr lang="nb-NO" sz="180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524000"/>
            <a:ext cx="392416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1524000"/>
            <a:ext cx="4305311" cy="173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14282" y="214290"/>
            <a:ext cx="8643998" cy="104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noProof="0" dirty="0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Konkurs skjer også på Oslo Børs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58" y="114298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smtClean="0"/>
              <a:t>DN 01.07.2009</a:t>
            </a:r>
            <a:endParaRPr lang="nb-NO" sz="18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1447800"/>
            <a:ext cx="2171688" cy="483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2500306"/>
            <a:ext cx="17430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14282" y="214290"/>
            <a:ext cx="8643998" cy="104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noProof="0" dirty="0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Konkurs er dyrt for kreditorene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58" y="114298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smtClean="0"/>
              <a:t>Finansavisen 08.04.2009</a:t>
            </a:r>
            <a:endParaRPr lang="nb-NO" sz="18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928802"/>
            <a:ext cx="8324868" cy="272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14282" y="214290"/>
            <a:ext cx="8643998" cy="104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noProof="0" dirty="0" err="1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Lånefinansiert</a:t>
            </a:r>
            <a:r>
              <a:rPr lang="nb-NO" sz="3200" b="1" noProof="0" dirty="0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 forbruk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1643050"/>
            <a:ext cx="7604214" cy="36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42844" y="214290"/>
            <a:ext cx="8858312" cy="104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dirty="0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Gjeld &gt;&gt;selskapsverdi, men ingen k</a:t>
            </a:r>
            <a:r>
              <a:rPr lang="nb-NO" sz="3200" b="1" noProof="0" dirty="0" err="1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onkurs</a:t>
            </a:r>
            <a:endParaRPr lang="nb-NO" sz="3200" b="1" noProof="0" dirty="0" smtClean="0">
              <a:solidFill>
                <a:srgbClr val="A3B2C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066800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dirty="0" smtClean="0"/>
              <a:t>Finansavisen 23.06.2009</a:t>
            </a:r>
            <a:endParaRPr lang="nb-NO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5400" y="1371600"/>
            <a:ext cx="6072230" cy="227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2200" y="3581400"/>
            <a:ext cx="4718857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42844" y="214290"/>
            <a:ext cx="8858312" cy="104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noProof="0" dirty="0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Utsatte avdrag i krisetider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58" y="1357298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smtClean="0"/>
              <a:t>Finansavisen 13.03.2009</a:t>
            </a:r>
            <a:endParaRPr lang="nb-NO" sz="18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2071678"/>
            <a:ext cx="5629283" cy="42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MRmal">
  <a:themeElements>
    <a:clrScheme name="PP_mal_Regnskapsteo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_mal_Regnskapsteo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_mal_Regnskapsteo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_Regnskapsteo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_Regnskapsteo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_Regnskapsteo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_Regnskapsteo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_Regnskapsteo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LMRmal</Template>
  <TotalTime>101</TotalTime>
  <Words>423</Words>
  <Application>Microsoft Office PowerPoint</Application>
  <PresentationFormat>Skjermfremvisning (4:3)</PresentationFormat>
  <Paragraphs>53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LMRmal</vt:lpstr>
      <vt:lpstr>Kapittel 8 Finansiering Tillegg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</vt:vector>
  </TitlesOfParts>
  <Company>Fagbokforlaget Vigmostad &amp; Bjørke 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mateusz</dc:creator>
  <cp:lastModifiedBy>Knut Ebeltoft</cp:lastModifiedBy>
  <cp:revision>26</cp:revision>
  <dcterms:created xsi:type="dcterms:W3CDTF">2009-03-30T12:33:10Z</dcterms:created>
  <dcterms:modified xsi:type="dcterms:W3CDTF">2009-07-09T20:07:47Z</dcterms:modified>
</cp:coreProperties>
</file>