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3B2CC"/>
    <a:srgbClr val="166C9E"/>
    <a:srgbClr val="1F6C9E"/>
    <a:srgbClr val="00518E"/>
    <a:srgbClr val="008080"/>
    <a:srgbClr val="FF6600"/>
    <a:srgbClr val="CC0000"/>
    <a:srgbClr val="CC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68561" autoAdjust="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6397F5E-1D69-47F1-9C0E-0BF4D44CDA95}" type="datetimeFigureOut">
              <a:rPr lang="nb-NO"/>
              <a:pPr>
                <a:defRPr/>
              </a:pPr>
              <a:t>09.07.2009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b-NO" noProof="0" smtClean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noProof="0" smtClean="0"/>
              <a:t>Klikk for å redigere tekststiler i malen</a:t>
            </a:r>
          </a:p>
          <a:p>
            <a:pPr lvl="1"/>
            <a:r>
              <a:rPr lang="nb-NO" noProof="0" smtClean="0"/>
              <a:t>Andre nivå</a:t>
            </a:r>
          </a:p>
          <a:p>
            <a:pPr lvl="2"/>
            <a:r>
              <a:rPr lang="nb-NO" noProof="0" smtClean="0"/>
              <a:t>Tredje nivå</a:t>
            </a:r>
          </a:p>
          <a:p>
            <a:pPr lvl="3"/>
            <a:r>
              <a:rPr lang="nb-NO" noProof="0" smtClean="0"/>
              <a:t>Fjerde nivå</a:t>
            </a:r>
          </a:p>
          <a:p>
            <a:pPr lvl="4"/>
            <a:r>
              <a:rPr lang="nb-NO" noProof="0" smtClean="0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EF77CC5-DBAF-4AEE-98DF-40AC964FDDF7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FCD4EFD-537F-4A2A-A49B-7C10CD675939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nb-NO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Dette er </a:t>
            </a:r>
            <a:r>
              <a:rPr kumimoji="0" lang="nb-NO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standardsystemet for klassifisering av gjeldens </a:t>
            </a:r>
            <a:r>
              <a:rPr kumimoji="0" lang="nb-NO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risiiko</a:t>
            </a:r>
            <a:r>
              <a:rPr kumimoji="0" lang="nb-NO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nb-NO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Større risiko desto lenger fra AAA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nb-NO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Effektiv </a:t>
            </a:r>
            <a:r>
              <a:rPr kumimoji="0" lang="nb-NO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rente på selskapets gjeld (og dermed også finansiell risiko for eierne) er høyere desto lenger fra AAA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nb-NO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Såkalt </a:t>
            </a:r>
            <a:r>
              <a:rPr kumimoji="0" lang="nb-NO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investment</a:t>
            </a:r>
            <a:r>
              <a:rPr kumimoji="0" lang="nb-NO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grade </a:t>
            </a:r>
            <a:r>
              <a:rPr kumimoji="0" lang="nb-NO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fra BB+ </a:t>
            </a:r>
            <a:r>
              <a:rPr kumimoji="0" lang="nb-NO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og opp.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nb-NO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Mange finansielle institusjoner kan bare investere i </a:t>
            </a:r>
            <a:r>
              <a:rPr kumimoji="0" lang="nb-NO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investment</a:t>
            </a:r>
            <a:r>
              <a:rPr kumimoji="0" lang="nb-NO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grade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nb-NO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De store </a:t>
            </a:r>
            <a:r>
              <a:rPr kumimoji="0" lang="nb-NO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ratingbyråene</a:t>
            </a:r>
            <a:r>
              <a:rPr kumimoji="0" lang="nb-NO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i verden er </a:t>
            </a:r>
            <a:r>
              <a:rPr kumimoji="0" lang="nb-NO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Moody</a:t>
            </a:r>
            <a:r>
              <a:rPr kumimoji="0" lang="nb-NO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og Standard </a:t>
            </a:r>
            <a:r>
              <a:rPr kumimoji="0" lang="nb-NO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&amp; Poor. Tilnærmet monopolister</a:t>
            </a:r>
            <a:endParaRPr kumimoji="0" lang="nb-NO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nb-NO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nb-NO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Empiri viser at systemet </a:t>
            </a:r>
            <a:r>
              <a:rPr kumimoji="0" lang="nb-NO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predikerer konkurs godt</a:t>
            </a:r>
            <a:r>
              <a:rPr kumimoji="0" lang="nb-NO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nb-NO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0.5% av AAA selskapene går konkurs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nb-NO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54.4% av CCC selskapene</a:t>
            </a:r>
            <a:endParaRPr kumimoji="0" lang="nb-NO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283612-81C5-4CDD-A7DA-B39C6CFE51E5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nb-NO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283612-81C5-4CDD-A7DA-B39C6CFE51E5}" type="slidenum">
              <a:rPr lang="en-US" smtClean="0"/>
              <a:pPr/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nb-NO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Konkurser er </a:t>
            </a:r>
            <a:r>
              <a:rPr kumimoji="0" lang="nb-NO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sterkt korrelert med konjukturene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nb-NO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Betyr at konkursrisiko i betydelig grad er systematisk risiko som kreditor vanskelig kan bli kvitt ved å diversifisere. </a:t>
            </a: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283612-81C5-4CDD-A7DA-B39C6CFE51E5}" type="slidenum">
              <a:rPr lang="en-US" smtClean="0"/>
              <a:pPr/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nb-NO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Det er altså </a:t>
            </a:r>
            <a:r>
              <a:rPr kumimoji="0" lang="nb-NO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ikke</a:t>
            </a:r>
            <a:r>
              <a:rPr kumimoji="0" lang="nb-NO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slik at når markedsverdien av egenkapitalen er lik null (dvs. konkurs), så får kreditorene hele markedsverdien av eiendelene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nb-NO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Først skal advokatene forsyne seg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nb-NO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Og advokatene tar ikke jobben hvis de ikke vet de blir betalt</a:t>
            </a: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283612-81C5-4CDD-A7DA-B39C6CFE51E5}" type="slidenum">
              <a:rPr lang="en-US" smtClean="0"/>
              <a:pPr/>
              <a:t>5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algn="ctr"/>
            <a:r>
              <a:rPr lang="nb-NO" sz="1200" smtClean="0"/>
              <a:t>En liten, velholdt sørlandssnekke gled inn i båthavnen, som var smekkfull av store, dyre båter. Snekkeskipperen ropte: </a:t>
            </a:r>
          </a:p>
          <a:p>
            <a:pPr algn="ctr"/>
            <a:r>
              <a:rPr lang="nb-NO" sz="1200" i="1" smtClean="0"/>
              <a:t>Gjør plass for en gjeldfri båt!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nb-NO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nb-NO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De lånefinansierte champagnedrikkerne i storbåten prøver også å lure omverdenen med tallene på skroget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nb-NO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Disse skal vise differansen mellom verdien av skipet og verdien av gjelden: Jo dypere i sjøen, desto mer forgjeldet, dvs. jo mer negative skulle de synlige tallene ha vært.</a:t>
            </a: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283612-81C5-4CDD-A7DA-B39C6CFE51E5}" type="slidenum">
              <a:rPr lang="en-US" smtClean="0"/>
              <a:pPr/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nb-NO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Her er eiendelene verd 2 mill, mens gjelden er 35 mill. Altså </a:t>
            </a:r>
            <a:r>
              <a:rPr kumimoji="0" lang="nb-NO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dundrende konkurs </a:t>
            </a:r>
            <a:r>
              <a:rPr kumimoji="0" lang="nb-NO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utfra vanlig definisjon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nb-NO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Gjelden tilhører imidlertid eierne (som artikkelen sier) i dette tilfellet.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nb-NO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Da har kreditorene neppe noe insentiv til å slå selskapet konkurs.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nb-NO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Kreditorene har uansett full kontroll og avgjør selv sitt eget beste (dvs. fortsette eller likvidere).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nb-NO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Her velger de tydeligvis å fortsette.</a:t>
            </a: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283612-81C5-4CDD-A7DA-B39C6CFE51E5}" type="slidenum">
              <a:rPr lang="en-US" smtClean="0"/>
              <a:pPr/>
              <a:t>7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nb-NO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Problem: </a:t>
            </a:r>
            <a:r>
              <a:rPr kumimoji="0" lang="nb-NO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Kontanstrøm</a:t>
            </a:r>
            <a:r>
              <a:rPr kumimoji="0" lang="nb-NO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fra driften er blitt for lav til å betjene gjelden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nb-NO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Tiltak: </a:t>
            </a:r>
            <a:r>
              <a:rPr kumimoji="0" lang="nb-NO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Forlenge avdragstiden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nb-NO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nb-NO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Kostnad ved tiltaket: </a:t>
            </a:r>
            <a:r>
              <a:rPr kumimoji="0" lang="nb-NO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Høyere effektiv rente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nb-NO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Hvorfor høyere rente? </a:t>
            </a:r>
            <a:r>
              <a:rPr kumimoji="0" lang="nb-NO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Kreditorene bærer konkursrisiko i en lengre periode enn før </a:t>
            </a:r>
            <a:r>
              <a:rPr kumimoji="0" lang="nb-NO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reforhandlingen</a:t>
            </a:r>
            <a:r>
              <a:rPr kumimoji="0" lang="nb-NO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av gjelden. De må nå vente lenger på pengene sine</a:t>
            </a:r>
            <a:r>
              <a:rPr kumimoji="0" lang="nb-NO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nb-NO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Dette </a:t>
            </a:r>
            <a:r>
              <a:rPr kumimoji="0" lang="nb-NO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medfører større usikkerhet, og det tar </a:t>
            </a:r>
            <a:r>
              <a:rPr kumimoji="0" lang="nb-NO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de seg betalt for gjennom høyere effektiv </a:t>
            </a:r>
            <a:r>
              <a:rPr kumimoji="0" lang="nb-NO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rente.</a:t>
            </a: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283612-81C5-4CDD-A7DA-B39C6CFE51E5}" type="slidenum">
              <a:rPr lang="en-US" smtClean="0"/>
              <a:pPr/>
              <a:t>8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bg>
      <p:bgPr>
        <a:solidFill>
          <a:srgbClr val="A3B2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fagbok HVITpc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24300" y="333375"/>
            <a:ext cx="123190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baner2 copy.jpg"/>
          <p:cNvPicPr>
            <a:picLocks noChangeAspect="1"/>
          </p:cNvPicPr>
          <p:nvPr userDrawn="1"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6415088"/>
            <a:ext cx="9144000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55650" y="2133600"/>
            <a:ext cx="7772400" cy="117951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nb-NO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3573463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FFCC00"/>
                </a:solidFill>
              </a:defRPr>
            </a:lvl1pPr>
          </a:lstStyle>
          <a:p>
            <a:r>
              <a:rPr lang="en-US" dirty="0" smtClean="0"/>
              <a:t>Click to edit Master subtitle style</a:t>
            </a:r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/>
              <a:t>08.07.2009</a:t>
            </a:r>
            <a:endParaRPr lang="nb-NO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b-NO" smtClean="0"/>
              <a:t>Kapittel 8 - Finansiering</a:t>
            </a:r>
            <a:endParaRPr lang="nb-NO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455877-DE75-45D4-89B5-E04982B7F78D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6088" y="15573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</a:p>
        </p:txBody>
      </p:sp>
      <p:pic>
        <p:nvPicPr>
          <p:cNvPr id="1028" name="Picture 5" descr="baner2 copy.jpg"/>
          <p:cNvPicPr>
            <a:picLocks noChangeAspect="1"/>
          </p:cNvPicPr>
          <p:nvPr userDrawn="1"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6415088"/>
            <a:ext cx="9144000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A3B2CC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A3B2CC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A3B2CC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A3B2CC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A3B2CC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3300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3300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3300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33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28625" y="571500"/>
            <a:ext cx="8229600" cy="1143000"/>
          </a:xfrm>
        </p:spPr>
        <p:txBody>
          <a:bodyPr/>
          <a:lstStyle/>
          <a:p>
            <a:pPr algn="ctr"/>
            <a:r>
              <a:rPr lang="nb-NO" sz="3200" dirty="0" smtClean="0"/>
              <a:t>Kapittel 8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sz="2800" dirty="0" smtClean="0">
                <a:solidFill>
                  <a:schemeClr val="tx1"/>
                </a:solidFill>
              </a:rPr>
              <a:t>Finansiering</a:t>
            </a:r>
            <a:r>
              <a:rPr lang="nb-NO" sz="2800" b="0" dirty="0" smtClean="0">
                <a:solidFill>
                  <a:schemeClr val="tx1"/>
                </a:solidFill>
              </a:rPr>
              <a:t/>
            </a:r>
            <a:br>
              <a:rPr lang="nb-NO" sz="2800" b="0" dirty="0" smtClean="0">
                <a:solidFill>
                  <a:schemeClr val="tx1"/>
                </a:solidFill>
              </a:rPr>
            </a:br>
            <a:r>
              <a:rPr lang="nb-NO" sz="2800" b="0" dirty="0" smtClean="0">
                <a:solidFill>
                  <a:schemeClr val="tx1"/>
                </a:solidFill>
              </a:rPr>
              <a:t>Tillegg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362200" y="2586526"/>
            <a:ext cx="4191000" cy="331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214282" y="214290"/>
            <a:ext cx="8643998" cy="1047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3200" b="1" dirty="0" smtClean="0">
                <a:solidFill>
                  <a:srgbClr val="A3B2CC"/>
                </a:solidFill>
                <a:latin typeface="Arial" pitchFamily="34" charset="0"/>
                <a:ea typeface="+mj-ea"/>
                <a:cs typeface="Arial" pitchFamily="34" charset="0"/>
              </a:rPr>
              <a:t>Finansieringsrisiko: </a:t>
            </a:r>
            <a:r>
              <a:rPr lang="nb-NO" sz="3200" b="1" dirty="0" err="1" smtClean="0">
                <a:solidFill>
                  <a:srgbClr val="A3B2CC"/>
                </a:solidFill>
                <a:latin typeface="Arial" pitchFamily="34" charset="0"/>
                <a:ea typeface="+mj-ea"/>
                <a:cs typeface="Arial" pitchFamily="34" charset="0"/>
              </a:rPr>
              <a:t>Ratingsystem</a:t>
            </a:r>
            <a:endParaRPr lang="nb-NO" sz="3200" b="1" noProof="0" dirty="0" smtClean="0">
              <a:solidFill>
                <a:srgbClr val="A3B2CC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7158" y="1142984"/>
            <a:ext cx="85011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smtClean="0"/>
              <a:t>Kim &amp; Nofsinger (2007)</a:t>
            </a:r>
            <a:endParaRPr lang="nb-NO" sz="180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71472" y="2276476"/>
            <a:ext cx="7927184" cy="3367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214282" y="214290"/>
            <a:ext cx="8643998" cy="1047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3200" b="1" dirty="0" err="1" smtClean="0">
                <a:solidFill>
                  <a:srgbClr val="A3B2CC"/>
                </a:solidFill>
                <a:latin typeface="Arial" pitchFamily="34" charset="0"/>
                <a:ea typeface="+mj-ea"/>
                <a:cs typeface="Arial" pitchFamily="34" charset="0"/>
              </a:rPr>
              <a:t>Rating</a:t>
            </a:r>
            <a:r>
              <a:rPr lang="nb-NO" sz="3200" b="1" dirty="0" smtClean="0">
                <a:solidFill>
                  <a:srgbClr val="A3B2CC"/>
                </a:solidFill>
                <a:latin typeface="Arial" pitchFamily="34" charset="0"/>
                <a:ea typeface="+mj-ea"/>
                <a:cs typeface="Arial" pitchFamily="34" charset="0"/>
              </a:rPr>
              <a:t> av norske selskaper</a:t>
            </a:r>
            <a:endParaRPr lang="nb-NO" sz="3200" b="1" noProof="0" dirty="0" smtClean="0">
              <a:solidFill>
                <a:srgbClr val="A3B2CC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7158" y="1142984"/>
            <a:ext cx="85011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smtClean="0"/>
              <a:t>Finansavisen 10.02.2009</a:t>
            </a:r>
            <a:endParaRPr lang="nb-NO" sz="180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57200" y="1524000"/>
            <a:ext cx="3924163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648200" y="1524000"/>
            <a:ext cx="4305311" cy="1732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214282" y="214290"/>
            <a:ext cx="8643998" cy="1047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3200" b="1" noProof="0" dirty="0" smtClean="0">
                <a:solidFill>
                  <a:srgbClr val="A3B2CC"/>
                </a:solidFill>
                <a:latin typeface="Arial" pitchFamily="34" charset="0"/>
                <a:ea typeface="+mj-ea"/>
                <a:cs typeface="Arial" pitchFamily="34" charset="0"/>
              </a:rPr>
              <a:t>Konkurs skjer også på Oslo Børs</a:t>
            </a:r>
          </a:p>
        </p:txBody>
      </p:sp>
      <p:sp>
        <p:nvSpPr>
          <p:cNvPr id="6" name="Rectangle 5"/>
          <p:cNvSpPr/>
          <p:nvPr/>
        </p:nvSpPr>
        <p:spPr>
          <a:xfrm>
            <a:off x="357158" y="1142984"/>
            <a:ext cx="85011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smtClean="0"/>
              <a:t>DN 01.07.2009</a:t>
            </a:r>
            <a:endParaRPr lang="nb-NO" sz="180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85800" y="1447800"/>
            <a:ext cx="2171688" cy="4835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143504" y="2500306"/>
            <a:ext cx="174307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214282" y="214290"/>
            <a:ext cx="8643998" cy="1047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3200" b="1" noProof="0" dirty="0" smtClean="0">
                <a:solidFill>
                  <a:srgbClr val="A3B2CC"/>
                </a:solidFill>
                <a:latin typeface="Arial" pitchFamily="34" charset="0"/>
                <a:ea typeface="+mj-ea"/>
                <a:cs typeface="Arial" pitchFamily="34" charset="0"/>
              </a:rPr>
              <a:t>Konkurs er dyrt for kreditorene</a:t>
            </a:r>
          </a:p>
        </p:txBody>
      </p:sp>
      <p:sp>
        <p:nvSpPr>
          <p:cNvPr id="6" name="Rectangle 5"/>
          <p:cNvSpPr/>
          <p:nvPr/>
        </p:nvSpPr>
        <p:spPr>
          <a:xfrm>
            <a:off x="357158" y="1142984"/>
            <a:ext cx="85011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smtClean="0"/>
              <a:t>Finansavisen 08.04.2009</a:t>
            </a:r>
            <a:endParaRPr lang="nb-NO" sz="180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28596" y="1928802"/>
            <a:ext cx="8324868" cy="2729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214282" y="214290"/>
            <a:ext cx="8643998" cy="1047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3200" b="1" noProof="0" dirty="0" err="1" smtClean="0">
                <a:solidFill>
                  <a:srgbClr val="A3B2CC"/>
                </a:solidFill>
                <a:latin typeface="Arial" pitchFamily="34" charset="0"/>
                <a:ea typeface="+mj-ea"/>
                <a:cs typeface="Arial" pitchFamily="34" charset="0"/>
              </a:rPr>
              <a:t>Lånefinansiert</a:t>
            </a:r>
            <a:r>
              <a:rPr lang="nb-NO" sz="3200" b="1" noProof="0" dirty="0" smtClean="0">
                <a:solidFill>
                  <a:srgbClr val="A3B2CC"/>
                </a:solidFill>
                <a:latin typeface="Arial" pitchFamily="34" charset="0"/>
                <a:ea typeface="+mj-ea"/>
                <a:cs typeface="Arial" pitchFamily="34" charset="0"/>
              </a:rPr>
              <a:t> forbruk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142976" y="1643050"/>
            <a:ext cx="7604214" cy="3608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142844" y="214290"/>
            <a:ext cx="8858312" cy="1047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3200" b="1" dirty="0" smtClean="0">
                <a:solidFill>
                  <a:srgbClr val="A3B2CC"/>
                </a:solidFill>
                <a:latin typeface="Arial" pitchFamily="34" charset="0"/>
                <a:ea typeface="+mj-ea"/>
                <a:cs typeface="Arial" pitchFamily="34" charset="0"/>
              </a:rPr>
              <a:t>Gjeld &gt;&gt;selskapsverdi, men ingen k</a:t>
            </a:r>
            <a:r>
              <a:rPr lang="nb-NO" sz="3200" b="1" noProof="0" dirty="0" err="1" smtClean="0">
                <a:solidFill>
                  <a:srgbClr val="A3B2CC"/>
                </a:solidFill>
                <a:latin typeface="Arial" pitchFamily="34" charset="0"/>
                <a:ea typeface="+mj-ea"/>
                <a:cs typeface="Arial" pitchFamily="34" charset="0"/>
              </a:rPr>
              <a:t>onkurs</a:t>
            </a:r>
            <a:endParaRPr lang="nb-NO" sz="3200" b="1" noProof="0" dirty="0" smtClean="0">
              <a:solidFill>
                <a:srgbClr val="A3B2CC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1066800"/>
            <a:ext cx="85011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dirty="0" smtClean="0"/>
              <a:t>Finansavisen 23.06.2009</a:t>
            </a:r>
            <a:endParaRPr lang="nb-NO" sz="1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295400" y="1371600"/>
            <a:ext cx="6072230" cy="2276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362200" y="3581400"/>
            <a:ext cx="4718857" cy="264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 bwMode="auto">
          <a:xfrm>
            <a:off x="142844" y="214290"/>
            <a:ext cx="8858312" cy="1047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3200" b="1" noProof="0" dirty="0" smtClean="0">
                <a:solidFill>
                  <a:srgbClr val="A3B2CC"/>
                </a:solidFill>
                <a:latin typeface="Arial" pitchFamily="34" charset="0"/>
                <a:ea typeface="+mj-ea"/>
                <a:cs typeface="Arial" pitchFamily="34" charset="0"/>
              </a:rPr>
              <a:t>Utsatte avdrag i krisetider</a:t>
            </a:r>
          </a:p>
        </p:txBody>
      </p:sp>
      <p:sp>
        <p:nvSpPr>
          <p:cNvPr id="6" name="Rectangle 5"/>
          <p:cNvSpPr/>
          <p:nvPr/>
        </p:nvSpPr>
        <p:spPr>
          <a:xfrm>
            <a:off x="357158" y="1357298"/>
            <a:ext cx="85011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smtClean="0"/>
              <a:t>Finansavisen 13.03.2009</a:t>
            </a:r>
            <a:endParaRPr lang="nb-NO" sz="180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43042" y="2071678"/>
            <a:ext cx="5629283" cy="4293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MRmal">
  <a:themeElements>
    <a:clrScheme name="PP_mal_Regnskapsteori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P_mal_Regnskapsteor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P_mal_Regnskapsteori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_mal_Regnskapsteori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_mal_Regnskapsteori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_mal_Regnskapsteori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_mal_Regnskapsteori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_mal_Regnskapsteori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_mal_Regnskapsteori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_mal_Regnskapsteori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_mal_Regnskapsteori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_mal_Regnskapsteori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_mal_Regnskapsteori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_mal_Regnskapsteori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LMRmal</Template>
  <TotalTime>101</TotalTime>
  <Words>423</Words>
  <Application>Microsoft Office PowerPoint</Application>
  <PresentationFormat>Skjermfremvisning (4:3)</PresentationFormat>
  <Paragraphs>53</Paragraphs>
  <Slides>8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8</vt:i4>
      </vt:variant>
    </vt:vector>
  </HeadingPairs>
  <TitlesOfParts>
    <vt:vector size="9" baseType="lpstr">
      <vt:lpstr>LMRmal</vt:lpstr>
      <vt:lpstr>Kapittel 8 Finansiering Tillegg</vt:lpstr>
      <vt:lpstr>Lysbilde 2</vt:lpstr>
      <vt:lpstr>Lysbilde 3</vt:lpstr>
      <vt:lpstr>Lysbilde 4</vt:lpstr>
      <vt:lpstr>Lysbilde 5</vt:lpstr>
      <vt:lpstr>Lysbilde 6</vt:lpstr>
      <vt:lpstr>Lysbilde 7</vt:lpstr>
      <vt:lpstr>Lysbilde 8</vt:lpstr>
    </vt:vector>
  </TitlesOfParts>
  <Company>Fagbokforlaget Vigmostad &amp; Bjørke AS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mateusz</dc:creator>
  <cp:lastModifiedBy>Knut Ebeltoft</cp:lastModifiedBy>
  <cp:revision>26</cp:revision>
  <dcterms:created xsi:type="dcterms:W3CDTF">2009-03-30T12:33:10Z</dcterms:created>
  <dcterms:modified xsi:type="dcterms:W3CDTF">2009-07-09T20:07:47Z</dcterms:modified>
</cp:coreProperties>
</file>