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48"/>
  </p:notesMasterIdLst>
  <p:handoutMasterIdLst>
    <p:handoutMasterId r:id="rId49"/>
  </p:handoutMasterIdLst>
  <p:sldIdLst>
    <p:sldId id="31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1" r:id="rId22"/>
    <p:sldId id="333" r:id="rId23"/>
    <p:sldId id="334" r:id="rId24"/>
    <p:sldId id="335" r:id="rId25"/>
    <p:sldId id="336" r:id="rId26"/>
    <p:sldId id="337" r:id="rId27"/>
    <p:sldId id="338" r:id="rId28"/>
    <p:sldId id="341" r:id="rId29"/>
    <p:sldId id="339" r:id="rId30"/>
    <p:sldId id="340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0A96B4"/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i\rasmus$\ARKIV\B&#216;K311\Fra%20hjemmesiden\Regneark\Kap%205\Eksempel%205.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i\rasmus$\ARKIV\B&#216;K311\Fra%20hjemmesiden\Regneark\Kap%205\Eksempel%205.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und\Stab$\S1148\PIG\MAN\PAG\Til%20hjemmesiden\Oppgaver\Oppgaver%20kapittel%205\Bilhold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455364192451"/>
          <c:y val="3.7795811693751055E-2"/>
          <c:w val="0.83101170412623904"/>
          <c:h val="0.92440837661249808"/>
        </c:manualLayout>
      </c:layout>
      <c:lineChart>
        <c:grouping val="standard"/>
        <c:varyColors val="0"/>
        <c:ser>
          <c:idx val="0"/>
          <c:order val="0"/>
          <c:tx>
            <c:strRef>
              <c:f>'Eksempel 5.1'!$A$8</c:f>
              <c:strCache>
                <c:ptCount val="1"/>
                <c:pt idx="0">
                  <c:v>Nåverdi prosjekt A</c:v>
                </c:pt>
              </c:strCache>
            </c:strRef>
          </c:tx>
          <c:cat>
            <c:numRef>
              <c:f>'Eksempel 5.1'!$A$23:$G$23</c:f>
              <c:numCache>
                <c:formatCode>0%</c:formatCode>
                <c:ptCount val="7"/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0.12</c:v>
                </c:pt>
                <c:pt idx="5">
                  <c:v>0.15</c:v>
                </c:pt>
                <c:pt idx="6">
                  <c:v>0.18</c:v>
                </c:pt>
              </c:numCache>
            </c:numRef>
          </c:cat>
          <c:val>
            <c:numRef>
              <c:f>'Eksempel 5.1'!$B$8:$H$8</c:f>
              <c:numCache>
                <c:formatCode>#,##0</c:formatCode>
                <c:ptCount val="7"/>
                <c:pt idx="0">
                  <c:v>2565</c:v>
                </c:pt>
                <c:pt idx="1">
                  <c:v>1637.789310596334</c:v>
                </c:pt>
                <c:pt idx="2">
                  <c:v>802.12322924292948</c:v>
                </c:pt>
                <c:pt idx="3">
                  <c:v>46.591852383226978</c:v>
                </c:pt>
                <c:pt idx="4">
                  <c:v>-638.51813046647385</c:v>
                </c:pt>
                <c:pt idx="5">
                  <c:v>-1261.5139311251721</c:v>
                </c:pt>
                <c:pt idx="6">
                  <c:v>-1829.5312568470968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'Eksempel 5.1'!$A$9</c:f>
              <c:strCache>
                <c:ptCount val="1"/>
                <c:pt idx="0">
                  <c:v>Nåverdi prosjekt B</c:v>
                </c:pt>
              </c:strCache>
            </c:strRef>
          </c:tx>
          <c:cat>
            <c:numRef>
              <c:f>'Eksempel 5.1'!$A$23:$G$23</c:f>
              <c:numCache>
                <c:formatCode>0%</c:formatCode>
                <c:ptCount val="7"/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0.12</c:v>
                </c:pt>
                <c:pt idx="5">
                  <c:v>0.15</c:v>
                </c:pt>
                <c:pt idx="6">
                  <c:v>0.18</c:v>
                </c:pt>
              </c:numCache>
            </c:numRef>
          </c:cat>
          <c:val>
            <c:numRef>
              <c:f>'Eksempel 5.1'!$B$9:$H$9</c:f>
            </c:numRef>
          </c:val>
          <c:smooth val="0"/>
        </c:ser>
        <c:ser>
          <c:idx val="2"/>
          <c:order val="2"/>
          <c:tx>
            <c:strRef>
              <c:f>'Eksempel 5.1'!$A$10</c:f>
              <c:strCache>
                <c:ptCount val="1"/>
                <c:pt idx="0">
                  <c:v>Nåverdi prosjekt C</c:v>
                </c:pt>
              </c:strCache>
            </c:strRef>
          </c:tx>
          <c:cat>
            <c:numRef>
              <c:f>'Eksempel 5.1'!$A$23:$G$23</c:f>
              <c:numCache>
                <c:formatCode>0%</c:formatCode>
                <c:ptCount val="7"/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0.12</c:v>
                </c:pt>
                <c:pt idx="5">
                  <c:v>0.15</c:v>
                </c:pt>
                <c:pt idx="6">
                  <c:v>0.18</c:v>
                </c:pt>
              </c:numCache>
            </c:numRef>
          </c:cat>
          <c:val>
            <c:numRef>
              <c:f>'Eksempel 5.1'!$B$10:$H$10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75168"/>
        <c:axId val="99736896"/>
      </c:lineChart>
      <c:catAx>
        <c:axId val="9197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/>
                  <a:t>Kapitalkostnad</a:t>
                </a:r>
              </a:p>
            </c:rich>
          </c:tx>
          <c:layout>
            <c:manualLayout>
              <c:xMode val="edge"/>
              <c:yMode val="edge"/>
              <c:x val="0.35142869173438879"/>
              <c:y val="0.9241115455533733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99736896"/>
        <c:crosses val="autoZero"/>
        <c:auto val="1"/>
        <c:lblAlgn val="ctr"/>
        <c:lblOffset val="100"/>
        <c:noMultiLvlLbl val="0"/>
      </c:catAx>
      <c:valAx>
        <c:axId val="997368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/>
                  <a:t>Nåverdi</a:t>
                </a:r>
              </a:p>
            </c:rich>
          </c:tx>
          <c:layout>
            <c:manualLayout>
              <c:xMode val="edge"/>
              <c:yMode val="edge"/>
              <c:x val="0.1134178281190787"/>
              <c:y val="2.816146837480555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919751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597978675902"/>
          <c:y val="8.1448147469938351E-2"/>
          <c:w val="0.80577634354582828"/>
          <c:h val="0.83276450511945388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'Eksempel 5.2'!$B$15:$H$15</c:f>
              <c:numCache>
                <c:formatCode>_ * #,##0_ ;_ * \-#,##0_ ;_ * "-"??_ ;_ @_ </c:formatCode>
                <c:ptCount val="7"/>
                <c:pt idx="1">
                  <c:v>5</c:v>
                </c:pt>
                <c:pt idx="2">
                  <c:v>10</c:v>
                </c:pt>
                <c:pt idx="3">
                  <c:v>15.000000000000002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'Eksempel 5.2'!$B$11:$H$11</c:f>
              <c:numCache>
                <c:formatCode>#,##0</c:formatCode>
                <c:ptCount val="7"/>
                <c:pt idx="0">
                  <c:v>271.14999999999998</c:v>
                </c:pt>
                <c:pt idx="1">
                  <c:v>158.93818702192266</c:v>
                </c:pt>
                <c:pt idx="2">
                  <c:v>81.444443244224502</c:v>
                </c:pt>
                <c:pt idx="3">
                  <c:v>26.932733235502134</c:v>
                </c:pt>
                <c:pt idx="4">
                  <c:v>-12.06752614883402</c:v>
                </c:pt>
                <c:pt idx="5">
                  <c:v>-40.410259200000013</c:v>
                </c:pt>
                <c:pt idx="6">
                  <c:v>-61.309165163218132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37088"/>
        <c:axId val="91588864"/>
      </c:lineChart>
      <c:catAx>
        <c:axId val="9333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 b="1"/>
                  <a:t>Kapitalkostnad (%)</a:t>
                </a:r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15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588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 b="1"/>
                  <a:t>Nåverdi (1 000 kr.)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33370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33446857205231"/>
          <c:y val="5.6030183727034118E-2"/>
          <c:w val="0.40253058333106462"/>
          <c:h val="0.70005358705161858"/>
        </c:manualLayout>
      </c:layout>
      <c:lineChart>
        <c:grouping val="standard"/>
        <c:varyColors val="0"/>
        <c:ser>
          <c:idx val="0"/>
          <c:order val="0"/>
          <c:tx>
            <c:strRef>
              <c:f>Bilhold!$A$5</c:f>
              <c:strCache>
                <c:ptCount val="1"/>
                <c:pt idx="0">
                  <c:v>Gjennomsnittskostnad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Bilhold!$B$3:$F$3</c:f>
              <c:numCache>
                <c:formatCode>#,##0</c:formatCode>
                <c:ptCount val="5"/>
                <c:pt idx="0">
                  <c:v>5000</c:v>
                </c:pt>
                <c:pt idx="1">
                  <c:v>10000</c:v>
                </c:pt>
                <c:pt idx="2" formatCode="General">
                  <c:v>15000</c:v>
                </c:pt>
                <c:pt idx="3" formatCode="General">
                  <c:v>20000</c:v>
                </c:pt>
                <c:pt idx="4" formatCode="General">
                  <c:v>30000</c:v>
                </c:pt>
              </c:numCache>
            </c:numRef>
          </c:cat>
          <c:val>
            <c:numRef>
              <c:f>Bilhold!$B$5:$F$5</c:f>
              <c:numCache>
                <c:formatCode>0.00</c:formatCode>
                <c:ptCount val="5"/>
                <c:pt idx="0">
                  <c:v>11.386200000000002</c:v>
                </c:pt>
                <c:pt idx="1">
                  <c:v>6.7095000000000002</c:v>
                </c:pt>
                <c:pt idx="2">
                  <c:v>5.6783333333333434</c:v>
                </c:pt>
                <c:pt idx="3">
                  <c:v>4.9185999999999996</c:v>
                </c:pt>
                <c:pt idx="4">
                  <c:v>4.2344999999999997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Bilhold!$A$6</c:f>
              <c:strCache>
                <c:ptCount val="1"/>
                <c:pt idx="0">
                  <c:v>Marginalkostnad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Bilhold!$B$3:$F$3</c:f>
              <c:numCache>
                <c:formatCode>#,##0</c:formatCode>
                <c:ptCount val="5"/>
                <c:pt idx="0">
                  <c:v>5000</c:v>
                </c:pt>
                <c:pt idx="1">
                  <c:v>10000</c:v>
                </c:pt>
                <c:pt idx="2" formatCode="General">
                  <c:v>15000</c:v>
                </c:pt>
                <c:pt idx="3" formatCode="General">
                  <c:v>20000</c:v>
                </c:pt>
                <c:pt idx="4" formatCode="General">
                  <c:v>30000</c:v>
                </c:pt>
              </c:numCache>
            </c:numRef>
          </c:cat>
          <c:val>
            <c:numRef>
              <c:f>Bilhold!$B$6:$F$6</c:f>
              <c:numCache>
                <c:formatCode>0.00</c:formatCode>
                <c:ptCount val="5"/>
                <c:pt idx="1">
                  <c:v>2.0327999999999977</c:v>
                </c:pt>
                <c:pt idx="2">
                  <c:v>3.6159999999999997</c:v>
                </c:pt>
                <c:pt idx="3">
                  <c:v>2.6393999999999997</c:v>
                </c:pt>
                <c:pt idx="4">
                  <c:v>2.8662999999999967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21856"/>
        <c:axId val="91592320"/>
      </c:lineChart>
      <c:catAx>
        <c:axId val="9132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b="0"/>
                  <a:t>Kilometer pr. år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1592320"/>
        <c:crosses val="autoZero"/>
        <c:auto val="1"/>
        <c:lblAlgn val="ctr"/>
        <c:lblOffset val="100"/>
        <c:noMultiLvlLbl val="0"/>
      </c:catAx>
      <c:valAx>
        <c:axId val="91592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 b="0"/>
                  <a:t>kr/kilometer</a:t>
                </a:r>
              </a:p>
            </c:rich>
          </c:tx>
          <c:layout>
            <c:manualLayout>
              <c:xMode val="edge"/>
              <c:yMode val="edge"/>
              <c:x val="4.1522491349480994E-2"/>
              <c:y val="0.3186610527850685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13218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83259911894271E-2"/>
          <c:y val="3.0035335689045935E-2"/>
          <c:w val="0.90748898678414092"/>
          <c:h val="0.94346289752650181"/>
        </c:manualLayout>
      </c:layout>
      <c:scatterChart>
        <c:scatterStyle val="smoothMarker"/>
        <c:varyColors val="0"/>
        <c:ser>
          <c:idx val="0"/>
          <c:order val="0"/>
          <c:tx>
            <c:v>K-Bank</c:v>
          </c:tx>
          <c:spPr>
            <a:ln w="12656">
              <a:solidFill>
                <a:srgbClr val="00FF0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0.17832226371201432"/>
                  <c:y val="8.284023668639053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A-Bank</a:t>
                    </a:r>
                    <a:endParaRPr lang="en-US" dirty="0"/>
                  </a:p>
                </c:rich>
              </c:tx>
              <c:spPr>
                <a:noFill/>
                <a:ln w="25312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'K-Bank'!$A$14:$A$24</c:f>
              <c:numCache>
                <c:formatCode>0%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xVal>
          <c:yVal>
            <c:numRef>
              <c:f>'K-Bank'!$B$14:$B$24</c:f>
              <c:numCache>
                <c:formatCode>#,##0.00</c:formatCode>
                <c:ptCount val="11"/>
                <c:pt idx="0">
                  <c:v>-7.8767999999999958</c:v>
                </c:pt>
                <c:pt idx="1">
                  <c:v>-6.5263744679867131</c:v>
                </c:pt>
                <c:pt idx="2">
                  <c:v>-5.23560560760464</c:v>
                </c:pt>
                <c:pt idx="3">
                  <c:v>-4.0011173028347216</c:v>
                </c:pt>
                <c:pt idx="4">
                  <c:v>-2.8197612381596144</c:v>
                </c:pt>
                <c:pt idx="5">
                  <c:v>-1.6885992439462143</c:v>
                </c:pt>
                <c:pt idx="6">
                  <c:v>-0.60488717723793428</c:v>
                </c:pt>
                <c:pt idx="7">
                  <c:v>0.43393980949400657</c:v>
                </c:pt>
                <c:pt idx="8">
                  <c:v>1.430280743641319</c:v>
                </c:pt>
                <c:pt idx="9">
                  <c:v>2.3863811700921644</c:v>
                </c:pt>
                <c:pt idx="10">
                  <c:v>3.3043444573458274</c:v>
                </c:pt>
              </c:numCache>
            </c:numRef>
          </c:yVal>
          <c:smooth val="1"/>
        </c:ser>
        <c:ser>
          <c:idx val="1"/>
          <c:order val="1"/>
          <c:tx>
            <c:v>Bergensbanken</c:v>
          </c:tx>
          <c:spPr>
            <a:ln w="12656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9.9823014817294822E-17"/>
                  <c:y val="-7.1005917159763744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B-bank</a:t>
                    </a:r>
                    <a:endParaRPr lang="en-US" dirty="0"/>
                  </a:p>
                </c:rich>
              </c:tx>
              <c:spPr>
                <a:noFill/>
                <a:ln w="25312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Bergensbanken!$A$14:$A$24</c:f>
              <c:numCache>
                <c:formatCode>0%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xVal>
          <c:yVal>
            <c:numRef>
              <c:f>Bergensbanken!$B$14:$B$24</c:f>
              <c:numCache>
                <c:formatCode>0.00</c:formatCode>
                <c:ptCount val="11"/>
                <c:pt idx="0" formatCode="#,##0.00">
                  <c:v>-7.8768000000000029</c:v>
                </c:pt>
                <c:pt idx="1">
                  <c:v>-6.6319039756726283</c:v>
                </c:pt>
                <c:pt idx="2">
                  <c:v>-5.4419147614816197</c:v>
                </c:pt>
                <c:pt idx="3">
                  <c:v>-4.303728128054658</c:v>
                </c:pt>
                <c:pt idx="4">
                  <c:v>-3.2144491598279501</c:v>
                </c:pt>
                <c:pt idx="5">
                  <c:v>-2.1713760410920244</c:v>
                </c:pt>
                <c:pt idx="6">
                  <c:v>-1.1719852516306304</c:v>
                </c:pt>
                <c:pt idx="7">
                  <c:v>-0.21391803662373121</c:v>
                </c:pt>
                <c:pt idx="8">
                  <c:v>0.70503197033753651</c:v>
                </c:pt>
                <c:pt idx="9">
                  <c:v>1.5869300797053967</c:v>
                </c:pt>
                <c:pt idx="10">
                  <c:v>2.4337109313199008</c:v>
                </c:pt>
              </c:numCache>
            </c:numRef>
          </c:yVal>
          <c:smooth val="1"/>
        </c:ser>
        <c:ser>
          <c:idx val="2"/>
          <c:order val="2"/>
          <c:tx>
            <c:v>Gjensidige</c:v>
          </c:tx>
          <c:spPr>
            <a:ln w="12656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1172405913220713E-2"/>
                  <c:y val="7.245492242463770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C-bank</a:t>
                    </a:r>
                    <a:endParaRPr lang="en-US" dirty="0"/>
                  </a:p>
                </c:rich>
              </c:tx>
              <c:spPr>
                <a:noFill/>
                <a:ln w="25312">
                  <a:noFill/>
                </a:ln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Gjensidige!$A$14:$A$24</c:f>
              <c:numCache>
                <c:formatCode>0%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xVal>
          <c:yVal>
            <c:numRef>
              <c:f>Gjensidige!$B$14:$B$24</c:f>
              <c:numCache>
                <c:formatCode>0.00</c:formatCode>
                <c:ptCount val="11"/>
                <c:pt idx="0" formatCode="#,##0.00">
                  <c:v>-7.546732105465928</c:v>
                </c:pt>
                <c:pt idx="1">
                  <c:v>-6.3854079744173475</c:v>
                </c:pt>
                <c:pt idx="2">
                  <c:v>-5.2726083897426363</c:v>
                </c:pt>
                <c:pt idx="3">
                  <c:v>-4.2057029809757225</c:v>
                </c:pt>
                <c:pt idx="4">
                  <c:v>-3.1822325468792769</c:v>
                </c:pt>
                <c:pt idx="5">
                  <c:v>-2.1998961990720716</c:v>
                </c:pt>
                <c:pt idx="6">
                  <c:v>-1.2565395933560808</c:v>
                </c:pt>
                <c:pt idx="7">
                  <c:v>-0.35014414682152761</c:v>
                </c:pt>
                <c:pt idx="8">
                  <c:v>0.52118285074501358</c:v>
                </c:pt>
                <c:pt idx="9">
                  <c:v>1.3592173133406078</c:v>
                </c:pt>
                <c:pt idx="10">
                  <c:v>2.1656266970363305</c:v>
                </c:pt>
              </c:numCache>
            </c:numRef>
          </c:yVal>
          <c:smooth val="1"/>
        </c:ser>
        <c:ser>
          <c:idx val="3"/>
          <c:order val="3"/>
          <c:tx>
            <c:v>Statslån</c:v>
          </c:tx>
          <c:spPr>
            <a:ln w="12656">
              <a:solidFill>
                <a:srgbClr val="00FFFF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9.6647944454603216E-2"/>
                  <c:y val="3.0769230769230757E-2"/>
                </c:manualLayout>
              </c:layout>
              <c:spPr>
                <a:noFill/>
                <a:ln w="25312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B0F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Statslån!$A$14:$A$24</c:f>
              <c:numCache>
                <c:formatCode>0%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</c:numCache>
            </c:numRef>
          </c:xVal>
          <c:yVal>
            <c:numRef>
              <c:f>Statslån!$B$14:$B$24</c:f>
              <c:numCache>
                <c:formatCode>0.00</c:formatCode>
                <c:ptCount val="11"/>
                <c:pt idx="0" formatCode="#,##0.00">
                  <c:v>-5.3850816620912454</c:v>
                </c:pt>
                <c:pt idx="1">
                  <c:v>-4.0420895341931953</c:v>
                </c:pt>
                <c:pt idx="2">
                  <c:v>-2.759833044811792</c:v>
                </c:pt>
                <c:pt idx="3">
                  <c:v>-1.5348256223313612</c:v>
                </c:pt>
                <c:pt idx="4">
                  <c:v>-0.36381821915152557</c:v>
                </c:pt>
                <c:pt idx="5">
                  <c:v>0.75621922415309228</c:v>
                </c:pt>
                <c:pt idx="6">
                  <c:v>1.8281146942013606</c:v>
                </c:pt>
                <c:pt idx="7">
                  <c:v>2.8545095559565681</c:v>
                </c:pt>
                <c:pt idx="8">
                  <c:v>3.8378726794885694</c:v>
                </c:pt>
                <c:pt idx="9">
                  <c:v>4.7805133676148586</c:v>
                </c:pt>
                <c:pt idx="10">
                  <c:v>5.6845931967666132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6352"/>
        <c:axId val="32517504"/>
      </c:scatterChart>
      <c:valAx>
        <c:axId val="32516352"/>
        <c:scaling>
          <c:orientation val="minMax"/>
          <c:max val="0.1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2517504"/>
        <c:crosses val="autoZero"/>
        <c:crossBetween val="midCat"/>
      </c:valAx>
      <c:valAx>
        <c:axId val="32517504"/>
        <c:scaling>
          <c:orientation val="minMax"/>
          <c:max val="6"/>
          <c:min val="-8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2516352"/>
        <c:crosses val="autoZero"/>
        <c:crossBetween val="midCat"/>
      </c:valAx>
      <c:spPr>
        <a:noFill/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14516129032259"/>
          <c:y val="5.4838709677419356E-2"/>
          <c:w val="0.82661290322580649"/>
          <c:h val="0.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Sammenligning!$J$3</c:f>
              <c:strCache>
                <c:ptCount val="1"/>
                <c:pt idx="0">
                  <c:v>NV Serie</c:v>
                </c:pt>
              </c:strCache>
            </c:strRef>
          </c:tx>
          <c:spPr>
            <a:ln w="20889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2.3270846800258566E-2"/>
                </c:manualLayout>
              </c:layout>
              <c:spPr>
                <a:noFill/>
                <a:ln w="41778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Sammenligning!$I$5:$I$20</c:f>
              <c:numCache>
                <c:formatCode>0%</c:formatCode>
                <c:ptCount val="16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</c:numCache>
            </c:numRef>
          </c:xVal>
          <c:yVal>
            <c:numRef>
              <c:f>Sammenligning!$J$5:$J$20</c:f>
              <c:numCache>
                <c:formatCode>#,##0</c:formatCode>
                <c:ptCount val="16"/>
                <c:pt idx="0">
                  <c:v>-264000</c:v>
                </c:pt>
                <c:pt idx="1">
                  <c:v>-211478.18771933147</c:v>
                </c:pt>
                <c:pt idx="2">
                  <c:v>-162786.39900124201</c:v>
                </c:pt>
                <c:pt idx="3">
                  <c:v>-117583.77305793343</c:v>
                </c:pt>
                <c:pt idx="4">
                  <c:v>-75564.168825798668</c:v>
                </c:pt>
                <c:pt idx="5">
                  <c:v>-36452.241133042844</c:v>
                </c:pt>
                <c:pt idx="6">
                  <c:v>0</c:v>
                </c:pt>
                <c:pt idx="7">
                  <c:v>34016.210960770375</c:v>
                </c:pt>
                <c:pt idx="8">
                  <c:v>65798.372021171264</c:v>
                </c:pt>
                <c:pt idx="9">
                  <c:v>95529.127969093388</c:v>
                </c:pt>
                <c:pt idx="10">
                  <c:v>123373.85261745041</c:v>
                </c:pt>
                <c:pt idx="11">
                  <c:v>149482.47232213838</c:v>
                </c:pt>
                <c:pt idx="12">
                  <c:v>173991.07886356558</c:v>
                </c:pt>
                <c:pt idx="13">
                  <c:v>197023.35795895243</c:v>
                </c:pt>
                <c:pt idx="14">
                  <c:v>218691.85616943659</c:v>
                </c:pt>
                <c:pt idx="15">
                  <c:v>239099.10595899681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Sammenligning!$K$3</c:f>
              <c:strCache>
                <c:ptCount val="1"/>
                <c:pt idx="0">
                  <c:v>NV Annuitet</c:v>
                </c:pt>
              </c:strCache>
            </c:strRef>
          </c:tx>
          <c:spPr>
            <a:ln w="20889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1.048329276806109E-2"/>
                  <c:y val="-1.8099547511312219E-2"/>
                </c:manualLayout>
              </c:layout>
              <c:spPr>
                <a:noFill/>
                <a:ln w="41778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Sammenligning!$I$5:$I$20</c:f>
              <c:numCache>
                <c:formatCode>0%</c:formatCode>
                <c:ptCount val="16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</c:numCache>
            </c:numRef>
          </c:xVal>
          <c:yVal>
            <c:numRef>
              <c:f>Sammenligning!$K$5:$K$20</c:f>
              <c:numCache>
                <c:formatCode>#,##0</c:formatCode>
                <c:ptCount val="16"/>
                <c:pt idx="0">
                  <c:v>-286943.66576306964</c:v>
                </c:pt>
                <c:pt idx="1">
                  <c:v>-229477.44661592471</c:v>
                </c:pt>
                <c:pt idx="2">
                  <c:v>-176356.38747133221</c:v>
                </c:pt>
                <c:pt idx="3">
                  <c:v>-127184.99411076552</c:v>
                </c:pt>
                <c:pt idx="4">
                  <c:v>-81608.679103436181</c:v>
                </c:pt>
                <c:pt idx="5">
                  <c:v>-39309.086997887585</c:v>
                </c:pt>
                <c:pt idx="6">
                  <c:v>9.3132257461547852E-10</c:v>
                </c:pt>
                <c:pt idx="7">
                  <c:v>36576.253311289009</c:v>
                </c:pt>
                <c:pt idx="8">
                  <c:v>70651.952666600235</c:v>
                </c:pt>
                <c:pt idx="9">
                  <c:v>102436.76126896357</c:v>
                </c:pt>
                <c:pt idx="10">
                  <c:v>132120.17055981804</c:v>
                </c:pt>
                <c:pt idx="11">
                  <c:v>159873.65692809632</c:v>
                </c:pt>
                <c:pt idx="12">
                  <c:v>185852.58691201836</c:v>
                </c:pt>
                <c:pt idx="13">
                  <c:v>210197.90249248291</c:v>
                </c:pt>
                <c:pt idx="14">
                  <c:v>233037.6138373554</c:v>
                </c:pt>
                <c:pt idx="15">
                  <c:v>254488.12321973185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4176"/>
        <c:axId val="2433600"/>
      </c:scatterChart>
      <c:valAx>
        <c:axId val="2434176"/>
        <c:scaling>
          <c:orientation val="minMax"/>
          <c:max val="0.15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5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33600"/>
        <c:crosses val="autoZero"/>
        <c:crossBetween val="midCat"/>
      </c:valAx>
      <c:valAx>
        <c:axId val="2433600"/>
        <c:scaling>
          <c:orientation val="minMax"/>
          <c:max val="300000"/>
          <c:min val="-3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5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34176"/>
        <c:crosses val="autoZero"/>
        <c:crossBetween val="midCat"/>
      </c:valAx>
      <c:spPr>
        <a:noFill/>
        <a:ln w="417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0123456790124"/>
          <c:y val="4.5627376425855515E-2"/>
          <c:w val="0.79753086419753083"/>
          <c:h val="0.882129277566539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'Leasing eller kjøp'!$J$2</c:f>
              <c:strCache>
                <c:ptCount val="1"/>
                <c:pt idx="0">
                  <c:v>NV Kjøp</c:v>
                </c:pt>
              </c:strCache>
            </c:strRef>
          </c:tx>
          <c:spPr>
            <a:ln w="2723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/>
              <c:spPr>
                <a:noFill/>
                <a:ln w="5447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spPr>
                <a:noFill/>
                <a:ln w="5447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'Leasing eller kjøp'!$I$4:$I$19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'Leasing eller kjøp'!$J$4:$J$19</c:f>
              <c:numCache>
                <c:formatCode>#,##0</c:formatCode>
                <c:ptCount val="16"/>
                <c:pt idx="0">
                  <c:v>100126.91520000005</c:v>
                </c:pt>
                <c:pt idx="1">
                  <c:v>86957.432661645988</c:v>
                </c:pt>
                <c:pt idx="2">
                  <c:v>74677.466431497538</c:v>
                </c:pt>
                <c:pt idx="3">
                  <c:v>63209.500460111361</c:v>
                </c:pt>
                <c:pt idx="4">
                  <c:v>52484.156378600805</c:v>
                </c:pt>
                <c:pt idx="5">
                  <c:v>42439.203005259187</c:v>
                </c:pt>
                <c:pt idx="6">
                  <c:v>33018.702168367308</c:v>
                </c:pt>
                <c:pt idx="7">
                  <c:v>24172.27001020551</c:v>
                </c:pt>
                <c:pt idx="8">
                  <c:v>15854.436426257773</c:v>
                </c:pt>
                <c:pt idx="9">
                  <c:v>8024.0881492265908</c:v>
                </c:pt>
                <c:pt idx="10">
                  <c:v>643.98333333336632</c:v>
                </c:pt>
                <c:pt idx="11">
                  <c:v>-6319.6725717130175</c:v>
                </c:pt>
                <c:pt idx="12">
                  <c:v>-12897.598267933237</c:v>
                </c:pt>
                <c:pt idx="13">
                  <c:v>-19117.762660619803</c:v>
                </c:pt>
                <c:pt idx="14">
                  <c:v>-25005.671691894531</c:v>
                </c:pt>
                <c:pt idx="15">
                  <c:v>-30584.621210741927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'Leasing eller kjøp'!$K$2</c:f>
              <c:strCache>
                <c:ptCount val="1"/>
                <c:pt idx="0">
                  <c:v>NV Leie</c:v>
                </c:pt>
              </c:strCache>
            </c:strRef>
          </c:tx>
          <c:spPr>
            <a:ln w="27235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1.5411108132586275E-2"/>
                  <c:y val="-3.71445153801509E-2"/>
                </c:manualLayout>
              </c:layout>
              <c:spPr>
                <a:noFill/>
                <a:ln w="5447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spPr>
                <a:noFill/>
                <a:ln w="5447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'Leasing eller kjøp'!$I$4:$I$19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'Leasing eller kjøp'!$K$4:$K$19</c:f>
              <c:numCache>
                <c:formatCode>#,##0</c:formatCode>
                <c:ptCount val="16"/>
                <c:pt idx="0">
                  <c:v>10576.915200000023</c:v>
                </c:pt>
                <c:pt idx="1">
                  <c:v>10098.758396092022</c:v>
                </c:pt>
                <c:pt idx="2">
                  <c:v>9652.9301319981987</c:v>
                </c:pt>
                <c:pt idx="3">
                  <c:v>9236.6235214304597</c:v>
                </c:pt>
                <c:pt idx="4">
                  <c:v>8847.3251028806772</c:v>
                </c:pt>
                <c:pt idx="5">
                  <c:v>8482.7792637115108</c:v>
                </c:pt>
                <c:pt idx="6">
                  <c:v>8140.9575437317935</c:v>
                </c:pt>
                <c:pt idx="7">
                  <c:v>7820.0320746464622</c:v>
                </c:pt>
                <c:pt idx="8">
                  <c:v>7518.3525359793503</c:v>
                </c:pt>
                <c:pt idx="9">
                  <c:v>7234.4261097775479</c:v>
                </c:pt>
                <c:pt idx="10">
                  <c:v>6966.9000000000142</c:v>
                </c:pt>
                <c:pt idx="11">
                  <c:v>6714.5461514400013</c:v>
                </c:pt>
                <c:pt idx="12">
                  <c:v>6476.2478600919858</c:v>
                </c:pt>
                <c:pt idx="13">
                  <c:v>6250.9880142533311</c:v>
                </c:pt>
                <c:pt idx="14">
                  <c:v>6037.8387451171984</c:v>
                </c:pt>
                <c:pt idx="15">
                  <c:v>5835.9522985889953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2944"/>
        <c:axId val="2443520"/>
      </c:scatterChart>
      <c:valAx>
        <c:axId val="2442944"/>
        <c:scaling>
          <c:orientation val="minMax"/>
          <c:max val="0.3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6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43520"/>
        <c:crosses val="autoZero"/>
        <c:crossBetween val="midCat"/>
      </c:valAx>
      <c:valAx>
        <c:axId val="2443520"/>
        <c:scaling>
          <c:orientation val="minMax"/>
          <c:max val="1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6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42944"/>
        <c:crosses val="autoZero"/>
        <c:crossBetween val="midCat"/>
      </c:valAx>
      <c:spPr>
        <a:noFill/>
        <a:ln w="54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8235294117646"/>
          <c:y val="5.6818181818181816E-2"/>
          <c:w val="0.75"/>
          <c:h val="0.867424242424242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Differanse!$J$2</c:f>
              <c:strCache>
                <c:ptCount val="1"/>
                <c:pt idx="0">
                  <c:v>NV Differanse</c:v>
                </c:pt>
              </c:strCache>
            </c:strRef>
          </c:tx>
          <c:spPr>
            <a:ln w="2274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3.7422580603971418E-2"/>
                  <c:y val="-2.4965544355499251E-2"/>
                </c:manualLayout>
              </c:layout>
              <c:spPr>
                <a:noFill/>
                <a:ln w="4548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spPr>
                <a:noFill/>
                <a:ln w="4548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Differanse!$I$4:$I$19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Differanse!$J$4:$J$19</c:f>
              <c:numCache>
                <c:formatCode>#,##0</c:formatCode>
                <c:ptCount val="16"/>
                <c:pt idx="0">
                  <c:v>-89550</c:v>
                </c:pt>
                <c:pt idx="1">
                  <c:v>-76858.674265553942</c:v>
                </c:pt>
                <c:pt idx="2">
                  <c:v>-65024.536299499334</c:v>
                </c:pt>
                <c:pt idx="3">
                  <c:v>-53972.876938680856</c:v>
                </c:pt>
                <c:pt idx="4">
                  <c:v>-43636.83127572012</c:v>
                </c:pt>
                <c:pt idx="5">
                  <c:v>-33956.423741547653</c:v>
                </c:pt>
                <c:pt idx="6">
                  <c:v>-24877.744624635525</c:v>
                </c:pt>
                <c:pt idx="7">
                  <c:v>-16352.237935559067</c:v>
                </c:pt>
                <c:pt idx="8">
                  <c:v>-8336.0838902784162</c:v>
                </c:pt>
                <c:pt idx="9">
                  <c:v>-789.6620394490601</c:v>
                </c:pt>
                <c:pt idx="10">
                  <c:v>6322.916666666657</c:v>
                </c:pt>
                <c:pt idx="11">
                  <c:v>13034.218723153026</c:v>
                </c:pt>
                <c:pt idx="12">
                  <c:v>19373.846128025238</c:v>
                </c:pt>
                <c:pt idx="13">
                  <c:v>25368.750674873125</c:v>
                </c:pt>
                <c:pt idx="14">
                  <c:v>31043.510437011719</c:v>
                </c:pt>
                <c:pt idx="15">
                  <c:v>36420.573509330919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7552"/>
        <c:axId val="2438784"/>
      </c:scatterChart>
      <c:valAx>
        <c:axId val="2447552"/>
        <c:scaling>
          <c:orientation val="minMax"/>
          <c:max val="0.3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56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38784"/>
        <c:crosses val="autoZero"/>
        <c:crossBetween val="midCat"/>
      </c:valAx>
      <c:valAx>
        <c:axId val="2438784"/>
        <c:scaling>
          <c:orientation val="minMax"/>
          <c:max val="4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56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47552"/>
        <c:crosses val="autoZero"/>
        <c:crossBetween val="midCat"/>
      </c:valAx>
      <c:spPr>
        <a:noFill/>
        <a:ln w="454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0.4815</cdr:x>
      <cdr:y>0.49831</cdr:y>
    </cdr:from>
    <cdr:to>
      <cdr:x>0.5168</cdr:x>
      <cdr:y>0.55216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5127" y="1398616"/>
          <a:ext cx="128445" cy="150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0.69866</cdr:x>
      <cdr:y>0.60602</cdr:y>
    </cdr:from>
    <cdr:to>
      <cdr:x>0.98691</cdr:x>
      <cdr:y>0.65915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5283" y="1700235"/>
          <a:ext cx="1048817" cy="1487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nb-NO" sz="8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22EBD-CAA3-4D53-984C-4D7D4647B0B4}" type="slidenum">
              <a:rPr lang="nb-NO" smtClean="0"/>
              <a:pPr eaLnBrk="1" hangingPunct="1"/>
              <a:t>4</a:t>
            </a:fld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Forskuddsbetalte renter er dermed fradragsberettiget først perioden etter</a:t>
            </a:r>
            <a:r>
              <a:rPr lang="nb-NO" baseline="0" dirty="0" smtClean="0"/>
              <a:t> betalingen.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57-EB36-7542-8ED8-5F1079D825E3}" type="slidenum">
              <a:rPr lang="nn-NO" smtClean="0"/>
              <a:pPr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2029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6C3771-2E20-4001-B1D6-BC4E17E14167}" type="slidenum">
              <a:rPr lang="nb-NO" smtClean="0"/>
              <a:pPr eaLnBrk="1" hangingPunct="1"/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209823-7E9A-483A-8C45-10BB8E762029}" type="slidenum">
              <a:rPr lang="nb-NO" smtClean="0"/>
              <a:pPr eaLnBrk="1" hangingPunct="1"/>
              <a:t>7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08E9AC-7A9F-4926-AD41-5FE92C728BD3}" type="slidenum">
              <a:rPr lang="nb-NO" smtClean="0"/>
              <a:pPr eaLnBrk="1" hangingPunct="1"/>
              <a:t>8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F31DF-5BDE-42FD-A925-FBCD6E586FB3}" type="slidenum">
              <a:rPr lang="nb-NO" smtClean="0"/>
              <a:pPr eaLnBrk="1" hangingPunct="1"/>
              <a:t>9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8AB7C-D1F3-4347-9357-DCFB318050B3}" type="slidenum">
              <a:rPr lang="nb-NO" smtClean="0"/>
              <a:pPr eaLnBrk="1" hangingPunct="1"/>
              <a:t>11</a:t>
            </a:fld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E15B63-2ECF-4132-9562-DE11EE530F34}" type="slidenum">
              <a:rPr lang="nb-NO" smtClean="0"/>
              <a:pPr eaLnBrk="1" hangingPunct="1"/>
              <a:t>12</a:t>
            </a:fld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6EB80-9F53-4598-9E6F-FA989331F487}" type="slidenum">
              <a:rPr lang="nb-NO" smtClean="0"/>
              <a:pPr eaLnBrk="1" hangingPunct="1"/>
              <a:t>13</a:t>
            </a:fld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20D895-71FD-47CF-A2AA-FD034FB8E17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9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0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avisen.no/motor/article2608587.e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Samme metoder på ulike tilfeller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5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Trærne i skogen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norske opera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1073"/>
              </p:ext>
            </p:extLst>
          </p:nvPr>
        </p:nvGraphicFramePr>
        <p:xfrm>
          <a:off x="370314" y="1964938"/>
          <a:ext cx="3532932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5313"/>
                <a:gridCol w="599549"/>
                <a:gridCol w="131807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Investeringsbeløp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4 000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mill kroner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Årlig driftsstilskudd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400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mill</a:t>
                      </a:r>
                      <a:r>
                        <a:rPr lang="nb-NO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kroner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Planperiode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Kapitalkostad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Levetid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Besøkende pr år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tusen personer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0" name="Bilde 6" descr="Operae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77" y="50801"/>
            <a:ext cx="21605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4438185" y="1888274"/>
            <a:ext cx="5182527" cy="1306931"/>
            <a:chOff x="4438185" y="1888274"/>
            <a:chExt cx="5182527" cy="130693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438185" y="2237678"/>
              <a:ext cx="5122127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53000" y="2141034"/>
              <a:ext cx="0" cy="200722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74113" y="2141034"/>
              <a:ext cx="0" cy="200722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87791" y="2137317"/>
              <a:ext cx="0" cy="200722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257371" y="2137317"/>
              <a:ext cx="0" cy="200722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551127" y="2137317"/>
              <a:ext cx="0" cy="200722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742984" y="1888274"/>
              <a:ext cx="407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0603" y="1888274"/>
              <a:ext cx="407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4281" y="1888274"/>
              <a:ext cx="407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47617" y="1888274"/>
              <a:ext cx="407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19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53861" y="1888274"/>
              <a:ext cx="407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20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4304" y="2497874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-4000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82828" y="2497874"/>
              <a:ext cx="1952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+</a:t>
              </a:r>
              <a:r>
                <a:rPr lang="nb-NO" sz="1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4000(1-20/50) = </a:t>
              </a:r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2400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24709" y="2884450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-400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37456" y="2887428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-400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01723" y="2875538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-400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21904" y="2875538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-400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7383" y="2887428"/>
              <a:ext cx="698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>
                  <a:latin typeface="Calibri" pitchFamily="34" charset="0"/>
                  <a:cs typeface="Calibri" pitchFamily="34" charset="0"/>
                </a:rPr>
                <a:t>…..</a:t>
              </a:r>
              <a:endParaRPr lang="nb-NO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0979" y="3954966"/>
            <a:ext cx="9104041" cy="23400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b="1" dirty="0" err="1" smtClean="0">
                <a:latin typeface="Calibri" pitchFamily="34" charset="0"/>
                <a:cs typeface="Calibri" pitchFamily="34" charset="0"/>
              </a:rPr>
              <a:t>Begregn</a:t>
            </a:r>
            <a:r>
              <a:rPr lang="nb-NO" b="1" dirty="0" smtClean="0">
                <a:latin typeface="Calibri" pitchFamily="34" charset="0"/>
                <a:cs typeface="Calibri" pitchFamily="34" charset="0"/>
              </a:rPr>
              <a:t> nåverdien av restverdien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i="1" dirty="0" smtClean="0">
                <a:latin typeface="Calibri" pitchFamily="34" charset="0"/>
                <a:cs typeface="Calibri" pitchFamily="34" charset="0"/>
              </a:rPr>
              <a:t>TVM: 1 PMTS/YR: END MODE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</a:rPr>
              <a:t>N = 20, I% = 4, FV = </a:t>
            </a:r>
            <a:r>
              <a:rPr lang="nb-NO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2400 </a:t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 PV = </a:t>
            </a:r>
            <a:r>
              <a:rPr lang="nb-NO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-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1095 </a:t>
            </a:r>
            <a:r>
              <a:rPr lang="nb-NO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Symbol"/>
              </a:rPr>
              <a:t>Merk motsatt fortegn.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 smtClean="0">
                <a:latin typeface="Calibri" pitchFamily="34" charset="0"/>
                <a:cs typeface="Calibri" pitchFamily="34" charset="0"/>
                <a:sym typeface="Symbol"/>
              </a:rPr>
              <a:t>Beregn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 nåverdien av driftskostnader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:</a:t>
            </a:r>
            <a:b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nb-NO" i="1" dirty="0">
                <a:latin typeface="Calibri" pitchFamily="34" charset="0"/>
                <a:cs typeface="Calibri" pitchFamily="34" charset="0"/>
              </a:rPr>
              <a:t>TVM: 1 PMTS/YR: END MODE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dirty="0">
                <a:latin typeface="Calibri" pitchFamily="34" charset="0"/>
                <a:cs typeface="Calibri" pitchFamily="34" charset="0"/>
              </a:rPr>
              <a:t>N = 20, I% = 4,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PMT </a:t>
            </a:r>
            <a:r>
              <a:rPr lang="nb-NO" dirty="0">
                <a:latin typeface="Calibri" pitchFamily="34" charset="0"/>
                <a:cs typeface="Calibri" pitchFamily="34" charset="0"/>
              </a:rPr>
              <a:t>= 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+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 PV = 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Symbol"/>
              </a:rPr>
              <a:t>-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5436.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err="1" smtClean="0">
                <a:latin typeface="Calibri" pitchFamily="34" charset="0"/>
                <a:cs typeface="Calibri" pitchFamily="34" charset="0"/>
                <a:sym typeface="Symbol"/>
              </a:rPr>
              <a:t>Beregn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 nåverdi samlet for alle kostnader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:</a:t>
            </a:r>
            <a:b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-4000 </a:t>
            </a:r>
            <a:r>
              <a:rPr lang="nb-NO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 1095 + -5436 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= -8341.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Fordel nåverdien som en årlig annuitet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:</a:t>
            </a:r>
            <a:r>
              <a:rPr lang="nb-NO" i="1" dirty="0">
                <a:latin typeface="Calibri" pitchFamily="34" charset="0"/>
                <a:cs typeface="Calibri" pitchFamily="34" charset="0"/>
              </a:rPr>
              <a:t> TVM: 1 PMTS/YR: END MODE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dirty="0">
                <a:latin typeface="Calibri" pitchFamily="34" charset="0"/>
                <a:cs typeface="Calibri" pitchFamily="34" charset="0"/>
              </a:rPr>
              <a:t>N = 20, I% = 4,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PV </a:t>
            </a:r>
            <a:r>
              <a:rPr lang="nb-NO" dirty="0">
                <a:latin typeface="Calibri" pitchFamily="34" charset="0"/>
                <a:cs typeface="Calibri" pitchFamily="34" charset="0"/>
              </a:rPr>
              <a:t>= </a:t>
            </a:r>
            <a:r>
              <a:rPr lang="nb-NO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-</a:t>
            </a:r>
            <a:r>
              <a:rPr lang="nb-NO" dirty="0">
                <a:latin typeface="Calibri" pitchFamily="34" charset="0"/>
                <a:cs typeface="Calibri" pitchFamily="34" charset="0"/>
                <a:sym typeface="Symbol"/>
              </a:rPr>
              <a:t>8341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PMT </a:t>
            </a: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= </a:t>
            </a:r>
            <a:r>
              <a:rPr lang="nb-NO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613 (</a:t>
            </a:r>
            <a:r>
              <a:rPr lang="nb-NO" b="1" dirty="0" err="1" smtClean="0">
                <a:latin typeface="Calibri" pitchFamily="34" charset="0"/>
                <a:cs typeface="Calibri" pitchFamily="34" charset="0"/>
                <a:sym typeface="Symbol"/>
              </a:rPr>
              <a:t>mill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Fordel årlig kostnad pr. besøkende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:</a:t>
            </a:r>
            <a:b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613745/230 = 2668 </a:t>
            </a:r>
            <a:r>
              <a:rPr lang="nb-NO" b="1" dirty="0" smtClean="0">
                <a:latin typeface="Calibri" pitchFamily="34" charset="0"/>
                <a:cs typeface="Calibri" pitchFamily="34" charset="0"/>
                <a:sym typeface="Symbol"/>
              </a:rPr>
              <a:t>≈ 2700 pr. besøkende</a:t>
            </a:r>
            <a:r>
              <a:rPr lang="nb-NO" dirty="0" smtClean="0">
                <a:latin typeface="Calibri" pitchFamily="34" charset="0"/>
                <a:cs typeface="Calibri" pitchFamily="34" charset="0"/>
                <a:sym typeface="Symbo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 Realrentebasert annuitetsmetode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676400"/>
            <a:ext cx="7040827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816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Kapasitetsutvidelse i AS </a:t>
            </a:r>
            <a:r>
              <a:rPr lang="nb-NO" dirty="0" err="1"/>
              <a:t>Alu</a:t>
            </a:r>
            <a:endParaRPr lang="nb-NO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4" y="1478608"/>
            <a:ext cx="881737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300201"/>
            <a:ext cx="434419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2 1"/>
          <p:cNvSpPr/>
          <p:nvPr/>
        </p:nvSpPr>
        <p:spPr>
          <a:xfrm>
            <a:off x="921835" y="4811196"/>
            <a:ext cx="1630866" cy="876672"/>
          </a:xfrm>
          <a:prstGeom prst="borderCallout2">
            <a:avLst>
              <a:gd name="adj1" fmla="val 23750"/>
              <a:gd name="adj2" fmla="val 103164"/>
              <a:gd name="adj3" fmla="val 24278"/>
              <a:gd name="adj4" fmla="val 204938"/>
              <a:gd name="adj5" fmla="val 53605"/>
              <a:gd name="adj6" fmla="val 2146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Investering og arbeidskapital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429315" y="4793285"/>
            <a:ext cx="1630866" cy="876672"/>
          </a:xfrm>
          <a:prstGeom prst="borderCallout2">
            <a:avLst>
              <a:gd name="adj1" fmla="val 23750"/>
              <a:gd name="adj2" fmla="val -4300"/>
              <a:gd name="adj3" fmla="val 23409"/>
              <a:gd name="adj4" fmla="val -46435"/>
              <a:gd name="adj5" fmla="val 54474"/>
              <a:gd name="adj6" fmla="val -65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Restverdi og arbeidskapital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7429314" y="5738536"/>
            <a:ext cx="2248085" cy="458525"/>
          </a:xfrm>
          <a:prstGeom prst="borderCallout2">
            <a:avLst>
              <a:gd name="adj1" fmla="val 45719"/>
              <a:gd name="adj2" fmla="val -1613"/>
              <a:gd name="adj3" fmla="val 45378"/>
              <a:gd name="adj4" fmla="val -82042"/>
              <a:gd name="adj5" fmla="val -749"/>
              <a:gd name="adj6" fmla="val -1006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Årlig dekningsbidrag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12</a:t>
            </a:fld>
            <a:endParaRPr lang="nn-NO"/>
          </a:p>
        </p:txBody>
      </p:sp>
      <p:sp>
        <p:nvSpPr>
          <p:cNvPr id="6" name="TextBox 5"/>
          <p:cNvSpPr txBox="1"/>
          <p:nvPr/>
        </p:nvSpPr>
        <p:spPr>
          <a:xfrm>
            <a:off x="3479178" y="5982080"/>
            <a:ext cx="292905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Enkelt å beregne internrente </a:t>
            </a:r>
            <a:b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(oppgi N, PV, PMT og FV)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Budsjetterer reell kontantstrøm til totalkapitalen før skatt.</a:t>
            </a:r>
          </a:p>
          <a:p>
            <a:r>
              <a:rPr lang="nb-NO" sz="2400" dirty="0" smtClean="0"/>
              <a:t>Konstant produksjonsvolum.</a:t>
            </a:r>
          </a:p>
          <a:p>
            <a:r>
              <a:rPr lang="nb-NO" sz="2400" dirty="0" smtClean="0"/>
              <a:t>Spesiell prisendring i alle faktorer lik den generelle prisstigningen.</a:t>
            </a:r>
          </a:p>
          <a:p>
            <a:r>
              <a:rPr lang="nb-NO" sz="2400" dirty="0" smtClean="0"/>
              <a:t>Metoden gir en god indikasjon på prosjektets lønnsomhet selv om alle driftsårene bare er tilnærmet like.</a:t>
            </a:r>
          </a:p>
          <a:p>
            <a:endParaRPr lang="nb-NO" sz="24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Alle driftsår må være like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4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6. Effektiv rente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smtClean="0"/>
              <a:t>Effektiv rente = </a:t>
            </a:r>
            <a:r>
              <a:rPr lang="nb-NO" b="1" dirty="0" smtClean="0"/>
              <a:t>Internrenten </a:t>
            </a:r>
            <a:r>
              <a:rPr lang="nb-NO" b="1" dirty="0"/>
              <a:t>på </a:t>
            </a:r>
            <a:r>
              <a:rPr lang="nb-NO" b="1" dirty="0" err="1"/>
              <a:t>lånets</a:t>
            </a:r>
            <a:r>
              <a:rPr lang="nb-NO" b="1" dirty="0"/>
              <a:t> </a:t>
            </a:r>
            <a:r>
              <a:rPr lang="nb-NO" b="1" dirty="0" smtClean="0"/>
              <a:t>kontantstrøm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Effektiv rente høyere enn nominell (pålydende) rente </a:t>
            </a:r>
            <a:r>
              <a:rPr lang="nb-NO" dirty="0" smtClean="0"/>
              <a:t>hvis:</a:t>
            </a:r>
            <a:endParaRPr lang="nb-NO" dirty="0"/>
          </a:p>
          <a:p>
            <a:pPr lvl="1"/>
            <a:r>
              <a:rPr lang="nb-NO" sz="2600" dirty="0" smtClean="0"/>
              <a:t>Gebyrer.</a:t>
            </a:r>
            <a:endParaRPr lang="nb-NO" sz="2600" dirty="0"/>
          </a:p>
          <a:p>
            <a:pPr lvl="1"/>
            <a:r>
              <a:rPr lang="nb-NO" sz="2600" dirty="0" smtClean="0"/>
              <a:t>Forskuddsrente.</a:t>
            </a:r>
            <a:endParaRPr lang="nb-NO" sz="2600" dirty="0"/>
          </a:p>
          <a:p>
            <a:pPr lvl="1"/>
            <a:r>
              <a:rPr lang="nb-NO" sz="2600" dirty="0"/>
              <a:t>Kort rente beregnet med </a:t>
            </a:r>
            <a:r>
              <a:rPr lang="nb-NO" sz="2600" dirty="0" smtClean="0"/>
              <a:t>bankmetoden.</a:t>
            </a:r>
            <a:endParaRPr lang="nb-NO" dirty="0"/>
          </a:p>
          <a:p>
            <a:r>
              <a:rPr lang="nb-NO" dirty="0"/>
              <a:t>Gjennomgangseksempel: AS </a:t>
            </a:r>
            <a:r>
              <a:rPr lang="nb-NO" dirty="0" smtClean="0"/>
              <a:t>Nova.</a:t>
            </a:r>
            <a:endParaRPr lang="nb-NO" dirty="0"/>
          </a:p>
          <a:p>
            <a:r>
              <a:rPr lang="nb-NO" dirty="0"/>
              <a:t>Ønsker låne 40 millioner over fem </a:t>
            </a:r>
            <a:r>
              <a:rPr lang="nb-NO" dirty="0" smtClean="0"/>
              <a:t>år.</a:t>
            </a:r>
            <a:endParaRPr lang="nb-NO" dirty="0"/>
          </a:p>
          <a:p>
            <a:r>
              <a:rPr lang="nb-NO" dirty="0"/>
              <a:t>Mottar tre alternative </a:t>
            </a:r>
            <a:r>
              <a:rPr lang="nb-NO" dirty="0" smtClean="0"/>
              <a:t>lånetilbud.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10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Arial" pitchFamily="34" charset="0"/>
              </a:rPr>
              <a:t>Fem års avdragstid, like avdrag én gang pr. år, 9 % </a:t>
            </a:r>
            <a:r>
              <a:rPr lang="nb-NO" sz="2000" dirty="0" smtClean="0">
                <a:latin typeface="Arial" pitchFamily="34" charset="0"/>
              </a:rPr>
              <a:t>etterskuddsrente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Effekten av </a:t>
            </a:r>
            <a:r>
              <a:rPr lang="nb-NO" dirty="0" smtClean="0"/>
              <a:t>gebyr: Tilbud fra A-Bank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6" y="2048406"/>
            <a:ext cx="6488112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16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5501" y="4899101"/>
            <a:ext cx="8301436" cy="1491117"/>
          </a:xfrm>
        </p:spPr>
        <p:txBody>
          <a:bodyPr>
            <a:normAutofit/>
          </a:bodyPr>
          <a:lstStyle/>
          <a:p>
            <a:r>
              <a:rPr lang="nb-NO" dirty="0" smtClean="0"/>
              <a:t>God tilnærming også med gebyrer:</a:t>
            </a:r>
          </a:p>
          <a:p>
            <a:r>
              <a:rPr lang="nb-NO" dirty="0" smtClean="0"/>
              <a:t>Internrente etter skatt: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Effekten av gebyrer på effektiv rente: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09" y="1642946"/>
            <a:ext cx="74358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793"/>
              </p:ext>
            </p:extLst>
          </p:nvPr>
        </p:nvGraphicFramePr>
        <p:xfrm>
          <a:off x="5106988" y="5497513"/>
          <a:ext cx="21288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106988" y="5497513"/>
                        <a:ext cx="21288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8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17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571811"/>
          </a:xfrm>
        </p:spPr>
        <p:txBody>
          <a:bodyPr/>
          <a:lstStyle/>
          <a:p>
            <a:r>
              <a:rPr lang="nb-NO" dirty="0">
                <a:latin typeface="Arial" pitchFamily="34" charset="0"/>
              </a:rPr>
              <a:t>Som A-Bank, men </a:t>
            </a:r>
            <a:r>
              <a:rPr lang="nb-NO" dirty="0" smtClean="0">
                <a:latin typeface="Arial" pitchFamily="34" charset="0"/>
              </a:rPr>
              <a:t>forskuddsrente:</a:t>
            </a:r>
            <a:endParaRPr lang="en-US" b="1" dirty="0">
              <a:latin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Effekten av forskuddsrente: </a:t>
            </a:r>
            <a:r>
              <a:rPr lang="nb-NO" dirty="0" smtClean="0"/>
              <a:t>B-Bank</a:t>
            </a:r>
            <a:endParaRPr lang="nb-NO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/>
          <a:stretch/>
        </p:blipFill>
        <p:spPr bwMode="auto">
          <a:xfrm>
            <a:off x="1981198" y="2274848"/>
            <a:ext cx="5924550" cy="41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2 7"/>
          <p:cNvSpPr/>
          <p:nvPr/>
        </p:nvSpPr>
        <p:spPr>
          <a:xfrm>
            <a:off x="8348546" y="4073912"/>
            <a:ext cx="1174595" cy="1464527"/>
          </a:xfrm>
          <a:prstGeom prst="border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Kun </a:t>
            </a:r>
            <a:r>
              <a:rPr lang="nb-NO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påløpte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renter er fradrags-berettiget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44" y="4050682"/>
            <a:ext cx="29479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18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latin typeface="Arial" pitchFamily="34" charset="0"/>
              </a:rPr>
              <a:t>Nominell lik effektiv i B-Bank (7,2 %), men bankmetoden for kortrente.</a:t>
            </a:r>
          </a:p>
          <a:p>
            <a:r>
              <a:rPr lang="nb-NO" sz="2000" dirty="0" smtClean="0">
                <a:latin typeface="Arial" pitchFamily="34" charset="0"/>
              </a:rPr>
              <a:t>Kort etter skatt fra bankmetoden:	7,2/4 = 1,8 % per kvartal</a:t>
            </a:r>
          </a:p>
          <a:p>
            <a:r>
              <a:rPr lang="nb-NO" sz="2000" dirty="0" smtClean="0">
                <a:latin typeface="Arial" pitchFamily="34" charset="0"/>
              </a:rPr>
              <a:t>Effektiv lang fra (3.25):		1,018</a:t>
            </a:r>
            <a:r>
              <a:rPr lang="nb-NO" sz="2000" baseline="30000" dirty="0" smtClean="0">
                <a:latin typeface="Arial" pitchFamily="34" charset="0"/>
              </a:rPr>
              <a:t>4</a:t>
            </a:r>
            <a:r>
              <a:rPr lang="nb-NO" sz="2000" dirty="0" smtClean="0">
                <a:latin typeface="Arial" pitchFamily="34" charset="0"/>
              </a:rPr>
              <a:t>  – 1 = 7,4 % per år</a:t>
            </a:r>
          </a:p>
          <a:p>
            <a:pPr>
              <a:lnSpc>
                <a:spcPct val="150000"/>
              </a:lnSpc>
            </a:pPr>
            <a:r>
              <a:rPr lang="nb-NO" dirty="0" smtClean="0">
                <a:latin typeface="Arial" pitchFamily="34" charset="0"/>
              </a:rPr>
              <a:t>Effektiv rente etter skatt er dermed: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sz="2200" dirty="0" smtClean="0"/>
              <a:t>A-Bank	6,6 %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sz="2200" dirty="0" smtClean="0"/>
              <a:t>B-Bank	7,2 %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b-NO" sz="2200" dirty="0" smtClean="0"/>
              <a:t>C-Bank	7,4 %</a:t>
            </a:r>
          </a:p>
          <a:p>
            <a:pPr marL="0" indent="0">
              <a:buNone/>
            </a:pPr>
            <a:endParaRPr lang="nb-NO" b="1" dirty="0" smtClean="0">
              <a:latin typeface="Arial" pitchFamily="34" charset="0"/>
            </a:endParaRPr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Effekten av kortrente: </a:t>
            </a:r>
            <a:r>
              <a:rPr lang="nb-NO" dirty="0" smtClean="0"/>
              <a:t>C-Bank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8" name="Line Callout 2 7"/>
          <p:cNvSpPr/>
          <p:nvPr/>
        </p:nvSpPr>
        <p:spPr>
          <a:xfrm>
            <a:off x="3828586" y="4673850"/>
            <a:ext cx="1966332" cy="1199126"/>
          </a:xfrm>
          <a:prstGeom prst="borderCallout2">
            <a:avLst>
              <a:gd name="adj1" fmla="val 21667"/>
              <a:gd name="adj2" fmla="val 105467"/>
              <a:gd name="adj3" fmla="val -207"/>
              <a:gd name="adj4" fmla="val 142123"/>
              <a:gd name="adj5" fmla="val 5318"/>
              <a:gd name="adj6" fmla="val 1563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Tegn kun disse opplysningene inn i en nåverdiprofil.</a:t>
            </a:r>
          </a:p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???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19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Effektiv rente er den kapitalkostnaden som gir NV = 0.</a:t>
            </a:r>
          </a:p>
          <a:p>
            <a:r>
              <a:rPr lang="nb-NO" dirty="0" smtClean="0"/>
              <a:t>Effektiv </a:t>
            </a:r>
            <a:r>
              <a:rPr lang="nb-NO" dirty="0" err="1" smtClean="0"/>
              <a:t>lånerente</a:t>
            </a:r>
            <a:r>
              <a:rPr lang="nb-NO" dirty="0" smtClean="0"/>
              <a:t> er lik nominell </a:t>
            </a:r>
            <a:r>
              <a:rPr lang="nb-NO" dirty="0" err="1" smtClean="0"/>
              <a:t>lånerente</a:t>
            </a:r>
            <a:r>
              <a:rPr lang="nb-NO" dirty="0" smtClean="0"/>
              <a:t> hvis det ikke er gebyrer, forskuddsrente eller termineffekter.</a:t>
            </a:r>
          </a:p>
          <a:p>
            <a:r>
              <a:rPr lang="nb-NO" dirty="0" smtClean="0"/>
              <a:t>Effektiv rente etter skatt kan ved fravær av gebyrer beregnes basert på effektiv rente før skatt, uansett termineffekter:</a:t>
            </a:r>
          </a:p>
          <a:p>
            <a:endParaRPr lang="nb-NO" dirty="0"/>
          </a:p>
          <a:p>
            <a:r>
              <a:rPr lang="nb-NO" dirty="0" smtClean="0"/>
              <a:t>Husk vansker med bruk av internrenten for gjensidig utelukkende alternativer!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 rente</a:t>
            </a:r>
            <a:endParaRPr lang="nb-NO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82296"/>
              </p:ext>
            </p:extLst>
          </p:nvPr>
        </p:nvGraphicFramePr>
        <p:xfrm>
          <a:off x="3888581" y="4300619"/>
          <a:ext cx="21288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888581" y="4300619"/>
                        <a:ext cx="21288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2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nb-NO" sz="3800" kern="0" dirty="0" smtClean="0">
                <a:latin typeface="Calibri" pitchFamily="34" charset="0"/>
                <a:cs typeface="Calibri" pitchFamily="34" charset="0"/>
              </a:rPr>
              <a:t>Etter </a:t>
            </a:r>
            <a:r>
              <a:rPr lang="nb-NO" sz="3800" kern="0" dirty="0">
                <a:latin typeface="Calibri" pitchFamily="34" charset="0"/>
                <a:cs typeface="Calibri" pitchFamily="34" charset="0"/>
              </a:rPr>
              <a:t>å ha jobbet med lærebok og hjemmeside til kapittel 5  skal du kunne: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dirty="0">
                <a:latin typeface="Calibri" pitchFamily="34" charset="0"/>
                <a:cs typeface="Calibri" pitchFamily="34" charset="0"/>
              </a:rPr>
              <a:t>Bruke kunnskapen du har fått gjennom de fire første kapitlene til å budsjettere og </a:t>
            </a:r>
            <a:r>
              <a:rPr lang="nb-NO" dirty="0" err="1">
                <a:latin typeface="Calibri" pitchFamily="34" charset="0"/>
                <a:cs typeface="Calibri" pitchFamily="34" charset="0"/>
              </a:rPr>
              <a:t>lønnsomhetsberegne</a:t>
            </a:r>
            <a:r>
              <a:rPr lang="nb-NO" dirty="0">
                <a:latin typeface="Calibri" pitchFamily="34" charset="0"/>
                <a:cs typeface="Calibri" pitchFamily="34" charset="0"/>
              </a:rPr>
              <a:t> mange ulike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prosjekttyper.</a:t>
            </a:r>
            <a:endParaRPr lang="nb-NO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>
                <a:latin typeface="Calibri" pitchFamily="34" charset="0"/>
                <a:cs typeface="Calibri" pitchFamily="34" charset="0"/>
              </a:rPr>
              <a:t>Regne ut prosjektets livssykluskostnader og beherske realrentebasert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annuitetsmetode.</a:t>
            </a:r>
            <a:endParaRPr lang="nb-NO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>
                <a:latin typeface="Calibri" pitchFamily="34" charset="0"/>
                <a:cs typeface="Calibri" pitchFamily="34" charset="0"/>
              </a:rPr>
              <a:t>Tallfeste hvordan effektiv rente påvirkes av gebyrer, forskuddsrente, korttidsrente og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skatt.</a:t>
            </a:r>
            <a:endParaRPr lang="nb-NO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>
                <a:latin typeface="Calibri" pitchFamily="34" charset="0"/>
                <a:cs typeface="Calibri" pitchFamily="34" charset="0"/>
              </a:rPr>
              <a:t>Forklare forskjellen på annuitetslån og serielån hva gjelder kontantstrøm og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nåverdi.</a:t>
            </a:r>
            <a:endParaRPr lang="nb-NO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>
                <a:latin typeface="Calibri" pitchFamily="34" charset="0"/>
                <a:cs typeface="Calibri" pitchFamily="34" charset="0"/>
              </a:rPr>
              <a:t>Beskrive sammenhengen mellom et obligasjonslåns effektive rente, markedsrente og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markedsverdi.</a:t>
            </a:r>
            <a:endParaRPr lang="nb-NO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nb-NO" dirty="0">
                <a:latin typeface="Calibri" pitchFamily="34" charset="0"/>
                <a:cs typeface="Calibri" pitchFamily="34" charset="0"/>
              </a:rPr>
              <a:t>Bruke differansekontantstrømmen for å velge det beste alternativet når valget står mellom leasing og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kjøp.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Læringsmål</a:t>
            </a:r>
          </a:p>
        </p:txBody>
      </p:sp>
    </p:spTree>
    <p:extLst>
      <p:ext uri="{BB962C8B-B14F-4D97-AF65-F5344CB8AC3E}">
        <p14:creationId xmlns:p14="http://schemas.microsoft.com/office/powerpoint/2010/main" val="10415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20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Sørkoreansk statslån har effektiv rente på 4,3 %.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Beste </a:t>
            </a:r>
            <a:br>
              <a:rPr lang="nb-NO" dirty="0" smtClean="0">
                <a:latin typeface="Arial" pitchFamily="34" charset="0"/>
              </a:rPr>
            </a:br>
            <a:r>
              <a:rPr lang="nb-NO" dirty="0" smtClean="0">
                <a:latin typeface="Arial" pitchFamily="34" charset="0"/>
              </a:rPr>
              <a:t>norske </a:t>
            </a:r>
            <a:br>
              <a:rPr lang="nb-NO" dirty="0" smtClean="0">
                <a:latin typeface="Arial" pitchFamily="34" charset="0"/>
              </a:rPr>
            </a:br>
            <a:r>
              <a:rPr lang="nb-NO" dirty="0" smtClean="0">
                <a:latin typeface="Arial" pitchFamily="34" charset="0"/>
              </a:rPr>
              <a:t>har </a:t>
            </a:r>
            <a:br>
              <a:rPr lang="nb-NO" dirty="0" smtClean="0">
                <a:latin typeface="Arial" pitchFamily="34" charset="0"/>
              </a:rPr>
            </a:br>
            <a:r>
              <a:rPr lang="nb-NO" dirty="0" smtClean="0">
                <a:latin typeface="Arial" pitchFamily="34" charset="0"/>
              </a:rPr>
              <a:t>6,6 %.</a:t>
            </a:r>
            <a:endParaRPr lang="nb-NO" dirty="0">
              <a:latin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nb-NO" sz="3200" dirty="0" err="1"/>
              <a:t>Lånets</a:t>
            </a:r>
            <a:r>
              <a:rPr lang="nb-NO" sz="3200" dirty="0"/>
              <a:t> nåverdi </a:t>
            </a:r>
            <a:r>
              <a:rPr lang="nb-NO" sz="3200" dirty="0" err="1" smtClean="0"/>
              <a:t>vs</a:t>
            </a:r>
            <a:r>
              <a:rPr lang="nb-NO" sz="3200" dirty="0" smtClean="0"/>
              <a:t> effektiv </a:t>
            </a:r>
            <a:r>
              <a:rPr lang="nb-NO" sz="3200" dirty="0"/>
              <a:t>rente på beste </a:t>
            </a:r>
            <a:r>
              <a:rPr lang="nb-NO" sz="3200" dirty="0" smtClean="0"/>
              <a:t>alternativ</a:t>
            </a:r>
            <a:endParaRPr lang="nb-NO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2" y="2103863"/>
            <a:ext cx="7092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2 7"/>
          <p:cNvSpPr/>
          <p:nvPr/>
        </p:nvSpPr>
        <p:spPr>
          <a:xfrm>
            <a:off x="6563422" y="4653776"/>
            <a:ext cx="2744129" cy="929268"/>
          </a:xfrm>
          <a:prstGeom prst="borderCallout2">
            <a:avLst>
              <a:gd name="adj1" fmla="val -6050"/>
              <a:gd name="adj2" fmla="val 62424"/>
              <a:gd name="adj3" fmla="val -12450"/>
              <a:gd name="adj4" fmla="val 36858"/>
              <a:gd name="adj5" fmla="val -25100"/>
              <a:gd name="adj6" fmla="val 2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Relevant kapitalkostnad: Avkastning beste alternativ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5968-7893-4A14-98C5-EE854C440EC2}" type="slidenum">
              <a:rPr lang="en-US"/>
              <a:pPr/>
              <a:t>21</a:t>
            </a:fld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Serielån: 5år, 9% rente etterskuddsvis (K-bank)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Serielån: 5år, 9% rente forskuddsvis (B-bank)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Serielån: 20 kvartal, 2,46% etterskuddsrente (</a:t>
            </a:r>
            <a:r>
              <a:rPr lang="nb-NO" sz="2800" dirty="0" err="1"/>
              <a:t>Gj</a:t>
            </a:r>
            <a:r>
              <a:rPr lang="nb-NO" sz="2800" dirty="0"/>
              <a:t>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Annuitetslån: 5 år, 6% etterskuddsrente (Statslån)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Alle lån er på samme beløp: 40 mill.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Statslånet er et subsidiert lån, uten etableringsgebyret på 0,14 mill.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2800" dirty="0"/>
              <a:t>Beregner kontantstrøm og nåverdi av lånene etter skatt, samt effektiv rente etter skatt.</a:t>
            </a: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 mellom alternative lån</a:t>
            </a:r>
          </a:p>
        </p:txBody>
      </p:sp>
    </p:spTree>
    <p:extLst>
      <p:ext uri="{BB962C8B-B14F-4D97-AF65-F5344CB8AC3E}">
        <p14:creationId xmlns:p14="http://schemas.microsoft.com/office/powerpoint/2010/main" val="30258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719F-B5C5-4A27-903C-CD1DDEF823A7}" type="slidenum">
              <a:rPr lang="en-US"/>
              <a:pPr/>
              <a:t>22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A-Bank</a:t>
            </a:r>
            <a:endParaRPr lang="nb-NO" dirty="0"/>
          </a:p>
        </p:txBody>
      </p:sp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24724" b="23479"/>
          <a:stretch>
            <a:fillRect/>
          </a:stretch>
        </p:blipFill>
        <p:spPr bwMode="auto">
          <a:xfrm>
            <a:off x="975982" y="1283589"/>
            <a:ext cx="795403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F4C-FDDE-4FCA-A07E-D0C7825BD017}" type="slidenum">
              <a:rPr lang="en-US"/>
              <a:pPr/>
              <a:t>23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B-bank</a:t>
            </a:r>
            <a:endParaRPr lang="nb-NO" dirty="0"/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 r="22884" b="25575"/>
          <a:stretch>
            <a:fillRect/>
          </a:stretch>
        </p:blipFill>
        <p:spPr bwMode="auto">
          <a:xfrm>
            <a:off x="867716" y="1335320"/>
            <a:ext cx="814837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8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3579-E32E-4A83-867A-6EDD4327BE3C}" type="slidenum">
              <a:rPr lang="en-US"/>
              <a:pPr/>
              <a:t>24</a:t>
            </a:fld>
            <a:endParaRPr 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C-bank</a:t>
            </a:r>
            <a:endParaRPr lang="nb-NO" dirty="0"/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2180" b="26938"/>
          <a:stretch>
            <a:fillRect/>
          </a:stretch>
        </p:blipFill>
        <p:spPr bwMode="auto">
          <a:xfrm>
            <a:off x="27018" y="1439395"/>
            <a:ext cx="9849246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9304" name="Group 8"/>
          <p:cNvGrpSpPr>
            <a:grpSpLocks/>
          </p:cNvGrpSpPr>
          <p:nvPr/>
        </p:nvGrpSpPr>
        <p:grpSpPr bwMode="auto">
          <a:xfrm>
            <a:off x="2973021" y="1620370"/>
            <a:ext cx="5866210" cy="2654300"/>
            <a:chOff x="1746" y="913"/>
            <a:chExt cx="3411" cy="1672"/>
          </a:xfrm>
        </p:grpSpPr>
        <p:sp>
          <p:nvSpPr>
            <p:cNvPr id="439302" name="AutoShape 6"/>
            <p:cNvSpPr>
              <a:spLocks/>
            </p:cNvSpPr>
            <p:nvPr/>
          </p:nvSpPr>
          <p:spPr bwMode="auto">
            <a:xfrm>
              <a:off x="3957" y="2201"/>
              <a:ext cx="1200" cy="384"/>
            </a:xfrm>
            <a:prstGeom prst="borderCallout2">
              <a:avLst>
                <a:gd name="adj1" fmla="val 18750"/>
                <a:gd name="adj2" fmla="val 104000"/>
                <a:gd name="adj3" fmla="val 18750"/>
                <a:gd name="adj4" fmla="val 110917"/>
                <a:gd name="adj5" fmla="val -40106"/>
                <a:gd name="adj6" fmla="val 118167"/>
              </a:avLst>
            </a:prstGeom>
            <a:solidFill>
              <a:schemeClr val="accent1">
                <a:alpha val="80000"/>
              </a:schemeClr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r>
                <a:rPr lang="nb-NO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Årsrenten må gjøres om til kvartalsrente.</a:t>
              </a:r>
            </a:p>
          </p:txBody>
        </p:sp>
        <p:sp>
          <p:nvSpPr>
            <p:cNvPr id="439303" name="Line 7"/>
            <p:cNvSpPr>
              <a:spLocks noChangeShapeType="1"/>
            </p:cNvSpPr>
            <p:nvPr/>
          </p:nvSpPr>
          <p:spPr bwMode="auto">
            <a:xfrm flipH="1" flipV="1">
              <a:off x="1746" y="913"/>
              <a:ext cx="2381" cy="124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39305" name="AutoShape 9"/>
          <p:cNvSpPr>
            <a:spLocks/>
          </p:cNvSpPr>
          <p:nvPr/>
        </p:nvSpPr>
        <p:spPr bwMode="auto">
          <a:xfrm>
            <a:off x="6971536" y="4565182"/>
            <a:ext cx="2062030" cy="609600"/>
          </a:xfrm>
          <a:prstGeom prst="borderCallout2">
            <a:avLst>
              <a:gd name="adj1" fmla="val 18750"/>
              <a:gd name="adj2" fmla="val 104005"/>
              <a:gd name="adj3" fmla="val 18750"/>
              <a:gd name="adj4" fmla="val 115597"/>
              <a:gd name="adj5" fmla="val -202606"/>
              <a:gd name="adj6" fmla="val 127690"/>
            </a:avLst>
          </a:prstGeom>
          <a:solidFill>
            <a:schemeClr val="accent1">
              <a:alpha val="8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Kvartalsrenten må gjøres om til årsrente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6873508" y="5309721"/>
            <a:ext cx="2242608" cy="466725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b-NO" sz="2400" dirty="0">
                <a:latin typeface="Calibri" pitchFamily="34" charset="0"/>
                <a:cs typeface="Calibri" pitchFamily="34" charset="0"/>
              </a:rPr>
              <a:t>(1+r</a:t>
            </a:r>
            <a:r>
              <a:rPr lang="nb-NO" sz="2400" baseline="-25000" dirty="0">
                <a:latin typeface="Calibri" pitchFamily="34" charset="0"/>
                <a:cs typeface="Calibri" pitchFamily="34" charset="0"/>
              </a:rPr>
              <a:t>t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)</a:t>
            </a:r>
            <a:r>
              <a:rPr lang="nb-NO" sz="2400" baseline="30000" dirty="0">
                <a:latin typeface="Calibri" pitchFamily="34" charset="0"/>
                <a:cs typeface="Calibri" pitchFamily="34" charset="0"/>
              </a:rPr>
              <a:t>t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 = (1+r)</a:t>
            </a:r>
          </a:p>
        </p:txBody>
      </p:sp>
    </p:spTree>
    <p:extLst>
      <p:ext uri="{BB962C8B-B14F-4D97-AF65-F5344CB8AC3E}">
        <p14:creationId xmlns:p14="http://schemas.microsoft.com/office/powerpoint/2010/main" val="38031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5" grpId="0" animBg="1"/>
      <p:bldP spid="4393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871-B48C-4981-8CF4-B4F78BEE0ECB}" type="slidenum">
              <a:rPr lang="en-US"/>
              <a:pPr/>
              <a:t>25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Subsidiert statslån</a:t>
            </a: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22884" b="21159"/>
          <a:stretch>
            <a:fillRect/>
          </a:stretch>
        </p:blipFill>
        <p:spPr bwMode="auto">
          <a:xfrm>
            <a:off x="944828" y="1245643"/>
            <a:ext cx="7995311" cy="51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91D-2D06-46EF-AD0A-0DE49B4FA805}" type="slidenum">
              <a:rPr lang="en-US"/>
              <a:pPr/>
              <a:t>26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Sammenligning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40340"/>
              </p:ext>
            </p:extLst>
          </p:nvPr>
        </p:nvGraphicFramePr>
        <p:xfrm>
          <a:off x="288131" y="1106244"/>
          <a:ext cx="9329738" cy="536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7" name="AutoShape 5"/>
          <p:cNvSpPr>
            <a:spLocks/>
          </p:cNvSpPr>
          <p:nvPr/>
        </p:nvSpPr>
        <p:spPr bwMode="auto">
          <a:xfrm>
            <a:off x="1344877" y="1715740"/>
            <a:ext cx="3331237" cy="1094367"/>
          </a:xfrm>
          <a:prstGeom prst="borderCallout2">
            <a:avLst>
              <a:gd name="adj1" fmla="val 8472"/>
              <a:gd name="adj2" fmla="val 102477"/>
              <a:gd name="adj3" fmla="val 8472"/>
              <a:gd name="adj4" fmla="val 125296"/>
              <a:gd name="adj5" fmla="val 62940"/>
              <a:gd name="adj6" fmla="val 148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600" dirty="0">
                <a:latin typeface="Calibri" pitchFamily="34" charset="0"/>
                <a:cs typeface="Calibri" pitchFamily="34" charset="0"/>
              </a:rPr>
              <a:t>For å finne verdien av subsidiene må en neddiskontere det subsidierte </a:t>
            </a:r>
            <a:r>
              <a:rPr lang="nb-NO" sz="1600" dirty="0" err="1">
                <a:latin typeface="Calibri" pitchFamily="34" charset="0"/>
                <a:cs typeface="Calibri" pitchFamily="34" charset="0"/>
              </a:rPr>
              <a:t>lånet</a:t>
            </a:r>
            <a:r>
              <a:rPr lang="nb-NO" sz="1600" dirty="0">
                <a:latin typeface="Calibri" pitchFamily="34" charset="0"/>
                <a:cs typeface="Calibri" pitchFamily="34" charset="0"/>
              </a:rPr>
              <a:t> med beste alternative markedsrente </a:t>
            </a:r>
          </a:p>
        </p:txBody>
      </p:sp>
    </p:spTree>
    <p:extLst>
      <p:ext uri="{BB962C8B-B14F-4D97-AF65-F5344CB8AC3E}">
        <p14:creationId xmlns:p14="http://schemas.microsoft.com/office/powerpoint/2010/main" val="2307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4433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27</a:t>
            </a:fld>
            <a:endParaRPr lang="nn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Subsidium</a:t>
            </a:r>
            <a:r>
              <a:rPr lang="nb-NO" dirty="0"/>
              <a:t>: Rentefritak i studietiden</a:t>
            </a:r>
          </a:p>
          <a:p>
            <a:r>
              <a:rPr lang="nb-NO" dirty="0"/>
              <a:t>Hvilken verdi har </a:t>
            </a:r>
            <a:r>
              <a:rPr lang="nb-NO" dirty="0" err="1"/>
              <a:t>subsidiet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Subsidierte lån: Statens lånekasse for </a:t>
            </a:r>
            <a:r>
              <a:rPr lang="nb-NO" dirty="0" smtClean="0"/>
              <a:t>utdanning</a:t>
            </a:r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5" y="2910469"/>
            <a:ext cx="6634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34868" y="4093230"/>
            <a:ext cx="2111298" cy="19482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Subsidium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Lånekassen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Stipendet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snarere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rentefritaket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Typisk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fire ganger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høyere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9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EE76-7CB5-4D97-BD06-91A19BD04051}" type="slidenum">
              <a:rPr lang="en-US"/>
              <a:pPr/>
              <a:t>28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7. Avdragsform </a:t>
            </a:r>
            <a:r>
              <a:rPr lang="nb-NO" dirty="0"/>
              <a:t>og effektiv rente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466403" name="Group 483"/>
          <p:cNvGraphicFramePr>
            <a:graphicFrameLocks noGrp="1"/>
          </p:cNvGraphicFramePr>
          <p:nvPr/>
        </p:nvGraphicFramePr>
        <p:xfrm>
          <a:off x="175419" y="1628776"/>
          <a:ext cx="9555163" cy="1721095"/>
        </p:xfrm>
        <a:graphic>
          <a:graphicData uri="http://schemas.openxmlformats.org/drawingml/2006/table">
            <a:tbl>
              <a:tblPr/>
              <a:tblGrid>
                <a:gridCol w="349118"/>
                <a:gridCol w="1196975"/>
                <a:gridCol w="674158"/>
                <a:gridCol w="732631"/>
                <a:gridCol w="734351"/>
                <a:gridCol w="732631"/>
                <a:gridCol w="734352"/>
                <a:gridCol w="732631"/>
                <a:gridCol w="734351"/>
                <a:gridCol w="732631"/>
                <a:gridCol w="734352"/>
                <a:gridCol w="732631"/>
                <a:gridCol w="734351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Annuitet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Restån UB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739 306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674 970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606 773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534 485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457 860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376 637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290 541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199 279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102 542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-48 000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-44 358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-40 498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-36 406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-32 069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-27 472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-22 598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-17 432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-11 957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-6 153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Avdrag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-60 694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-64 336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-68 196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-72 288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-76 625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-81 223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-86 096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-91 262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-96 738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-102 542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Annuitet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Kontantstrøm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-108 694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405" name="Group 485"/>
          <p:cNvGraphicFramePr>
            <a:graphicFrameLocks noGrp="1"/>
          </p:cNvGraphicFramePr>
          <p:nvPr/>
        </p:nvGraphicFramePr>
        <p:xfrm>
          <a:off x="271727" y="4059238"/>
          <a:ext cx="9451976" cy="1476620"/>
        </p:xfrm>
        <a:graphic>
          <a:graphicData uri="http://schemas.openxmlformats.org/drawingml/2006/table">
            <a:tbl>
              <a:tblPr/>
              <a:tblGrid>
                <a:gridCol w="323321"/>
                <a:gridCol w="1136783"/>
                <a:gridCol w="711994"/>
                <a:gridCol w="760148"/>
                <a:gridCol w="761867"/>
                <a:gridCol w="760148"/>
                <a:gridCol w="761868"/>
                <a:gridCol w="760148"/>
                <a:gridCol w="760148"/>
                <a:gridCol w="713713"/>
                <a:gridCol w="713714"/>
                <a:gridCol w="682757"/>
                <a:gridCol w="60536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Serielån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Restån UB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-48 000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-43 200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-38 400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-33 600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-28 800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-24 000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-19 200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-14 400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-9 600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-4 800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Avdrag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Kontantstrøm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-128 000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-123 200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-118 400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-113 600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-108 800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-104 000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-99 200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-94 400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-89 600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-84 800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500" marR="19500" marT="18000" marB="180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6406" name="AutoShape 486"/>
          <p:cNvSpPr>
            <a:spLocks/>
          </p:cNvSpPr>
          <p:nvPr/>
        </p:nvSpPr>
        <p:spPr bwMode="auto">
          <a:xfrm>
            <a:off x="4172215" y="5745164"/>
            <a:ext cx="3413787" cy="384175"/>
          </a:xfrm>
          <a:prstGeom prst="borderCallout2">
            <a:avLst>
              <a:gd name="adj1" fmla="val 29750"/>
              <a:gd name="adj2" fmla="val -2417"/>
              <a:gd name="adj3" fmla="val 29750"/>
              <a:gd name="adj4" fmla="val -18389"/>
              <a:gd name="adj5" fmla="val -31819"/>
              <a:gd name="adj6" fmla="val -3501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Først dyrt, så billig</a:t>
            </a:r>
          </a:p>
        </p:txBody>
      </p:sp>
    </p:spTree>
    <p:extLst>
      <p:ext uri="{BB962C8B-B14F-4D97-AF65-F5344CB8AC3E}">
        <p14:creationId xmlns:p14="http://schemas.microsoft.com/office/powerpoint/2010/main" val="31069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6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6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6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4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CC23-B74B-484E-994A-040F838E3FA4}" type="slidenum">
              <a:rPr lang="en-US"/>
              <a:pPr/>
              <a:t>29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Annuitetslån eller serielån?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68724"/>
              </p:ext>
            </p:extLst>
          </p:nvPr>
        </p:nvGraphicFramePr>
        <p:xfrm>
          <a:off x="810949" y="1087439"/>
          <a:ext cx="848016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7973" name="AutoShape 5"/>
          <p:cNvSpPr>
            <a:spLocks/>
          </p:cNvSpPr>
          <p:nvPr/>
        </p:nvSpPr>
        <p:spPr bwMode="auto">
          <a:xfrm>
            <a:off x="3879850" y="4868864"/>
            <a:ext cx="2731029" cy="1169987"/>
          </a:xfrm>
          <a:prstGeom prst="borderCallout2">
            <a:avLst>
              <a:gd name="adj1" fmla="val 9769"/>
              <a:gd name="adj2" fmla="val -3023"/>
              <a:gd name="adj3" fmla="val 9769"/>
              <a:gd name="adj4" fmla="val -32431"/>
              <a:gd name="adj5" fmla="val 38532"/>
              <a:gd name="adj6" fmla="val -535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600">
                <a:latin typeface="Calibri" pitchFamily="34" charset="0"/>
                <a:cs typeface="Calibri" pitchFamily="34" charset="0"/>
              </a:rPr>
              <a:t>Annuitetslån medfører større rentebetalinger</a:t>
            </a:r>
          </a:p>
          <a:p>
            <a:pPr algn="ctr">
              <a:buFont typeface="Wingdings" pitchFamily="2" charset="2"/>
              <a:buNone/>
            </a:pPr>
            <a:r>
              <a:rPr lang="nb-NO" sz="1600">
                <a:latin typeface="Calibri" pitchFamily="34" charset="0"/>
                <a:cs typeface="Calibri" pitchFamily="34" charset="0"/>
              </a:rPr>
              <a:t>(fordi restgjelden er størst de første periodene)</a:t>
            </a:r>
          </a:p>
        </p:txBody>
      </p:sp>
      <p:sp>
        <p:nvSpPr>
          <p:cNvPr id="467974" name="AutoShape 6"/>
          <p:cNvSpPr>
            <a:spLocks/>
          </p:cNvSpPr>
          <p:nvPr/>
        </p:nvSpPr>
        <p:spPr bwMode="auto">
          <a:xfrm>
            <a:off x="2612364" y="1719264"/>
            <a:ext cx="2744788" cy="1349375"/>
          </a:xfrm>
          <a:prstGeom prst="borderCallout2">
            <a:avLst>
              <a:gd name="adj1" fmla="val 8472"/>
              <a:gd name="adj2" fmla="val 103009"/>
              <a:gd name="adj3" fmla="val 8472"/>
              <a:gd name="adj4" fmla="val 139222"/>
              <a:gd name="adj5" fmla="val 45528"/>
              <a:gd name="adj6" fmla="val 1683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600" dirty="0">
                <a:latin typeface="Calibri" pitchFamily="34" charset="0"/>
                <a:cs typeface="Calibri" pitchFamily="34" charset="0"/>
              </a:rPr>
              <a:t>Annuitetslån mest lønnsomt hvis lånene er lønnsomme</a:t>
            </a:r>
          </a:p>
          <a:p>
            <a:pPr algn="ctr">
              <a:buFont typeface="Wingdings" pitchFamily="2" charset="2"/>
              <a:buNone/>
            </a:pPr>
            <a:r>
              <a:rPr lang="nb-NO" sz="1600" dirty="0">
                <a:latin typeface="Calibri" pitchFamily="34" charset="0"/>
                <a:cs typeface="Calibri" pitchFamily="34" charset="0"/>
              </a:rPr>
              <a:t>(fordi en betaler minst de første periodene)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6805217" y="4508500"/>
            <a:ext cx="2925365" cy="1562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nb-NO" sz="2400">
                <a:latin typeface="Calibri" pitchFamily="34" charset="0"/>
                <a:cs typeface="Calibri" pitchFamily="34" charset="0"/>
              </a:rPr>
              <a:t>Forskjellene blir større jo lengre løpetiden på lånet varer.</a:t>
            </a:r>
          </a:p>
        </p:txBody>
      </p:sp>
      <p:sp>
        <p:nvSpPr>
          <p:cNvPr id="467977" name="AutoShape 9"/>
          <p:cNvSpPr>
            <a:spLocks/>
          </p:cNvSpPr>
          <p:nvPr/>
        </p:nvSpPr>
        <p:spPr bwMode="auto">
          <a:xfrm>
            <a:off x="7001272" y="2708275"/>
            <a:ext cx="2729309" cy="687388"/>
          </a:xfrm>
          <a:prstGeom prst="borderCallout2">
            <a:avLst>
              <a:gd name="adj1" fmla="val 16630"/>
              <a:gd name="adj2" fmla="val -3023"/>
              <a:gd name="adj3" fmla="val 16630"/>
              <a:gd name="adj4" fmla="val -14870"/>
              <a:gd name="adj5" fmla="val 121245"/>
              <a:gd name="adj6" fmla="val -7656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nb-NO" sz="1600">
                <a:latin typeface="Calibri" pitchFamily="34" charset="0"/>
                <a:cs typeface="Calibri" pitchFamily="34" charset="0"/>
              </a:rPr>
              <a:t>Effektiv rente etter skatt: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nb-NO" sz="1600" i="1">
                <a:latin typeface="Calibri" pitchFamily="34" charset="0"/>
                <a:cs typeface="Calibri" pitchFamily="34" charset="0"/>
              </a:rPr>
              <a:t>r</a:t>
            </a:r>
            <a:r>
              <a:rPr lang="nb-NO" sz="1600" i="1" baseline="-25000">
                <a:latin typeface="Calibri" pitchFamily="34" charset="0"/>
                <a:cs typeface="Calibri" pitchFamily="34" charset="0"/>
              </a:rPr>
              <a:t>s</a:t>
            </a:r>
            <a:r>
              <a:rPr lang="nb-NO" sz="1600" i="1">
                <a:latin typeface="Calibri" pitchFamily="34" charset="0"/>
                <a:cs typeface="Calibri" pitchFamily="34" charset="0"/>
              </a:rPr>
              <a:t> = r(1-s)</a:t>
            </a:r>
          </a:p>
        </p:txBody>
      </p:sp>
    </p:spTree>
    <p:extLst>
      <p:ext uri="{BB962C8B-B14F-4D97-AF65-F5344CB8AC3E}">
        <p14:creationId xmlns:p14="http://schemas.microsoft.com/office/powerpoint/2010/main" val="30481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467973" grpId="0" animBg="1"/>
      <p:bldP spid="467974" grpId="0" animBg="1"/>
      <p:bldP spid="467975" grpId="0" animBg="1"/>
      <p:bldP spid="4679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Fra kontanstrøm til nåverdiprofil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Fra prosjektforutsetninger til nåverdiprofil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Nåverdi og sluttverdi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Livssykluskostnader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Realrentebasert annuitetsmetode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Effektiv rente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Avdragsform og effektiv rente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Markedsrente og effektiv rente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Leasing</a:t>
            </a:r>
          </a:p>
          <a:p>
            <a:pPr marL="457200" indent="-457200" eaLnBrk="0" hangingPunc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AutoNum type="arabicPeriod"/>
            </a:pPr>
            <a:r>
              <a:rPr lang="nb-NO" smtClean="0"/>
              <a:t>Oppsummering </a:t>
            </a:r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Oversikt: Kapittel 5</a:t>
            </a:r>
          </a:p>
        </p:txBody>
      </p:sp>
    </p:spTree>
    <p:extLst>
      <p:ext uri="{BB962C8B-B14F-4D97-AF65-F5344CB8AC3E}">
        <p14:creationId xmlns:p14="http://schemas.microsoft.com/office/powerpoint/2010/main" val="38903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0D-C9B4-4736-BC90-197A77119712}" type="slidenum">
              <a:rPr lang="en-US"/>
              <a:pPr/>
              <a:t>30</a:t>
            </a:fld>
            <a:endParaRPr 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En motorsykkel koster kr. 60.000,-.</a:t>
            </a:r>
          </a:p>
          <a:p>
            <a:pPr>
              <a:lnSpc>
                <a:spcPct val="90000"/>
              </a:lnSpc>
            </a:pPr>
            <a:r>
              <a:rPr lang="nb-NO" dirty="0"/>
              <a:t>Den kan alternativt kjøpes på avbetaling:</a:t>
            </a:r>
            <a:br>
              <a:rPr lang="nb-NO" dirty="0"/>
            </a:br>
            <a:r>
              <a:rPr lang="nb-NO" dirty="0"/>
              <a:t>kr. 30.000,- kontant og resten betalt over 24 måneder med kr. 1.530,- pr. måned.</a:t>
            </a:r>
            <a:endParaRPr lang="nb-NO" sz="2600" dirty="0"/>
          </a:p>
          <a:p>
            <a:pPr>
              <a:lnSpc>
                <a:spcPct val="90000"/>
              </a:lnSpc>
            </a:pPr>
            <a:r>
              <a:rPr lang="nb-NO" dirty="0"/>
              <a:t>Vi har to alternativer:</a:t>
            </a:r>
          </a:p>
          <a:p>
            <a:pPr marL="623888" lvl="1" indent="-355600"/>
            <a:r>
              <a:rPr lang="nb-NO" sz="2800" dirty="0"/>
              <a:t>A – betale kontant: (-60.000; 0; 0; ….; 0)</a:t>
            </a:r>
          </a:p>
          <a:p>
            <a:pPr marL="623888" lvl="1" indent="-355600"/>
            <a:r>
              <a:rPr lang="nb-NO" sz="2800" dirty="0"/>
              <a:t>B – avbetaling: (-30.000; -1.530; - 1.530;…; -1.530) 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Avbetaling</a:t>
            </a:r>
          </a:p>
        </p:txBody>
      </p:sp>
    </p:spTree>
    <p:extLst>
      <p:ext uri="{BB962C8B-B14F-4D97-AF65-F5344CB8AC3E}">
        <p14:creationId xmlns:p14="http://schemas.microsoft.com/office/powerpoint/2010/main" val="27485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73CC-460F-4891-8152-7E5C50259C4C}" type="slidenum">
              <a:rPr lang="en-US"/>
              <a:pPr/>
              <a:t>31</a:t>
            </a:fld>
            <a:endParaRPr lang="en-US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Lønnsomhetsvurdering avbetaling</a:t>
            </a:r>
          </a:p>
        </p:txBody>
      </p:sp>
      <p:pic>
        <p:nvPicPr>
          <p:cNvPr id="471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r="54883" b="23235"/>
          <a:stretch>
            <a:fillRect/>
          </a:stretch>
        </p:blipFill>
        <p:spPr bwMode="auto">
          <a:xfrm>
            <a:off x="2935850" y="1354680"/>
            <a:ext cx="4767263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46" name="AutoShape 6"/>
          <p:cNvSpPr>
            <a:spLocks/>
          </p:cNvSpPr>
          <p:nvPr/>
        </p:nvSpPr>
        <p:spPr bwMode="auto">
          <a:xfrm>
            <a:off x="302850" y="3533350"/>
            <a:ext cx="2534973" cy="1995487"/>
          </a:xfrm>
          <a:prstGeom prst="borderCallout2">
            <a:avLst>
              <a:gd name="adj1" fmla="val 5727"/>
              <a:gd name="adj2" fmla="val 103255"/>
              <a:gd name="adj3" fmla="val 5727"/>
              <a:gd name="adj4" fmla="val 184398"/>
              <a:gd name="adj5" fmla="val 124741"/>
              <a:gd name="adj6" fmla="val 26872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2000" dirty="0">
                <a:latin typeface="Calibri" pitchFamily="34" charset="0"/>
                <a:cs typeface="Calibri" pitchFamily="34" charset="0"/>
              </a:rPr>
              <a:t>Internrenten til differanse-kontantstrømmen  gir effektiv rente pr. måned.</a:t>
            </a:r>
          </a:p>
          <a:p>
            <a:pPr algn="ctr">
              <a:buFont typeface="Wingdings" pitchFamily="2" charset="2"/>
              <a:buNone/>
            </a:pPr>
            <a:r>
              <a:rPr lang="nb-NO" sz="2000" i="1" dirty="0">
                <a:latin typeface="Calibri" pitchFamily="34" charset="0"/>
                <a:cs typeface="Calibri" pitchFamily="34" charset="0"/>
              </a:rPr>
              <a:t>r = (</a:t>
            </a:r>
            <a:r>
              <a:rPr lang="nb-NO" sz="2000" i="1" dirty="0" smtClean="0">
                <a:latin typeface="Calibri" pitchFamily="34" charset="0"/>
                <a:cs typeface="Calibri" pitchFamily="34" charset="0"/>
              </a:rPr>
              <a:t>1+r</a:t>
            </a:r>
            <a:r>
              <a:rPr lang="nb-NO" sz="2000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nb-NO" sz="2000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nb-NO" sz="2000" i="1" baseline="30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nb-NO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sz="2000" i="1" dirty="0">
                <a:latin typeface="Calibri" pitchFamily="34" charset="0"/>
                <a:cs typeface="Calibri" pitchFamily="34" charset="0"/>
              </a:rPr>
              <a:t>- 1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115613" y="1388636"/>
            <a:ext cx="2731029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b-NO" sz="1800" dirty="0">
                <a:latin typeface="Calibri" pitchFamily="34" charset="0"/>
                <a:cs typeface="Calibri" pitchFamily="34" charset="0"/>
              </a:rPr>
              <a:t>Nominell kontantstrøm før skatt må sammenlignes med nominell kapitalkostnad før skatt.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01000" y="2617610"/>
            <a:ext cx="1679709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Lånekostnader ved avbetaling gir skattefordeler.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6" grpId="0" animBg="1"/>
      <p:bldP spid="47104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651A-1958-446B-BDAE-16F269ED4F4E}" type="slidenum">
              <a:rPr lang="en-US"/>
              <a:pPr/>
              <a:t>32</a:t>
            </a:fld>
            <a:endParaRPr 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Obligasjonslån er langsiktige lån, og vanligvis pantsikret.</a:t>
            </a:r>
          </a:p>
          <a:p>
            <a:pPr>
              <a:lnSpc>
                <a:spcPct val="90000"/>
              </a:lnSpc>
            </a:pPr>
            <a:r>
              <a:rPr lang="nb-NO" dirty="0"/>
              <a:t>Obligasjonslån er imidlertid omsettelige verdipapirer som kan kjøpes og selges også etter at de er utstedt, på linje med aksjer.</a:t>
            </a:r>
          </a:p>
          <a:p>
            <a:pPr>
              <a:lnSpc>
                <a:spcPct val="90000"/>
              </a:lnSpc>
            </a:pPr>
            <a:r>
              <a:rPr lang="nb-NO" dirty="0"/>
              <a:t>Kupongrente er den renten som betales på obligasjonens pålydende verdi.</a:t>
            </a:r>
          </a:p>
          <a:p>
            <a:pPr>
              <a:lnSpc>
                <a:spcPct val="90000"/>
              </a:lnSpc>
            </a:pPr>
            <a:r>
              <a:rPr lang="nb-NO" dirty="0"/>
              <a:t>Innløsing av obligasjonene (kjøpes tilbake til pålydende) tilsvarer avdragene.</a:t>
            </a: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8. Obligasjonslån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70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4CA6-41CD-4019-B6FE-191FD68ECE4D}" type="slidenum">
              <a:rPr lang="en-US"/>
              <a:pPr/>
              <a:t>33</a:t>
            </a:fld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Et obligasjonslån på 100 mill. med avdragstid på 20 år, kupongrente 7%.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Markedsrenten for tilsvarende lån er 7%.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Obligasjonene omsettes til kurs 100, dvs. pålydende. Innbetalingen er derfor 100 mill.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Alternativ A: Tilbakebetaling først etter 20 år.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Alternativ B: 1/20 av obligasjonene innløses hvert år etter loddtrekning. 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Alternativ A er avdragsfritt, </a:t>
            </a:r>
            <a:br>
              <a:rPr lang="nb-NO" sz="2800" dirty="0"/>
            </a:br>
            <a:r>
              <a:rPr lang="nb-NO" sz="2800" dirty="0"/>
              <a:t>mens B har 5 </a:t>
            </a:r>
            <a:r>
              <a:rPr lang="nb-NO" sz="2800" dirty="0" err="1"/>
              <a:t>mill</a:t>
            </a:r>
            <a:r>
              <a:rPr lang="nb-NO" sz="2800" dirty="0"/>
              <a:t> årlig avdrag.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Alternative obligasjonslån</a:t>
            </a:r>
          </a:p>
        </p:txBody>
      </p:sp>
    </p:spTree>
    <p:extLst>
      <p:ext uri="{BB962C8B-B14F-4D97-AF65-F5344CB8AC3E}">
        <p14:creationId xmlns:p14="http://schemas.microsoft.com/office/powerpoint/2010/main" val="24498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1A61-D250-433F-9E8C-5AE423DE7103}" type="slidenum">
              <a:rPr lang="en-US"/>
              <a:pPr/>
              <a:t>34</a:t>
            </a:fld>
            <a:endParaRPr lang="en-US"/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Obligasjonslånene: Alt. A og B</a:t>
            </a:r>
          </a:p>
        </p:txBody>
      </p:sp>
      <p:pic>
        <p:nvPicPr>
          <p:cNvPr id="447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15576" b="8484"/>
          <a:stretch>
            <a:fillRect/>
          </a:stretch>
        </p:blipFill>
        <p:spPr bwMode="auto">
          <a:xfrm>
            <a:off x="175419" y="130176"/>
            <a:ext cx="9555163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409F-D894-47DB-B495-A2CDADB64854}" type="slidenum">
              <a:rPr lang="en-US"/>
              <a:pPr/>
              <a:t>35</a:t>
            </a:fld>
            <a:endParaRPr lang="en-US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Alternativ B medfører at utestående obligasjoner er 25 mill. etter 15 år (de øvrige er allerede innløst).</a:t>
            </a:r>
          </a:p>
          <a:p>
            <a:r>
              <a:rPr lang="nb-NO" dirty="0"/>
              <a:t>Kursen er 108, dvs. alle gjenværende obligasjoner kan innløses til 27 mill. </a:t>
            </a:r>
          </a:p>
          <a:p>
            <a:r>
              <a:rPr lang="nb-NO" dirty="0"/>
              <a:t>Overkursen på 2 mill. kan kostnadsføres, dvs. </a:t>
            </a:r>
            <a:r>
              <a:rPr lang="nb-NO" dirty="0" smtClean="0"/>
              <a:t>bedriften sparer </a:t>
            </a:r>
            <a:r>
              <a:rPr lang="nb-NO" dirty="0"/>
              <a:t>0,56 mill. i skatt.</a:t>
            </a:r>
          </a:p>
          <a:p>
            <a:r>
              <a:rPr lang="nb-NO" dirty="0"/>
              <a:t>Bør </a:t>
            </a:r>
            <a:r>
              <a:rPr lang="nb-NO" dirty="0" smtClean="0"/>
              <a:t>bedriften innløse </a:t>
            </a:r>
            <a:r>
              <a:rPr lang="nb-NO" dirty="0"/>
              <a:t>hele </a:t>
            </a:r>
            <a:r>
              <a:rPr lang="nb-NO" dirty="0" err="1"/>
              <a:t>lånet</a:t>
            </a:r>
            <a:r>
              <a:rPr lang="nb-NO" dirty="0"/>
              <a:t>, eller fortsette?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Innløse obligasjonene 5 år før utløp?</a:t>
            </a:r>
          </a:p>
        </p:txBody>
      </p:sp>
    </p:spTree>
    <p:extLst>
      <p:ext uri="{BB962C8B-B14F-4D97-AF65-F5344CB8AC3E}">
        <p14:creationId xmlns:p14="http://schemas.microsoft.com/office/powerpoint/2010/main" val="38149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434-B219-42F3-B523-72F69B2E304A}" type="slidenum">
              <a:rPr lang="en-US"/>
              <a:pPr/>
              <a:t>36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Markedsrente og effektiv rente</a:t>
            </a:r>
            <a:endParaRPr lang="nb-NO" dirty="0"/>
          </a:p>
        </p:txBody>
      </p:sp>
      <p:pic>
        <p:nvPicPr>
          <p:cNvPr id="4505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12321" b="30397"/>
          <a:stretch>
            <a:fillRect/>
          </a:stretch>
        </p:blipFill>
        <p:spPr bwMode="auto">
          <a:xfrm>
            <a:off x="112560" y="1512022"/>
            <a:ext cx="965319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65" name="AutoShape 5"/>
          <p:cNvSpPr>
            <a:spLocks/>
          </p:cNvSpPr>
          <p:nvPr/>
        </p:nvSpPr>
        <p:spPr bwMode="auto">
          <a:xfrm>
            <a:off x="5182505" y="3583710"/>
            <a:ext cx="2256367" cy="923925"/>
          </a:xfrm>
          <a:prstGeom prst="borderCallout2">
            <a:avLst>
              <a:gd name="adj1" fmla="val 12370"/>
              <a:gd name="adj2" fmla="val 103657"/>
              <a:gd name="adj3" fmla="val 12370"/>
              <a:gd name="adj4" fmla="val 123171"/>
              <a:gd name="adj5" fmla="val -21995"/>
              <a:gd name="adj6" fmla="val 143444"/>
            </a:avLst>
          </a:prstGeom>
          <a:solidFill>
            <a:schemeClr val="accent1">
              <a:alpha val="75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 dirty="0">
                <a:latin typeface="Calibri" pitchFamily="34" charset="0"/>
                <a:cs typeface="Calibri" pitchFamily="34" charset="0"/>
              </a:rPr>
              <a:t>Likeverdig når kapitalkostnaden er 2,98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% etter skatt.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567" name="AutoShape 7"/>
          <p:cNvSpPr>
            <a:spLocks/>
          </p:cNvSpPr>
          <p:nvPr/>
        </p:nvSpPr>
        <p:spPr bwMode="auto">
          <a:xfrm>
            <a:off x="7556765" y="3933448"/>
            <a:ext cx="1853935" cy="923925"/>
          </a:xfrm>
          <a:prstGeom prst="borderCallout2">
            <a:avLst>
              <a:gd name="adj1" fmla="val 12370"/>
              <a:gd name="adj2" fmla="val 104454"/>
              <a:gd name="adj3" fmla="val 12370"/>
              <a:gd name="adj4" fmla="val 117303"/>
              <a:gd name="adj5" fmla="val -49196"/>
              <a:gd name="adj6" fmla="val 107750"/>
            </a:avLst>
          </a:prstGeom>
          <a:solidFill>
            <a:schemeClr val="accent1">
              <a:alpha val="75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 dirty="0">
                <a:latin typeface="Calibri" pitchFamily="34" charset="0"/>
                <a:cs typeface="Calibri" pitchFamily="34" charset="0"/>
              </a:rPr>
              <a:t>Effektiv markedsrente før 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skatt.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0077" y="4994031"/>
            <a:ext cx="2995673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Å ikke gjøre noe er også en beslutning (fortsette som før).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Det er lønnsomt hvis kapitalkostnaden &gt; 4,08%.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animBg="1"/>
      <p:bldP spid="450567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B03C-50B9-4B06-9DF3-B4AD8B7A5D4E}" type="slidenum">
              <a:rPr lang="en-US"/>
              <a:pPr/>
              <a:t>37</a:t>
            </a:fld>
            <a:endParaRPr lang="en-U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Utleier finansierer og eier driftsmidlet, men selger driftsretten.</a:t>
            </a:r>
          </a:p>
          <a:p>
            <a:pPr>
              <a:lnSpc>
                <a:spcPct val="90000"/>
              </a:lnSpc>
            </a:pPr>
            <a:r>
              <a:rPr lang="nb-NO" dirty="0"/>
              <a:t>Leietaker kjøper bruksretten, men ikke eiendomsretten.</a:t>
            </a:r>
          </a:p>
          <a:p>
            <a:pPr>
              <a:lnSpc>
                <a:spcPct val="90000"/>
              </a:lnSpc>
            </a:pPr>
            <a:r>
              <a:rPr lang="nb-NO" dirty="0"/>
              <a:t>Leietaker kan </a:t>
            </a:r>
            <a:r>
              <a:rPr lang="nb-NO" dirty="0" smtClean="0"/>
              <a:t>kostnadsføre </a:t>
            </a:r>
            <a:r>
              <a:rPr lang="nb-NO" dirty="0"/>
              <a:t>leiekostnadene, men kan ikke avskrive driftsmidlet.</a:t>
            </a:r>
          </a:p>
          <a:p>
            <a:pPr>
              <a:lnSpc>
                <a:spcPct val="90000"/>
              </a:lnSpc>
            </a:pPr>
            <a:r>
              <a:rPr lang="nb-NO" dirty="0"/>
              <a:t>Alternativet til leasing er å kjøpe driftsmidlet selv, eventuelt med låneopptak.</a:t>
            </a:r>
          </a:p>
          <a:p>
            <a:pPr>
              <a:lnSpc>
                <a:spcPct val="90000"/>
              </a:lnSpc>
            </a:pPr>
            <a:r>
              <a:rPr lang="nb-NO" dirty="0"/>
              <a:t>Leasing er derfor en finansieringsform.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9. Leasing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2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826A-5BCC-4F46-B832-797CCEF85C9D}" type="slidenum">
              <a:rPr lang="en-US"/>
              <a:pPr/>
              <a:t>38</a:t>
            </a:fld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Kjøpspris kr. 200.000. / Årlig leie kr. 80.000.</a:t>
            </a:r>
          </a:p>
          <a:p>
            <a:r>
              <a:rPr lang="nb-NO" dirty="0"/>
              <a:t>Skal brukes i 3 år, kan selges til bokført verdi.</a:t>
            </a:r>
          </a:p>
          <a:p>
            <a:r>
              <a:rPr lang="nb-NO" dirty="0" err="1"/>
              <a:t>Saldoavskrives</a:t>
            </a:r>
            <a:r>
              <a:rPr lang="nb-NO" dirty="0"/>
              <a:t> med 25%.</a:t>
            </a:r>
          </a:p>
          <a:p>
            <a:r>
              <a:rPr lang="nb-NO" dirty="0"/>
              <a:t>Skattesats 28%.</a:t>
            </a:r>
          </a:p>
          <a:p>
            <a:r>
              <a:rPr lang="nb-NO" dirty="0"/>
              <a:t>Driftsinntekter budsjettert til kr. 320.000 pr år.</a:t>
            </a:r>
          </a:p>
          <a:p>
            <a:r>
              <a:rPr lang="nb-NO" dirty="0" smtClean="0"/>
              <a:t>Driftskostnader </a:t>
            </a:r>
            <a:r>
              <a:rPr lang="nb-NO" dirty="0"/>
              <a:t>budsjettert til kr. 240.000 pr år.</a:t>
            </a:r>
          </a:p>
          <a:p>
            <a:r>
              <a:rPr lang="nb-NO" dirty="0" smtClean="0"/>
              <a:t>Driftsinntekter/kostnader </a:t>
            </a:r>
            <a:r>
              <a:rPr lang="nb-NO" dirty="0"/>
              <a:t>følger </a:t>
            </a:r>
            <a:r>
              <a:rPr lang="nb-NO" dirty="0" smtClean="0"/>
              <a:t>prisstigning </a:t>
            </a:r>
            <a:r>
              <a:rPr lang="nb-NO" dirty="0"/>
              <a:t>på 3</a:t>
            </a:r>
            <a:r>
              <a:rPr lang="nb-NO" dirty="0" smtClean="0"/>
              <a:t>%.</a:t>
            </a:r>
            <a:endParaRPr lang="nb-NO" dirty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Leasing varetaxi</a:t>
            </a:r>
          </a:p>
        </p:txBody>
      </p:sp>
    </p:spTree>
    <p:extLst>
      <p:ext uri="{BB962C8B-B14F-4D97-AF65-F5344CB8AC3E}">
        <p14:creationId xmlns:p14="http://schemas.microsoft.com/office/powerpoint/2010/main" val="26152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EF46-96AF-4226-8008-FB965ACFDEC5}" type="slidenum">
              <a:rPr lang="en-US"/>
              <a:pPr/>
              <a:t>39</a:t>
            </a:fld>
            <a:endParaRPr lang="en-US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Kjøp kontra leasing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8302"/>
              </p:ext>
            </p:extLst>
          </p:nvPr>
        </p:nvGraphicFramePr>
        <p:xfrm>
          <a:off x="1441928" y="1281886"/>
          <a:ext cx="6918670" cy="5067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46125"/>
                <a:gridCol w="2143189"/>
                <a:gridCol w="1007339"/>
                <a:gridCol w="1007339"/>
                <a:gridCol w="1007339"/>
                <a:gridCol w="1007339"/>
              </a:tblGrid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Prisstigning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3 %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3 %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3 %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Kjøp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200 000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Bokført verdi UB</a:t>
                      </a:r>
                      <a:endParaRPr lang="nb-NO" sz="16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200 000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150 000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112 500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84 375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Utrangering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84 375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320000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Driftsinntekter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329 600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339 488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349 673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-240000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Driftsutgifter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247 200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254 616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262 254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Driftsresultat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82 400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84 872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87 418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25 %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Avskriving</a:t>
                      </a:r>
                      <a:endParaRPr lang="nb-NO" sz="16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50 000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37 500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28 125</a:t>
                      </a:r>
                      <a:endParaRPr lang="nb-NO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Skattbart resultat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32 400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47 372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59 293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28 %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Skatt 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9 072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13 264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16 602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 etter skatt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200 000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73 328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71 608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155 191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Leie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Leasingleie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80 000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80 000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80 000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320000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Driftsinntekter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329 600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339 488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349 673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-240000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Driftsutgifter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247 200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254 616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262 254</a:t>
                      </a:r>
                      <a:endParaRPr lang="nb-NO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Driftsresultat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2 400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4 872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7 418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535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28 %</a:t>
                      </a:r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Skatt 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672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1 364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2 077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 etter skatt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6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1 728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3 508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5 341</a:t>
                      </a:r>
                      <a:endParaRPr lang="nb-NO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5" y="1746433"/>
            <a:ext cx="4410075" cy="4019550"/>
          </a:xfr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Fra kontantstrøm til nåverdiprofil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9877" y="1430867"/>
            <a:ext cx="41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libri" pitchFamily="34" charset="0"/>
                <a:cs typeface="Calibri" pitchFamily="34" charset="0"/>
              </a:rPr>
              <a:t>I kapitlene 3 og 4 tas det utgangspunkt i en gitt 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kontantstrøm.</a:t>
            </a:r>
            <a:endParaRPr lang="nb-NO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97761"/>
              </p:ext>
            </p:extLst>
          </p:nvPr>
        </p:nvGraphicFramePr>
        <p:xfrm>
          <a:off x="5290182" y="2111380"/>
          <a:ext cx="4252255" cy="567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851"/>
                <a:gridCol w="600101"/>
                <a:gridCol w="600101"/>
                <a:gridCol w="600101"/>
                <a:gridCol w="600101"/>
              </a:tblGrid>
              <a:tr h="28389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8389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 prosjekt A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-10 600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-8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6 935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6 238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25208"/>
              </p:ext>
            </p:extLst>
          </p:nvPr>
        </p:nvGraphicFramePr>
        <p:xfrm>
          <a:off x="4296937" y="2631688"/>
          <a:ext cx="4913157" cy="38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52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1434-2285-4176-9874-4607091482B5}" type="slidenum">
              <a:rPr lang="en-US"/>
              <a:pPr/>
              <a:t>40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Leasing kontra kjøp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783491"/>
              </p:ext>
            </p:extLst>
          </p:nvPr>
        </p:nvGraphicFramePr>
        <p:xfrm>
          <a:off x="322527" y="781051"/>
          <a:ext cx="906489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8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B80F-E829-4E5C-BA3E-E411F6B407EA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423" y="3865756"/>
            <a:ext cx="8301436" cy="244583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Med unntak av utrangeringsverdien kan de fleste komponentene i </a:t>
            </a:r>
            <a:r>
              <a:rPr lang="nb-NO" dirty="0" smtClean="0"/>
              <a:t>differansekontantstrømmen </a:t>
            </a:r>
            <a:r>
              <a:rPr lang="nb-NO" dirty="0"/>
              <a:t>anslåes med stor sikkerhet</a:t>
            </a:r>
            <a:r>
              <a:rPr lang="nb-NO" dirty="0" smtClean="0"/>
              <a:t>.</a:t>
            </a:r>
          </a:p>
          <a:p>
            <a:r>
              <a:rPr lang="nb-NO" dirty="0" smtClean="0"/>
              <a:t>Sammenligne </a:t>
            </a:r>
            <a:r>
              <a:rPr lang="nb-NO" dirty="0" err="1" smtClean="0"/>
              <a:t>leasingleien</a:t>
            </a:r>
            <a:r>
              <a:rPr lang="nb-NO" dirty="0" smtClean="0"/>
              <a:t> med hva du går glipp av ved å kjøpe og eie selv.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Differansekontantstrøm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0970"/>
              </p:ext>
            </p:extLst>
          </p:nvPr>
        </p:nvGraphicFramePr>
        <p:xfrm>
          <a:off x="1105057" y="1781444"/>
          <a:ext cx="7695885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712"/>
                <a:gridCol w="2617333"/>
                <a:gridCol w="1194210"/>
                <a:gridCol w="1194210"/>
                <a:gridCol w="1194210"/>
                <a:gridCol w="1194210"/>
              </a:tblGrid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Leasing - Kjøp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Leasingleie</a:t>
                      </a:r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etter skatt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-57 600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-57 600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-57 600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</a:t>
                      </a:r>
                      <a:endParaRPr lang="nb-NO" sz="2000" b="1" i="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200 000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spart skatt avskrivinger</a:t>
                      </a:r>
                      <a:endParaRPr lang="nb-NO" sz="2000" b="1" i="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-14 000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-10 500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-7 875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utrangeringsverdi</a:t>
                      </a:r>
                      <a:endParaRPr lang="nb-NO" sz="2000" b="1" i="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-84 375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Differansekontantstrøm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200 000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-71 600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-68 100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-149 850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DE8-F7B1-4106-9A9B-BE39288307F7}" type="slidenum">
              <a:rPr lang="en-US"/>
              <a:pPr/>
              <a:t>42</a:t>
            </a:fld>
            <a:endParaRPr lang="en-US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Lønnsomhetsvurdering Leasing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61635"/>
              </p:ext>
            </p:extLst>
          </p:nvPr>
        </p:nvGraphicFramePr>
        <p:xfrm>
          <a:off x="420556" y="1649657"/>
          <a:ext cx="9162917" cy="45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06" name="AutoShape 6"/>
          <p:cNvSpPr>
            <a:spLocks/>
          </p:cNvSpPr>
          <p:nvPr/>
        </p:nvSpPr>
        <p:spPr bwMode="auto">
          <a:xfrm>
            <a:off x="4937523" y="4191539"/>
            <a:ext cx="3915965" cy="1193800"/>
          </a:xfrm>
          <a:prstGeom prst="borderCallout2">
            <a:avLst>
              <a:gd name="adj1" fmla="val 9574"/>
              <a:gd name="adj2" fmla="val -2106"/>
              <a:gd name="adj3" fmla="val 9574"/>
              <a:gd name="adj4" fmla="val -14931"/>
              <a:gd name="adj5" fmla="val -90292"/>
              <a:gd name="adj6" fmla="val -2824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2400">
                <a:latin typeface="Calibri" pitchFamily="34" charset="0"/>
                <a:cs typeface="Calibri" pitchFamily="34" charset="0"/>
              </a:rPr>
              <a:t>Relevant kapitalkostnad er langsiktig nominell lånerente etter skatt</a:t>
            </a:r>
          </a:p>
        </p:txBody>
      </p:sp>
      <p:sp>
        <p:nvSpPr>
          <p:cNvPr id="460807" name="AutoShape 7"/>
          <p:cNvSpPr>
            <a:spLocks/>
          </p:cNvSpPr>
          <p:nvPr/>
        </p:nvSpPr>
        <p:spPr bwMode="auto">
          <a:xfrm>
            <a:off x="2949093" y="1808163"/>
            <a:ext cx="2939123" cy="811212"/>
          </a:xfrm>
          <a:prstGeom prst="borderCallout2">
            <a:avLst>
              <a:gd name="adj1" fmla="val 14088"/>
              <a:gd name="adj2" fmla="val 102810"/>
              <a:gd name="adj3" fmla="val 14088"/>
              <a:gd name="adj4" fmla="val 110940"/>
              <a:gd name="adj5" fmla="val 133269"/>
              <a:gd name="adj6" fmla="val 11942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2000">
                <a:latin typeface="Calibri" pitchFamily="34" charset="0"/>
                <a:cs typeface="Calibri" pitchFamily="34" charset="0"/>
              </a:rPr>
              <a:t>Effektiv rente leasing</a:t>
            </a:r>
          </a:p>
          <a:p>
            <a:pPr algn="ctr">
              <a:buFont typeface="Wingdings" pitchFamily="2" charset="2"/>
              <a:buNone/>
            </a:pPr>
            <a:r>
              <a:rPr lang="nb-NO" sz="2000">
                <a:latin typeface="Calibri" pitchFamily="34" charset="0"/>
                <a:cs typeface="Calibri" pitchFamily="34" charset="0"/>
              </a:rPr>
              <a:t>(nominell, etter skatt)</a:t>
            </a:r>
          </a:p>
        </p:txBody>
      </p:sp>
    </p:spTree>
    <p:extLst>
      <p:ext uri="{BB962C8B-B14F-4D97-AF65-F5344CB8AC3E}">
        <p14:creationId xmlns:p14="http://schemas.microsoft.com/office/powerpoint/2010/main" val="32661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460806" grpId="0" animBg="1"/>
      <p:bldP spid="4608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1C6-94BF-4EAA-86F6-8804EB65D0FB}" type="slidenum">
              <a:rPr lang="en-US"/>
              <a:pPr/>
              <a:t>43</a:t>
            </a:fld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B5395"/>
                </a:solidFill>
              </a:rPr>
              <a:t>Grunner for leasing:</a:t>
            </a:r>
          </a:p>
          <a:p>
            <a:pPr lvl="1"/>
            <a:r>
              <a:rPr lang="nb-NO" sz="2800" dirty="0"/>
              <a:t>Utleier har høyere skattesats enn leietaker:</a:t>
            </a:r>
            <a:br>
              <a:rPr lang="nb-NO" sz="2800" dirty="0"/>
            </a:br>
            <a:r>
              <a:rPr lang="nb-NO" sz="2800" dirty="0"/>
              <a:t>Samlet skatt blir minst ved leie.</a:t>
            </a:r>
          </a:p>
          <a:p>
            <a:pPr lvl="1"/>
            <a:r>
              <a:rPr lang="nb-NO" sz="2800" dirty="0"/>
              <a:t>Utleier er spesialist på kjøp og salg av investeringsobjekter, eller det er høye transaksjonskostnader ved kjøp.</a:t>
            </a:r>
          </a:p>
          <a:p>
            <a:pPr lvl="1"/>
            <a:r>
              <a:rPr lang="nb-NO" sz="2800" dirty="0"/>
              <a:t>Utleier kan bære risikoen bedre:</a:t>
            </a:r>
            <a:br>
              <a:rPr lang="nb-NO" sz="2800" dirty="0"/>
            </a:br>
            <a:r>
              <a:rPr lang="nb-NO" sz="2800" dirty="0"/>
              <a:t>Avkastningskravet er lavere hos utleier.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Argumenter for leasing</a:t>
            </a:r>
          </a:p>
        </p:txBody>
      </p:sp>
    </p:spTree>
    <p:extLst>
      <p:ext uri="{BB962C8B-B14F-4D97-AF65-F5344CB8AC3E}">
        <p14:creationId xmlns:p14="http://schemas.microsoft.com/office/powerpoint/2010/main" val="1173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44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Gjennomgangsmelodien i </a:t>
            </a:r>
            <a:r>
              <a:rPr lang="nb-NO" dirty="0" err="1"/>
              <a:t>kap</a:t>
            </a:r>
            <a:r>
              <a:rPr lang="nb-NO" dirty="0"/>
              <a:t> 1–4: </a:t>
            </a:r>
          </a:p>
          <a:p>
            <a:pPr lvl="1"/>
            <a:r>
              <a:rPr lang="nb-NO" sz="2400" dirty="0"/>
              <a:t>Budsjetter for å finne </a:t>
            </a:r>
            <a:r>
              <a:rPr lang="nb-NO" sz="2400" dirty="0" smtClean="0"/>
              <a:t>kontantstrøm.</a:t>
            </a:r>
            <a:endParaRPr lang="nb-NO" sz="2400" dirty="0"/>
          </a:p>
          <a:p>
            <a:pPr lvl="1"/>
            <a:r>
              <a:rPr lang="nb-NO" sz="2400" dirty="0"/>
              <a:t>Diskonter for å finne </a:t>
            </a:r>
            <a:r>
              <a:rPr lang="nb-NO" sz="2400" dirty="0" smtClean="0"/>
              <a:t>lønnsomhet.</a:t>
            </a:r>
            <a:endParaRPr lang="nb-NO" sz="2400" dirty="0"/>
          </a:p>
          <a:p>
            <a:pPr lvl="1"/>
            <a:r>
              <a:rPr lang="nb-NO" sz="2400" dirty="0"/>
              <a:t>Velg for å finne det mest </a:t>
            </a:r>
            <a:r>
              <a:rPr lang="nb-NO" sz="2400" dirty="0" smtClean="0"/>
              <a:t>lønnsomme.</a:t>
            </a:r>
            <a:endParaRPr lang="nb-NO" sz="2400" dirty="0"/>
          </a:p>
          <a:p>
            <a:r>
              <a:rPr lang="nb-NO" dirty="0"/>
              <a:t>Denne oppskriften på prosjektanalyse gjelder uansett:</a:t>
            </a:r>
          </a:p>
          <a:p>
            <a:pPr lvl="1"/>
            <a:r>
              <a:rPr lang="nb-NO" sz="2400" dirty="0" smtClean="0"/>
              <a:t>Investeringsprosjekt.</a:t>
            </a:r>
            <a:endParaRPr lang="nb-NO" sz="2400" dirty="0"/>
          </a:p>
          <a:p>
            <a:pPr lvl="1"/>
            <a:r>
              <a:rPr lang="nb-NO" sz="2400" dirty="0" smtClean="0"/>
              <a:t>Finansieringsprosjekt.</a:t>
            </a:r>
            <a:endParaRPr lang="nb-NO" sz="2400" dirty="0"/>
          </a:p>
          <a:p>
            <a:pPr lvl="1"/>
            <a:r>
              <a:rPr lang="nb-NO" sz="2400" dirty="0"/>
              <a:t>Kombinasjon av de to (pakke</a:t>
            </a:r>
            <a:r>
              <a:rPr lang="nb-NO" sz="2400" dirty="0" smtClean="0"/>
              <a:t>).</a:t>
            </a:r>
            <a:endParaRPr lang="nb-NO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10. Oppsummering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4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Forstå forholdet mellom nåverdi og </a:t>
            </a:r>
            <a:r>
              <a:rPr lang="nb-NO" dirty="0" smtClean="0"/>
              <a:t>sluttverdi.</a:t>
            </a:r>
            <a:endParaRPr lang="nb-NO" dirty="0"/>
          </a:p>
          <a:p>
            <a:r>
              <a:rPr lang="nb-NO" dirty="0"/>
              <a:t>Omgjøre investeringsbeløpet til årlige </a:t>
            </a:r>
            <a:r>
              <a:rPr lang="nb-NO" dirty="0" smtClean="0"/>
              <a:t>livssykluskostnader.</a:t>
            </a:r>
            <a:endParaRPr lang="nb-NO" dirty="0"/>
          </a:p>
          <a:p>
            <a:r>
              <a:rPr lang="nb-NO" dirty="0"/>
              <a:t>Innse styrken i realrentebasert </a:t>
            </a:r>
            <a:r>
              <a:rPr lang="nb-NO" dirty="0" smtClean="0"/>
              <a:t>annuitetsmetode.</a:t>
            </a:r>
            <a:endParaRPr lang="nb-NO" dirty="0"/>
          </a:p>
          <a:p>
            <a:r>
              <a:rPr lang="nb-NO" dirty="0"/>
              <a:t>Forstå hvordan effektiv rente kan beregnes, påvirkes, brukes og </a:t>
            </a:r>
            <a:r>
              <a:rPr lang="nb-NO" dirty="0" smtClean="0"/>
              <a:t>misbrukes.</a:t>
            </a:r>
            <a:endParaRPr lang="nb-NO" dirty="0"/>
          </a:p>
          <a:p>
            <a:r>
              <a:rPr lang="nb-NO" dirty="0"/>
              <a:t>Tallfeste verdien av subsidiert </a:t>
            </a:r>
            <a:r>
              <a:rPr lang="nb-NO" dirty="0" smtClean="0"/>
              <a:t>finansiering.</a:t>
            </a:r>
            <a:endParaRPr lang="nb-NO" dirty="0"/>
          </a:p>
          <a:p>
            <a:r>
              <a:rPr lang="nb-NO" dirty="0"/>
              <a:t>Beregne kontantstrøms- og lønnsomhetseffekt av </a:t>
            </a:r>
            <a:r>
              <a:rPr lang="nb-NO" dirty="0" smtClean="0"/>
              <a:t>leasing.</a:t>
            </a:r>
            <a:endParaRPr lang="nb-NO" dirty="0"/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5 </a:t>
            </a:r>
            <a:r>
              <a:rPr lang="nb-NO" dirty="0" smtClean="0"/>
              <a:t>bruker stoffet </a:t>
            </a:r>
            <a:r>
              <a:rPr lang="nb-NO" dirty="0"/>
              <a:t>fra </a:t>
            </a:r>
            <a:r>
              <a:rPr lang="nb-NO" dirty="0" err="1"/>
              <a:t>kap</a:t>
            </a:r>
            <a:r>
              <a:rPr lang="nb-NO" dirty="0"/>
              <a:t>. 1–4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9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Fra prosjektforutsetninger til nåverdiprofil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3" y="2357439"/>
            <a:ext cx="3429040" cy="395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267" y="1557101"/>
            <a:ext cx="506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alibri" pitchFamily="34" charset="0"/>
                <a:cs typeface="Calibri" pitchFamily="34" charset="0"/>
              </a:rPr>
              <a:t>”Budsjetter først; diskonter </a:t>
            </a:r>
            <a:r>
              <a:rPr lang="nb-NO" sz="2400" dirty="0" smtClean="0">
                <a:latin typeface="Calibri" pitchFamily="34" charset="0"/>
                <a:cs typeface="Calibri" pitchFamily="34" charset="0"/>
              </a:rPr>
              <a:t>etterpå.”</a:t>
            </a:r>
            <a:endParaRPr lang="nb-NO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05014"/>
              </p:ext>
            </p:extLst>
          </p:nvPr>
        </p:nvGraphicFramePr>
        <p:xfrm>
          <a:off x="4672981" y="2013495"/>
          <a:ext cx="5181114" cy="19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140"/>
                <a:gridCol w="618612"/>
                <a:gridCol w="417000"/>
                <a:gridCol w="417000"/>
                <a:gridCol w="417000"/>
                <a:gridCol w="494787"/>
                <a:gridCol w="417000"/>
                <a:gridCol w="417000"/>
                <a:gridCol w="5725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nb-NO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ORKLA-aksjer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-140 000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Ordinært utbytte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2 500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3 250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3 400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3 500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7 500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Tilleggsutbytte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25 000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Salgsverdi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354 000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-137 500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3 250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3 400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29 000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8 500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7 500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354 000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Internrente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18,3 %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Kapitalkostnad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5 %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10 %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25 %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30 %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Nåverdi, 1 000 kroner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-40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-61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352342"/>
              </p:ext>
            </p:extLst>
          </p:nvPr>
        </p:nvGraphicFramePr>
        <p:xfrm>
          <a:off x="5508711" y="3950788"/>
          <a:ext cx="3872570" cy="24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</a:t>
            </a:fld>
            <a:endParaRPr lang="nn-NO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15481"/>
              </p:ext>
            </p:extLst>
          </p:nvPr>
        </p:nvGraphicFramePr>
        <p:xfrm>
          <a:off x="3548353" y="4257443"/>
          <a:ext cx="1549451" cy="1733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612"/>
                <a:gridCol w="712839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-137 500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2 727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2 686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2 554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19 807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5 278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4 234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181 658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Nåverdi (10%)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81 444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64" y="2060307"/>
            <a:ext cx="1869772" cy="118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327" y="1487451"/>
            <a:ext cx="9381893" cy="727925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Angi </a:t>
            </a:r>
            <a:r>
              <a:rPr lang="nb-NO" dirty="0" smtClean="0">
                <a:solidFill>
                  <a:schemeClr val="tx1"/>
                </a:solidFill>
              </a:rPr>
              <a:t>eksplisitt </a:t>
            </a:r>
            <a:r>
              <a:rPr lang="nb-NO" dirty="0">
                <a:solidFill>
                  <a:schemeClr val="tx1"/>
                </a:solidFill>
              </a:rPr>
              <a:t>hva som er referansepunktet for en </a:t>
            </a:r>
            <a:r>
              <a:rPr lang="nb-NO" dirty="0" smtClean="0">
                <a:solidFill>
                  <a:schemeClr val="tx1"/>
                </a:solidFill>
              </a:rPr>
              <a:t>beregning.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Nåverdi og sluttverdi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83" y="1970159"/>
            <a:ext cx="7186613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Livssykluskostnader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457700" y="594360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Les artikkelen</a:t>
            </a:r>
            <a:endParaRPr lang="nb-NO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91" y="1643063"/>
            <a:ext cx="55721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100" y="1643734"/>
            <a:ext cx="21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Nettavisen 22.04.09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81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Årlig kapitalforbruk (formel 5.4)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" y="2071689"/>
            <a:ext cx="392456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2"/>
          <a:stretch>
            <a:fillRect/>
          </a:stretch>
        </p:blipFill>
        <p:spPr bwMode="auto">
          <a:xfrm>
            <a:off x="4798219" y="2928939"/>
            <a:ext cx="469675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411266" y="2786064"/>
            <a:ext cx="232171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1266" y="3071814"/>
            <a:ext cx="232171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499703" y="2928079"/>
            <a:ext cx="285750" cy="171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146352" y="3426024"/>
            <a:ext cx="1071562" cy="7739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98219" y="4378716"/>
            <a:ext cx="476209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000" dirty="0" err="1">
                <a:solidFill>
                  <a:srgbClr val="0B5395"/>
                </a:solidFill>
                <a:latin typeface="Calibri"/>
                <a:cs typeface="Calibri"/>
              </a:rPr>
              <a:t>Beregn</a:t>
            </a: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 nåverdien av totale investeringer, med fratrekk av utrangeringsverdi (neddiskontert).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5"/>
              </a:buBlip>
            </a:pPr>
            <a:r>
              <a:rPr lang="nb-NO" sz="2000" dirty="0">
                <a:solidFill>
                  <a:srgbClr val="0B5395"/>
                </a:solidFill>
                <a:latin typeface="Calibri"/>
                <a:cs typeface="Calibri"/>
              </a:rPr>
              <a:t>Fordel investeringskostnadene jevnt ut over levetiden som et annuitetsbeløp.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950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Gjennomsnittskostnad og </a:t>
            </a:r>
            <a:r>
              <a:rPr lang="nb-NO" sz="3600" dirty="0" smtClean="0"/>
              <a:t>marginalkostnad</a:t>
            </a:r>
            <a:endParaRPr lang="nb-NO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38250" y="1752600"/>
          <a:ext cx="759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035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P_mal_Regnskapsteo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P_mal_Regnskapsteor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2698</TotalTime>
  <Words>2307</Words>
  <Application>Microsoft Office PowerPoint</Application>
  <PresentationFormat>A4 Paper (210x297 mm)</PresentationFormat>
  <Paragraphs>716</Paragraphs>
  <Slides>45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him_mal_B</vt:lpstr>
      <vt:lpstr>Ripple</vt:lpstr>
      <vt:lpstr>Equation</vt:lpstr>
      <vt:lpstr>Prosjektanalyse Øyvind Bøhren og Per Ivar Gjærum</vt:lpstr>
      <vt:lpstr>Læringsmål</vt:lpstr>
      <vt:lpstr>Oversikt: Kapittel 5</vt:lpstr>
      <vt:lpstr>1. Fra kontantstrøm til nåverdiprofil</vt:lpstr>
      <vt:lpstr>2. Fra prosjektforutsetninger til nåverdiprofil</vt:lpstr>
      <vt:lpstr>3. Nåverdi og sluttverdi</vt:lpstr>
      <vt:lpstr>4. Livssykluskostnader</vt:lpstr>
      <vt:lpstr>Årlig kapitalforbruk (formel 5.4)</vt:lpstr>
      <vt:lpstr>Gjennomsnittskostnad og marginalkostnad</vt:lpstr>
      <vt:lpstr>Den norske opera</vt:lpstr>
      <vt:lpstr>5. Realrentebasert annuitetsmetode</vt:lpstr>
      <vt:lpstr>Kapasitetsutvidelse i AS Alu</vt:lpstr>
      <vt:lpstr>Alle driftsår må være like</vt:lpstr>
      <vt:lpstr>6. Effektiv rente </vt:lpstr>
      <vt:lpstr>Effekten av gebyr: Tilbud fra A-Bank </vt:lpstr>
      <vt:lpstr>Effekten av gebyrer på effektiv rente: </vt:lpstr>
      <vt:lpstr>Effekten av forskuddsrente: B-Bank</vt:lpstr>
      <vt:lpstr>Effekten av kortrente: C-Bank </vt:lpstr>
      <vt:lpstr>Effektiv rente</vt:lpstr>
      <vt:lpstr>Lånets nåverdi vs effektiv rente på beste alternativ</vt:lpstr>
      <vt:lpstr>Valg mellom alternative lån</vt:lpstr>
      <vt:lpstr>A-Bank</vt:lpstr>
      <vt:lpstr>B-bank</vt:lpstr>
      <vt:lpstr>C-bank</vt:lpstr>
      <vt:lpstr>Subsidiert statslån</vt:lpstr>
      <vt:lpstr>Sammenligning</vt:lpstr>
      <vt:lpstr>Subsidierte lån: Statens lånekasse for utdanning</vt:lpstr>
      <vt:lpstr>7. Avdragsform og effektiv rente </vt:lpstr>
      <vt:lpstr>Annuitetslån eller serielån?</vt:lpstr>
      <vt:lpstr>Avbetaling</vt:lpstr>
      <vt:lpstr>Lønnsomhetsvurdering avbetaling</vt:lpstr>
      <vt:lpstr>8. Obligasjonslån</vt:lpstr>
      <vt:lpstr>Alternative obligasjonslån</vt:lpstr>
      <vt:lpstr>Obligasjonslånene: Alt. A og B</vt:lpstr>
      <vt:lpstr>Innløse obligasjonene 5 år før utløp?</vt:lpstr>
      <vt:lpstr>Markedsrente og effektiv rente</vt:lpstr>
      <vt:lpstr>9. Leasing</vt:lpstr>
      <vt:lpstr>Leasing varetaxi</vt:lpstr>
      <vt:lpstr>Kjøp kontra leasing</vt:lpstr>
      <vt:lpstr>Leasing kontra kjøp</vt:lpstr>
      <vt:lpstr>Differansekontantstrøm</vt:lpstr>
      <vt:lpstr>Lønnsomhetsvurdering Leasing</vt:lpstr>
      <vt:lpstr>Argumenter for leasing</vt:lpstr>
      <vt:lpstr>10. Oppsummering </vt:lpstr>
      <vt:lpstr>Kapittel 5 bruker stoffet fra kap. 1–4: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217</cp:revision>
  <cp:lastPrinted>2011-09-07T12:05:55Z</cp:lastPrinted>
  <dcterms:created xsi:type="dcterms:W3CDTF">2011-03-04T18:04:00Z</dcterms:created>
  <dcterms:modified xsi:type="dcterms:W3CDTF">2012-05-31T12:07:44Z</dcterms:modified>
</cp:coreProperties>
</file>