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theme/themeOverride1.xml" ContentType="application/vnd.openxmlformats-officedocument.themeOverr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4" r:id="rId1"/>
    <p:sldMasterId id="2147483771" r:id="rId2"/>
  </p:sldMasterIdLst>
  <p:notesMasterIdLst>
    <p:notesMasterId r:id="rId48"/>
  </p:notesMasterIdLst>
  <p:handoutMasterIdLst>
    <p:handoutMasterId r:id="rId49"/>
  </p:handoutMasterIdLst>
  <p:sldIdLst>
    <p:sldId id="311" r:id="rId3"/>
    <p:sldId id="314" r:id="rId4"/>
    <p:sldId id="315" r:id="rId5"/>
    <p:sldId id="316" r:id="rId6"/>
    <p:sldId id="317" r:id="rId7"/>
    <p:sldId id="318" r:id="rId8"/>
    <p:sldId id="319" r:id="rId9"/>
    <p:sldId id="320" r:id="rId10"/>
    <p:sldId id="321" r:id="rId11"/>
    <p:sldId id="322" r:id="rId12"/>
    <p:sldId id="323" r:id="rId13"/>
    <p:sldId id="324" r:id="rId14"/>
    <p:sldId id="325" r:id="rId15"/>
    <p:sldId id="326" r:id="rId16"/>
    <p:sldId id="327" r:id="rId17"/>
    <p:sldId id="328" r:id="rId18"/>
    <p:sldId id="329" r:id="rId19"/>
    <p:sldId id="330" r:id="rId20"/>
    <p:sldId id="332" r:id="rId21"/>
    <p:sldId id="331" r:id="rId22"/>
    <p:sldId id="333" r:id="rId23"/>
    <p:sldId id="334" r:id="rId24"/>
    <p:sldId id="335" r:id="rId25"/>
    <p:sldId id="336" r:id="rId26"/>
    <p:sldId id="337" r:id="rId27"/>
    <p:sldId id="338" r:id="rId28"/>
    <p:sldId id="341" r:id="rId29"/>
    <p:sldId id="339" r:id="rId30"/>
    <p:sldId id="340" r:id="rId31"/>
    <p:sldId id="342" r:id="rId32"/>
    <p:sldId id="343" r:id="rId33"/>
    <p:sldId id="344" r:id="rId34"/>
    <p:sldId id="345" r:id="rId35"/>
    <p:sldId id="346" r:id="rId36"/>
    <p:sldId id="347" r:id="rId37"/>
    <p:sldId id="348" r:id="rId38"/>
    <p:sldId id="349" r:id="rId39"/>
    <p:sldId id="350" r:id="rId40"/>
    <p:sldId id="351" r:id="rId41"/>
    <p:sldId id="352" r:id="rId42"/>
    <p:sldId id="353" r:id="rId43"/>
    <p:sldId id="354" r:id="rId44"/>
    <p:sldId id="355" r:id="rId45"/>
    <p:sldId id="356" r:id="rId46"/>
    <p:sldId id="357" r:id="rId47"/>
  </p:sldIdLst>
  <p:sldSz cx="9906000" cy="6858000" type="A4"/>
  <p:notesSz cx="6797675" cy="9874250"/>
  <p:defaultTextStyle>
    <a:defPPr>
      <a:defRPr lang="nn-NO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F3399"/>
    <a:srgbClr val="0A96B4"/>
    <a:srgbClr val="D9E8FB"/>
    <a:srgbClr val="BBD7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717" autoAdjust="0"/>
    <p:restoredTop sz="94634" autoAdjust="0"/>
  </p:normalViewPr>
  <p:slideViewPr>
    <p:cSldViewPr snapToGrid="0" snapToObjects="1">
      <p:cViewPr varScale="1">
        <p:scale>
          <a:sx n="104" d="100"/>
          <a:sy n="104" d="100"/>
        </p:scale>
        <p:origin x="-84" y="-570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-1056" y="0"/>
    </p:cViewPr>
  </p:sorterViewPr>
  <p:notesViewPr>
    <p:cSldViewPr snapToGrid="0" snapToObjects="1">
      <p:cViewPr varScale="1">
        <p:scale>
          <a:sx n="86" d="100"/>
          <a:sy n="86" d="100"/>
        </p:scale>
        <p:origin x="-3030" y="-96"/>
      </p:cViewPr>
      <p:guideLst>
        <p:guide orient="horz" pos="3110"/>
        <p:guide pos="2141"/>
      </p:guideLst>
    </p:cSldViewPr>
  </p:notesViewPr>
  <p:gridSpacing cx="72010" cy="7201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sei\rasmus$\ARKIV\B&#216;K311\Fra%20hjemmesiden\Regneark\Kap%205\Eksempel%205.1.xls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sei\rasmus$\ARKIV\B&#216;K311\Fra%20hjemmesiden\Regneark\Kap%205\Eksempel%205.1.xls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\\Pund\Stab$\S1148\PIG\MAN\PAG\Til%20hjemmesiden\Oppgaver\Oppgaver%20kapittel%205\Bilhold.xls" TargetMode="External"/><Relationship Id="rId1" Type="http://schemas.openxmlformats.org/officeDocument/2006/relationships/themeOverride" Target="../theme/themeOverride1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103455364192451"/>
          <c:y val="3.7795811693751055E-2"/>
          <c:w val="0.83101170412623904"/>
          <c:h val="0.92440837661249808"/>
        </c:manualLayout>
      </c:layout>
      <c:lineChart>
        <c:grouping val="standard"/>
        <c:varyColors val="0"/>
        <c:ser>
          <c:idx val="0"/>
          <c:order val="0"/>
          <c:tx>
            <c:strRef>
              <c:f>'Eksempel 5.1'!$A$8</c:f>
              <c:strCache>
                <c:ptCount val="1"/>
                <c:pt idx="0">
                  <c:v>Nåverdi prosjekt A</c:v>
                </c:pt>
              </c:strCache>
            </c:strRef>
          </c:tx>
          <c:cat>
            <c:numRef>
              <c:f>'Eksempel 5.1'!$A$23:$G$23</c:f>
              <c:numCache>
                <c:formatCode>0%</c:formatCode>
                <c:ptCount val="7"/>
                <c:pt idx="1">
                  <c:v>0.03</c:v>
                </c:pt>
                <c:pt idx="2">
                  <c:v>0.06</c:v>
                </c:pt>
                <c:pt idx="3">
                  <c:v>0.09</c:v>
                </c:pt>
                <c:pt idx="4">
                  <c:v>0.12</c:v>
                </c:pt>
                <c:pt idx="5">
                  <c:v>0.15</c:v>
                </c:pt>
                <c:pt idx="6">
                  <c:v>0.18</c:v>
                </c:pt>
              </c:numCache>
            </c:numRef>
          </c:cat>
          <c:val>
            <c:numRef>
              <c:f>'Eksempel 5.1'!$B$8:$H$8</c:f>
              <c:numCache>
                <c:formatCode>#,##0</c:formatCode>
                <c:ptCount val="7"/>
                <c:pt idx="0">
                  <c:v>2565</c:v>
                </c:pt>
                <c:pt idx="1">
                  <c:v>1637.789310596334</c:v>
                </c:pt>
                <c:pt idx="2">
                  <c:v>802.12322924292948</c:v>
                </c:pt>
                <c:pt idx="3">
                  <c:v>46.591852383226978</c:v>
                </c:pt>
                <c:pt idx="4">
                  <c:v>-638.51813046647385</c:v>
                </c:pt>
                <c:pt idx="5">
                  <c:v>-1261.5139311251721</c:v>
                </c:pt>
                <c:pt idx="6">
                  <c:v>-1829.5312568470968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'Eksempel 5.1'!$A$9</c:f>
              <c:strCache>
                <c:ptCount val="1"/>
                <c:pt idx="0">
                  <c:v>Nåverdi prosjekt B</c:v>
                </c:pt>
              </c:strCache>
            </c:strRef>
          </c:tx>
          <c:cat>
            <c:numRef>
              <c:f>'Eksempel 5.1'!$A$23:$G$23</c:f>
              <c:numCache>
                <c:formatCode>0%</c:formatCode>
                <c:ptCount val="7"/>
                <c:pt idx="1">
                  <c:v>0.03</c:v>
                </c:pt>
                <c:pt idx="2">
                  <c:v>0.06</c:v>
                </c:pt>
                <c:pt idx="3">
                  <c:v>0.09</c:v>
                </c:pt>
                <c:pt idx="4">
                  <c:v>0.12</c:v>
                </c:pt>
                <c:pt idx="5">
                  <c:v>0.15</c:v>
                </c:pt>
                <c:pt idx="6">
                  <c:v>0.18</c:v>
                </c:pt>
              </c:numCache>
            </c:numRef>
          </c:cat>
          <c:val>
            <c:numRef>
              <c:f>'Eksempel 5.1'!$B$9:$H$9</c:f>
            </c:numRef>
          </c:val>
          <c:smooth val="0"/>
        </c:ser>
        <c:ser>
          <c:idx val="2"/>
          <c:order val="2"/>
          <c:tx>
            <c:strRef>
              <c:f>'Eksempel 5.1'!$A$10</c:f>
              <c:strCache>
                <c:ptCount val="1"/>
                <c:pt idx="0">
                  <c:v>Nåverdi prosjekt C</c:v>
                </c:pt>
              </c:strCache>
            </c:strRef>
          </c:tx>
          <c:cat>
            <c:numRef>
              <c:f>'Eksempel 5.1'!$A$23:$G$23</c:f>
              <c:numCache>
                <c:formatCode>0%</c:formatCode>
                <c:ptCount val="7"/>
                <c:pt idx="1">
                  <c:v>0.03</c:v>
                </c:pt>
                <c:pt idx="2">
                  <c:v>0.06</c:v>
                </c:pt>
                <c:pt idx="3">
                  <c:v>0.09</c:v>
                </c:pt>
                <c:pt idx="4">
                  <c:v>0.12</c:v>
                </c:pt>
                <c:pt idx="5">
                  <c:v>0.15</c:v>
                </c:pt>
                <c:pt idx="6">
                  <c:v>0.18</c:v>
                </c:pt>
              </c:numCache>
            </c:numRef>
          </c:cat>
          <c:val>
            <c:numRef>
              <c:f>'Eksempel 5.1'!$B$10:$H$10</c:f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1975168"/>
        <c:axId val="99736896"/>
      </c:lineChart>
      <c:catAx>
        <c:axId val="9197516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nb-NO"/>
                  <a:t>Kapitalkostnad</a:t>
                </a:r>
              </a:p>
            </c:rich>
          </c:tx>
          <c:layout>
            <c:manualLayout>
              <c:xMode val="edge"/>
              <c:yMode val="edge"/>
              <c:x val="0.35142869173438879"/>
              <c:y val="0.92411154555337338"/>
            </c:manualLayout>
          </c:layout>
          <c:overlay val="0"/>
        </c:title>
        <c:numFmt formatCode="0%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nb-NO"/>
          </a:p>
        </c:txPr>
        <c:crossAx val="99736896"/>
        <c:crosses val="autoZero"/>
        <c:auto val="1"/>
        <c:lblAlgn val="ctr"/>
        <c:lblOffset val="100"/>
        <c:noMultiLvlLbl val="0"/>
      </c:catAx>
      <c:valAx>
        <c:axId val="99736896"/>
        <c:scaling>
          <c:orientation val="minMax"/>
        </c:scaling>
        <c:delete val="0"/>
        <c:axPos val="l"/>
        <c:title>
          <c:tx>
            <c:rich>
              <a:bodyPr rot="0" vert="horz"/>
              <a:lstStyle/>
              <a:p>
                <a:pPr algn="ctr">
                  <a:defRPr sz="10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nb-NO"/>
                  <a:t>Nåverdi</a:t>
                </a:r>
              </a:p>
            </c:rich>
          </c:tx>
          <c:layout>
            <c:manualLayout>
              <c:xMode val="edge"/>
              <c:yMode val="edge"/>
              <c:x val="0.1134178281190787"/>
              <c:y val="2.8161468374805553E-2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nb-NO"/>
          </a:p>
        </c:txPr>
        <c:crossAx val="91975168"/>
        <c:crosses val="autoZero"/>
        <c:crossBetween val="midCat"/>
      </c:valAx>
      <c:spPr>
        <a:noFill/>
        <a:ln w="25400">
          <a:noFill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nb-NO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33597978675902"/>
          <c:y val="8.1448147469938351E-2"/>
          <c:w val="0.80577634354582828"/>
          <c:h val="0.83276450511945388"/>
        </c:manualLayout>
      </c:layout>
      <c:lineChart>
        <c:grouping val="standard"/>
        <c:varyColors val="0"/>
        <c:ser>
          <c:idx val="0"/>
          <c:order val="0"/>
          <c:spPr>
            <a:ln w="25400">
              <a:solidFill>
                <a:srgbClr val="000080"/>
              </a:solidFill>
              <a:prstDash val="solid"/>
            </a:ln>
          </c:spPr>
          <c:marker>
            <c:symbol val="diamond"/>
            <c:size val="7"/>
            <c:spPr>
              <a:solidFill>
                <a:srgbClr val="000080"/>
              </a:solidFill>
              <a:ln>
                <a:solidFill>
                  <a:srgbClr val="000080"/>
                </a:solidFill>
                <a:prstDash val="solid"/>
              </a:ln>
            </c:spPr>
          </c:marker>
          <c:cat>
            <c:numRef>
              <c:f>'Eksempel 5.2'!$B$15:$H$15</c:f>
              <c:numCache>
                <c:formatCode>_ * #,##0_ ;_ * \-#,##0_ ;_ * "-"??_ ;_ @_ </c:formatCode>
                <c:ptCount val="7"/>
                <c:pt idx="1">
                  <c:v>5</c:v>
                </c:pt>
                <c:pt idx="2">
                  <c:v>10</c:v>
                </c:pt>
                <c:pt idx="3">
                  <c:v>15.000000000000002</c:v>
                </c:pt>
                <c:pt idx="4">
                  <c:v>20</c:v>
                </c:pt>
                <c:pt idx="5">
                  <c:v>25</c:v>
                </c:pt>
                <c:pt idx="6">
                  <c:v>30</c:v>
                </c:pt>
              </c:numCache>
            </c:numRef>
          </c:cat>
          <c:val>
            <c:numRef>
              <c:f>'Eksempel 5.2'!$B$11:$H$11</c:f>
              <c:numCache>
                <c:formatCode>#,##0</c:formatCode>
                <c:ptCount val="7"/>
                <c:pt idx="0">
                  <c:v>271.14999999999998</c:v>
                </c:pt>
                <c:pt idx="1">
                  <c:v>158.93818702192266</c:v>
                </c:pt>
                <c:pt idx="2">
                  <c:v>81.444443244224502</c:v>
                </c:pt>
                <c:pt idx="3">
                  <c:v>26.932733235502134</c:v>
                </c:pt>
                <c:pt idx="4">
                  <c:v>-12.06752614883402</c:v>
                </c:pt>
                <c:pt idx="5">
                  <c:v>-40.410259200000013</c:v>
                </c:pt>
                <c:pt idx="6">
                  <c:v>-61.309165163218132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3337088"/>
        <c:axId val="91588864"/>
      </c:lineChart>
      <c:catAx>
        <c:axId val="9333708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8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nb-NO" b="1"/>
                  <a:t>Kapitalkostnad (%)</a:t>
                </a:r>
              </a:p>
            </c:rich>
          </c:tx>
          <c:layout/>
          <c:overlay val="0"/>
        </c:title>
        <c:numFmt formatCode="_ * #,##0_ ;_ * \-#,##0_ ;_ * &quot;-&quot;??_ ;_ @_ 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nb-NO"/>
          </a:p>
        </c:txPr>
        <c:crossAx val="9158886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1588864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8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nb-NO" b="1"/>
                  <a:t>Nåverdi (1 000 kr.)</a:t>
                </a:r>
              </a:p>
            </c:rich>
          </c:tx>
          <c:layout/>
          <c:overlay val="0"/>
        </c:title>
        <c:numFmt formatCode="#,##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nb-NO"/>
          </a:p>
        </c:txPr>
        <c:crossAx val="93337088"/>
        <c:crosses val="autoZero"/>
        <c:crossBetween val="midCat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nb-NO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7233446857205231"/>
          <c:y val="5.6030183727034118E-2"/>
          <c:w val="0.40253058333106462"/>
          <c:h val="0.70005358705161858"/>
        </c:manualLayout>
      </c:layout>
      <c:lineChart>
        <c:grouping val="standard"/>
        <c:varyColors val="0"/>
        <c:ser>
          <c:idx val="0"/>
          <c:order val="0"/>
          <c:tx>
            <c:strRef>
              <c:f>Bilhold!$A$5</c:f>
              <c:strCache>
                <c:ptCount val="1"/>
                <c:pt idx="0">
                  <c:v>Gjennomsnittskostnad</c:v>
                </c:pt>
              </c:strCache>
            </c:strRef>
          </c:tx>
          <c:spPr>
            <a:ln>
              <a:solidFill>
                <a:sysClr val="windowText" lastClr="000000"/>
              </a:solidFill>
            </a:ln>
          </c:spPr>
          <c:marker>
            <c:spPr>
              <a:noFill/>
              <a:ln>
                <a:noFill/>
              </a:ln>
            </c:spPr>
          </c:marker>
          <c:cat>
            <c:numRef>
              <c:f>Bilhold!$B$3:$F$3</c:f>
              <c:numCache>
                <c:formatCode>#,##0</c:formatCode>
                <c:ptCount val="5"/>
                <c:pt idx="0">
                  <c:v>5000</c:v>
                </c:pt>
                <c:pt idx="1">
                  <c:v>10000</c:v>
                </c:pt>
                <c:pt idx="2" formatCode="General">
                  <c:v>15000</c:v>
                </c:pt>
                <c:pt idx="3" formatCode="General">
                  <c:v>20000</c:v>
                </c:pt>
                <c:pt idx="4" formatCode="General">
                  <c:v>30000</c:v>
                </c:pt>
              </c:numCache>
            </c:numRef>
          </c:cat>
          <c:val>
            <c:numRef>
              <c:f>Bilhold!$B$5:$F$5</c:f>
              <c:numCache>
                <c:formatCode>0.00</c:formatCode>
                <c:ptCount val="5"/>
                <c:pt idx="0">
                  <c:v>11.386200000000002</c:v>
                </c:pt>
                <c:pt idx="1">
                  <c:v>6.7095000000000002</c:v>
                </c:pt>
                <c:pt idx="2">
                  <c:v>5.6783333333333434</c:v>
                </c:pt>
                <c:pt idx="3">
                  <c:v>4.9185999999999996</c:v>
                </c:pt>
                <c:pt idx="4">
                  <c:v>4.2344999999999997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Bilhold!$A$6</c:f>
              <c:strCache>
                <c:ptCount val="1"/>
                <c:pt idx="0">
                  <c:v>Marginalkostnad</c:v>
                </c:pt>
              </c:strCache>
            </c:strRef>
          </c:tx>
          <c:spPr>
            <a:ln>
              <a:solidFill>
                <a:schemeClr val="accent1"/>
              </a:solidFill>
            </a:ln>
          </c:spPr>
          <c:marker>
            <c:spPr>
              <a:noFill/>
              <a:ln>
                <a:noFill/>
              </a:ln>
            </c:spPr>
          </c:marker>
          <c:cat>
            <c:numRef>
              <c:f>Bilhold!$B$3:$F$3</c:f>
              <c:numCache>
                <c:formatCode>#,##0</c:formatCode>
                <c:ptCount val="5"/>
                <c:pt idx="0">
                  <c:v>5000</c:v>
                </c:pt>
                <c:pt idx="1">
                  <c:v>10000</c:v>
                </c:pt>
                <c:pt idx="2" formatCode="General">
                  <c:v>15000</c:v>
                </c:pt>
                <c:pt idx="3" formatCode="General">
                  <c:v>20000</c:v>
                </c:pt>
                <c:pt idx="4" formatCode="General">
                  <c:v>30000</c:v>
                </c:pt>
              </c:numCache>
            </c:numRef>
          </c:cat>
          <c:val>
            <c:numRef>
              <c:f>Bilhold!$B$6:$F$6</c:f>
              <c:numCache>
                <c:formatCode>0.00</c:formatCode>
                <c:ptCount val="5"/>
                <c:pt idx="1">
                  <c:v>2.0327999999999977</c:v>
                </c:pt>
                <c:pt idx="2">
                  <c:v>3.6159999999999997</c:v>
                </c:pt>
                <c:pt idx="3">
                  <c:v>2.6393999999999997</c:v>
                </c:pt>
                <c:pt idx="4">
                  <c:v>2.8662999999999967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1321856"/>
        <c:axId val="91592320"/>
      </c:lineChart>
      <c:catAx>
        <c:axId val="9132185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nb-NO" b="0"/>
                  <a:t>Kilometer pr. år</a:t>
                </a:r>
              </a:p>
            </c:rich>
          </c:tx>
          <c:layout/>
          <c:overlay val="0"/>
        </c:title>
        <c:numFmt formatCode="#,##0" sourceLinked="1"/>
        <c:majorTickMark val="out"/>
        <c:minorTickMark val="none"/>
        <c:tickLblPos val="nextTo"/>
        <c:crossAx val="91592320"/>
        <c:crosses val="autoZero"/>
        <c:auto val="1"/>
        <c:lblAlgn val="ctr"/>
        <c:lblOffset val="100"/>
        <c:noMultiLvlLbl val="0"/>
      </c:catAx>
      <c:valAx>
        <c:axId val="9159232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nb-NO" b="0"/>
                  <a:t>kr/kilometer</a:t>
                </a:r>
              </a:p>
            </c:rich>
          </c:tx>
          <c:layout>
            <c:manualLayout>
              <c:xMode val="edge"/>
              <c:yMode val="edge"/>
              <c:x val="4.1522491349480994E-2"/>
              <c:y val="0.31866105278506857"/>
            </c:manualLayout>
          </c:layout>
          <c:overlay val="0"/>
        </c:title>
        <c:numFmt formatCode="0.00" sourceLinked="1"/>
        <c:majorTickMark val="out"/>
        <c:minorTickMark val="none"/>
        <c:tickLblPos val="nextTo"/>
        <c:crossAx val="91321856"/>
        <c:crosses val="autoZero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9383259911894271E-2"/>
          <c:y val="3.0035335689045935E-2"/>
          <c:w val="0.90748898678414092"/>
          <c:h val="0.94346289752650181"/>
        </c:manualLayout>
      </c:layout>
      <c:scatterChart>
        <c:scatterStyle val="smoothMarker"/>
        <c:varyColors val="0"/>
        <c:ser>
          <c:idx val="0"/>
          <c:order val="0"/>
          <c:tx>
            <c:v>K-Bank</c:v>
          </c:tx>
          <c:spPr>
            <a:ln w="12656">
              <a:solidFill>
                <a:srgbClr val="00FF00"/>
              </a:solidFill>
              <a:prstDash val="solid"/>
            </a:ln>
          </c:spPr>
          <c:marker>
            <c:symbol val="none"/>
          </c:marker>
          <c:dLbls>
            <c:dLbl>
              <c:idx val="10"/>
              <c:layout>
                <c:manualLayout>
                  <c:x val="-0.17832226371201432"/>
                  <c:y val="8.2840236686390539E-2"/>
                </c:manualLayout>
              </c:layout>
              <c:tx>
                <c:rich>
                  <a:bodyPr/>
                  <a:lstStyle/>
                  <a:p>
                    <a:pPr>
                      <a:defRPr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defRPr>
                    </a:pPr>
                    <a:r>
                      <a:rPr lang="en-US" dirty="0" smtClean="0"/>
                      <a:t>A-Bank</a:t>
                    </a:r>
                    <a:endParaRPr lang="en-US" dirty="0"/>
                  </a:p>
                </c:rich>
              </c:tx>
              <c:spPr>
                <a:noFill/>
                <a:ln w="25312">
                  <a:noFill/>
                </a:ln>
              </c:spPr>
              <c:showLegendKey val="0"/>
              <c:showVal val="0"/>
              <c:showCatName val="0"/>
              <c:showSerName val="1"/>
              <c:showPercent val="0"/>
              <c:showBubbleSize val="0"/>
            </c:dLbl>
            <c:txPr>
              <a:bodyPr/>
              <a:lstStyle/>
              <a:p>
                <a:pPr>
                  <a:defRPr>
                    <a:solidFill>
                      <a:srgbClr val="00B05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nb-N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xVal>
            <c:numRef>
              <c:f>'K-Bank'!$A$14:$A$24</c:f>
              <c:numCache>
                <c:formatCode>0%</c:formatCode>
                <c:ptCount val="11"/>
                <c:pt idx="0">
                  <c:v>0</c:v>
                </c:pt>
                <c:pt idx="1">
                  <c:v>0.01</c:v>
                </c:pt>
                <c:pt idx="2">
                  <c:v>0.02</c:v>
                </c:pt>
                <c:pt idx="3">
                  <c:v>0.03</c:v>
                </c:pt>
                <c:pt idx="4">
                  <c:v>0.04</c:v>
                </c:pt>
                <c:pt idx="5">
                  <c:v>0.05</c:v>
                </c:pt>
                <c:pt idx="6">
                  <c:v>0.06</c:v>
                </c:pt>
                <c:pt idx="7">
                  <c:v>7.0000000000000007E-2</c:v>
                </c:pt>
                <c:pt idx="8">
                  <c:v>0.08</c:v>
                </c:pt>
                <c:pt idx="9">
                  <c:v>0.09</c:v>
                </c:pt>
                <c:pt idx="10">
                  <c:v>0.1</c:v>
                </c:pt>
              </c:numCache>
            </c:numRef>
          </c:xVal>
          <c:yVal>
            <c:numRef>
              <c:f>'K-Bank'!$B$14:$B$24</c:f>
              <c:numCache>
                <c:formatCode>#,##0.00</c:formatCode>
                <c:ptCount val="11"/>
                <c:pt idx="0">
                  <c:v>-7.8767999999999958</c:v>
                </c:pt>
                <c:pt idx="1">
                  <c:v>-6.5263744679867131</c:v>
                </c:pt>
                <c:pt idx="2">
                  <c:v>-5.23560560760464</c:v>
                </c:pt>
                <c:pt idx="3">
                  <c:v>-4.0011173028347216</c:v>
                </c:pt>
                <c:pt idx="4">
                  <c:v>-2.8197612381596144</c:v>
                </c:pt>
                <c:pt idx="5">
                  <c:v>-1.6885992439462143</c:v>
                </c:pt>
                <c:pt idx="6">
                  <c:v>-0.60488717723793428</c:v>
                </c:pt>
                <c:pt idx="7">
                  <c:v>0.43393980949400657</c:v>
                </c:pt>
                <c:pt idx="8">
                  <c:v>1.430280743641319</c:v>
                </c:pt>
                <c:pt idx="9">
                  <c:v>2.3863811700921644</c:v>
                </c:pt>
                <c:pt idx="10">
                  <c:v>3.3043444573458274</c:v>
                </c:pt>
              </c:numCache>
            </c:numRef>
          </c:yVal>
          <c:smooth val="1"/>
        </c:ser>
        <c:ser>
          <c:idx val="1"/>
          <c:order val="1"/>
          <c:tx>
            <c:v>Bergensbanken</c:v>
          </c:tx>
          <c:spPr>
            <a:ln w="12656">
              <a:solidFill>
                <a:srgbClr val="FF00FF"/>
              </a:solidFill>
              <a:prstDash val="solid"/>
            </a:ln>
          </c:spPr>
          <c:marker>
            <c:symbol val="none"/>
          </c:marker>
          <c:dLbls>
            <c:dLbl>
              <c:idx val="10"/>
              <c:layout>
                <c:manualLayout>
                  <c:x val="-9.9823014817294822E-17"/>
                  <c:y val="-7.1005917159763744E-3"/>
                </c:manualLayout>
              </c:layout>
              <c:tx>
                <c:rich>
                  <a:bodyPr/>
                  <a:lstStyle/>
                  <a:p>
                    <a:pPr>
                      <a:defRPr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defRPr>
                    </a:pPr>
                    <a:r>
                      <a:rPr lang="en-US" dirty="0" smtClean="0"/>
                      <a:t>B-bank</a:t>
                    </a:r>
                    <a:endParaRPr lang="en-US" dirty="0"/>
                  </a:p>
                </c:rich>
              </c:tx>
              <c:spPr>
                <a:noFill/>
                <a:ln w="25312">
                  <a:noFill/>
                </a:ln>
              </c:spPr>
              <c:showLegendKey val="0"/>
              <c:showVal val="0"/>
              <c:showCatName val="0"/>
              <c:showSerName val="1"/>
              <c:showPercent val="0"/>
              <c:showBubbleSize val="0"/>
            </c:dLbl>
            <c:txPr>
              <a:bodyPr/>
              <a:lstStyle/>
              <a:p>
                <a:pPr>
                  <a:defRPr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nb-N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xVal>
            <c:numRef>
              <c:f>Bergensbanken!$A$14:$A$24</c:f>
              <c:numCache>
                <c:formatCode>0%</c:formatCode>
                <c:ptCount val="11"/>
                <c:pt idx="0">
                  <c:v>0</c:v>
                </c:pt>
                <c:pt idx="1">
                  <c:v>0.01</c:v>
                </c:pt>
                <c:pt idx="2">
                  <c:v>0.02</c:v>
                </c:pt>
                <c:pt idx="3">
                  <c:v>0.03</c:v>
                </c:pt>
                <c:pt idx="4">
                  <c:v>0.04</c:v>
                </c:pt>
                <c:pt idx="5">
                  <c:v>0.05</c:v>
                </c:pt>
                <c:pt idx="6">
                  <c:v>0.06</c:v>
                </c:pt>
                <c:pt idx="7">
                  <c:v>7.0000000000000007E-2</c:v>
                </c:pt>
                <c:pt idx="8">
                  <c:v>0.08</c:v>
                </c:pt>
                <c:pt idx="9">
                  <c:v>0.09</c:v>
                </c:pt>
                <c:pt idx="10">
                  <c:v>0.1</c:v>
                </c:pt>
              </c:numCache>
            </c:numRef>
          </c:xVal>
          <c:yVal>
            <c:numRef>
              <c:f>Bergensbanken!$B$14:$B$24</c:f>
              <c:numCache>
                <c:formatCode>0.00</c:formatCode>
                <c:ptCount val="11"/>
                <c:pt idx="0" formatCode="#,##0.00">
                  <c:v>-7.8768000000000029</c:v>
                </c:pt>
                <c:pt idx="1">
                  <c:v>-6.6319039756726283</c:v>
                </c:pt>
                <c:pt idx="2">
                  <c:v>-5.4419147614816197</c:v>
                </c:pt>
                <c:pt idx="3">
                  <c:v>-4.303728128054658</c:v>
                </c:pt>
                <c:pt idx="4">
                  <c:v>-3.2144491598279501</c:v>
                </c:pt>
                <c:pt idx="5">
                  <c:v>-2.1713760410920244</c:v>
                </c:pt>
                <c:pt idx="6">
                  <c:v>-1.1719852516306304</c:v>
                </c:pt>
                <c:pt idx="7">
                  <c:v>-0.21391803662373121</c:v>
                </c:pt>
                <c:pt idx="8">
                  <c:v>0.70503197033753651</c:v>
                </c:pt>
                <c:pt idx="9">
                  <c:v>1.5869300797053967</c:v>
                </c:pt>
                <c:pt idx="10">
                  <c:v>2.4337109313199008</c:v>
                </c:pt>
              </c:numCache>
            </c:numRef>
          </c:yVal>
          <c:smooth val="1"/>
        </c:ser>
        <c:ser>
          <c:idx val="2"/>
          <c:order val="2"/>
          <c:tx>
            <c:v>Gjensidige</c:v>
          </c:tx>
          <c:spPr>
            <a:ln w="12656">
              <a:solidFill>
                <a:srgbClr val="FFFF00"/>
              </a:solidFill>
              <a:prstDash val="solid"/>
            </a:ln>
          </c:spPr>
          <c:marker>
            <c:symbol val="none"/>
          </c:marker>
          <c:dLbls>
            <c:dLbl>
              <c:idx val="10"/>
              <c:layout>
                <c:manualLayout>
                  <c:x val="-2.1172405913220713E-2"/>
                  <c:y val="7.2454922424637705E-2"/>
                </c:manualLayout>
              </c:layout>
              <c:tx>
                <c:rich>
                  <a:bodyPr/>
                  <a:lstStyle/>
                  <a:p>
                    <a:pPr>
                      <a:defRPr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defRPr>
                    </a:pPr>
                    <a:r>
                      <a:rPr lang="en-US" dirty="0" smtClean="0"/>
                      <a:t>C-bank</a:t>
                    </a:r>
                    <a:endParaRPr lang="en-US" dirty="0"/>
                  </a:p>
                </c:rich>
              </c:tx>
              <c:spPr>
                <a:noFill/>
                <a:ln w="25312">
                  <a:noFill/>
                </a:ln>
              </c:spPr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xVal>
            <c:numRef>
              <c:f>Gjensidige!$A$14:$A$24</c:f>
              <c:numCache>
                <c:formatCode>0%</c:formatCode>
                <c:ptCount val="11"/>
                <c:pt idx="0">
                  <c:v>0</c:v>
                </c:pt>
                <c:pt idx="1">
                  <c:v>0.01</c:v>
                </c:pt>
                <c:pt idx="2">
                  <c:v>0.02</c:v>
                </c:pt>
                <c:pt idx="3">
                  <c:v>0.03</c:v>
                </c:pt>
                <c:pt idx="4">
                  <c:v>0.04</c:v>
                </c:pt>
                <c:pt idx="5">
                  <c:v>0.05</c:v>
                </c:pt>
                <c:pt idx="6">
                  <c:v>0.06</c:v>
                </c:pt>
                <c:pt idx="7">
                  <c:v>7.0000000000000007E-2</c:v>
                </c:pt>
                <c:pt idx="8">
                  <c:v>0.08</c:v>
                </c:pt>
                <c:pt idx="9">
                  <c:v>0.09</c:v>
                </c:pt>
                <c:pt idx="10">
                  <c:v>0.1</c:v>
                </c:pt>
              </c:numCache>
            </c:numRef>
          </c:xVal>
          <c:yVal>
            <c:numRef>
              <c:f>Gjensidige!$B$14:$B$24</c:f>
              <c:numCache>
                <c:formatCode>0.00</c:formatCode>
                <c:ptCount val="11"/>
                <c:pt idx="0" formatCode="#,##0.00">
                  <c:v>-7.546732105465928</c:v>
                </c:pt>
                <c:pt idx="1">
                  <c:v>-6.3854079744173475</c:v>
                </c:pt>
                <c:pt idx="2">
                  <c:v>-5.2726083897426363</c:v>
                </c:pt>
                <c:pt idx="3">
                  <c:v>-4.2057029809757225</c:v>
                </c:pt>
                <c:pt idx="4">
                  <c:v>-3.1822325468792769</c:v>
                </c:pt>
                <c:pt idx="5">
                  <c:v>-2.1998961990720716</c:v>
                </c:pt>
                <c:pt idx="6">
                  <c:v>-1.2565395933560808</c:v>
                </c:pt>
                <c:pt idx="7">
                  <c:v>-0.35014414682152761</c:v>
                </c:pt>
                <c:pt idx="8">
                  <c:v>0.52118285074501358</c:v>
                </c:pt>
                <c:pt idx="9">
                  <c:v>1.3592173133406078</c:v>
                </c:pt>
                <c:pt idx="10">
                  <c:v>2.1656266970363305</c:v>
                </c:pt>
              </c:numCache>
            </c:numRef>
          </c:yVal>
          <c:smooth val="1"/>
        </c:ser>
        <c:ser>
          <c:idx val="3"/>
          <c:order val="3"/>
          <c:tx>
            <c:v>Statslån</c:v>
          </c:tx>
          <c:spPr>
            <a:ln w="12656">
              <a:solidFill>
                <a:srgbClr val="00FFFF"/>
              </a:solidFill>
              <a:prstDash val="solid"/>
            </a:ln>
          </c:spPr>
          <c:marker>
            <c:symbol val="none"/>
          </c:marker>
          <c:dLbls>
            <c:dLbl>
              <c:idx val="10"/>
              <c:layout>
                <c:manualLayout>
                  <c:x val="-9.6647944454603216E-2"/>
                  <c:y val="3.0769230769230757E-2"/>
                </c:manualLayout>
              </c:layout>
              <c:spPr>
                <a:noFill/>
                <a:ln w="25312">
                  <a:noFill/>
                </a:ln>
              </c:spPr>
              <c:txPr>
                <a:bodyPr/>
                <a:lstStyle/>
                <a:p>
                  <a:pPr>
                    <a:defRPr>
                      <a:solidFill>
                        <a:srgbClr val="00B0F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defRPr>
                  </a:pPr>
                  <a:endParaRPr lang="nb-NO"/>
                </a:p>
              </c:txPr>
              <c:showLegendKey val="0"/>
              <c:showVal val="0"/>
              <c:showCatName val="0"/>
              <c:showSerName val="1"/>
              <c:showPercent val="0"/>
              <c:showBubbleSize val="0"/>
            </c:dLbl>
            <c:txPr>
              <a:bodyPr/>
              <a:lstStyle/>
              <a:p>
                <a:pPr>
                  <a:defRPr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nb-N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xVal>
            <c:numRef>
              <c:f>Statslån!$A$14:$A$24</c:f>
              <c:numCache>
                <c:formatCode>0%</c:formatCode>
                <c:ptCount val="11"/>
                <c:pt idx="0">
                  <c:v>0</c:v>
                </c:pt>
                <c:pt idx="1">
                  <c:v>0.01</c:v>
                </c:pt>
                <c:pt idx="2">
                  <c:v>0.02</c:v>
                </c:pt>
                <c:pt idx="3">
                  <c:v>0.03</c:v>
                </c:pt>
                <c:pt idx="4">
                  <c:v>0.04</c:v>
                </c:pt>
                <c:pt idx="5">
                  <c:v>0.05</c:v>
                </c:pt>
                <c:pt idx="6">
                  <c:v>0.06</c:v>
                </c:pt>
                <c:pt idx="7">
                  <c:v>7.0000000000000007E-2</c:v>
                </c:pt>
                <c:pt idx="8">
                  <c:v>0.08</c:v>
                </c:pt>
                <c:pt idx="9">
                  <c:v>0.09</c:v>
                </c:pt>
                <c:pt idx="10">
                  <c:v>0.1</c:v>
                </c:pt>
              </c:numCache>
            </c:numRef>
          </c:xVal>
          <c:yVal>
            <c:numRef>
              <c:f>Statslån!$B$14:$B$24</c:f>
              <c:numCache>
                <c:formatCode>0.00</c:formatCode>
                <c:ptCount val="11"/>
                <c:pt idx="0" formatCode="#,##0.00">
                  <c:v>-5.3850816620912454</c:v>
                </c:pt>
                <c:pt idx="1">
                  <c:v>-4.0420895341931953</c:v>
                </c:pt>
                <c:pt idx="2">
                  <c:v>-2.759833044811792</c:v>
                </c:pt>
                <c:pt idx="3">
                  <c:v>-1.5348256223313612</c:v>
                </c:pt>
                <c:pt idx="4">
                  <c:v>-0.36381821915152557</c:v>
                </c:pt>
                <c:pt idx="5">
                  <c:v>0.75621922415309228</c:v>
                </c:pt>
                <c:pt idx="6">
                  <c:v>1.8281146942013606</c:v>
                </c:pt>
                <c:pt idx="7">
                  <c:v>2.8545095559565681</c:v>
                </c:pt>
                <c:pt idx="8">
                  <c:v>3.8378726794885694</c:v>
                </c:pt>
                <c:pt idx="9">
                  <c:v>4.7805133676148586</c:v>
                </c:pt>
                <c:pt idx="10">
                  <c:v>5.6845931967666132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2516352"/>
        <c:axId val="32517504"/>
      </c:scatterChart>
      <c:valAx>
        <c:axId val="32516352"/>
        <c:scaling>
          <c:orientation val="minMax"/>
          <c:max val="0.1"/>
        </c:scaling>
        <c:delete val="0"/>
        <c:axPos val="b"/>
        <c:numFmt formatCode="0%" sourceLinked="1"/>
        <c:majorTickMark val="out"/>
        <c:minorTickMark val="none"/>
        <c:tickLblPos val="nextTo"/>
        <c:spPr>
          <a:ln w="316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nb-NO"/>
          </a:p>
        </c:txPr>
        <c:crossAx val="32517504"/>
        <c:crosses val="autoZero"/>
        <c:crossBetween val="midCat"/>
      </c:valAx>
      <c:valAx>
        <c:axId val="32517504"/>
        <c:scaling>
          <c:orientation val="minMax"/>
          <c:max val="6"/>
          <c:min val="-8"/>
        </c:scaling>
        <c:delete val="0"/>
        <c:axPos val="l"/>
        <c:numFmt formatCode="#,##0.00" sourceLinked="1"/>
        <c:majorTickMark val="out"/>
        <c:minorTickMark val="none"/>
        <c:tickLblPos val="nextTo"/>
        <c:spPr>
          <a:ln w="316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nb-NO"/>
          </a:p>
        </c:txPr>
        <c:crossAx val="32516352"/>
        <c:crosses val="autoZero"/>
        <c:crossBetween val="midCat"/>
      </c:valAx>
      <c:spPr>
        <a:noFill/>
        <a:ln w="25312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4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nb-NO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314516129032259"/>
          <c:y val="5.4838709677419356E-2"/>
          <c:w val="0.82661290322580649"/>
          <c:h val="0.9"/>
        </c:manualLayout>
      </c:layout>
      <c:scatterChart>
        <c:scatterStyle val="smoothMarker"/>
        <c:varyColors val="0"/>
        <c:ser>
          <c:idx val="0"/>
          <c:order val="0"/>
          <c:tx>
            <c:strRef>
              <c:f>Sammenligning!$J$3</c:f>
              <c:strCache>
                <c:ptCount val="1"/>
                <c:pt idx="0">
                  <c:v>NV Serie</c:v>
                </c:pt>
              </c:strCache>
            </c:strRef>
          </c:tx>
          <c:spPr>
            <a:ln w="20889">
              <a:solidFill>
                <a:srgbClr val="FFFF00"/>
              </a:solidFill>
              <a:prstDash val="solid"/>
            </a:ln>
          </c:spPr>
          <c:marker>
            <c:symbol val="none"/>
          </c:marker>
          <c:dLbls>
            <c:dLbl>
              <c:idx val="14"/>
              <c:layout>
                <c:manualLayout>
                  <c:x val="0"/>
                  <c:y val="2.3270846800258566E-2"/>
                </c:manualLayout>
              </c:layout>
              <c:spPr>
                <a:noFill/>
                <a:ln w="41778">
                  <a:noFill/>
                </a:ln>
              </c:spPr>
              <c:txPr>
                <a:bodyPr/>
                <a:lstStyle/>
                <a:p>
                  <a:pPr>
                    <a:defRPr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defRPr>
                  </a:pPr>
                  <a:endParaRPr lang="nb-NO"/>
                </a:p>
              </c:txPr>
              <c:showLegendKey val="0"/>
              <c:showVal val="0"/>
              <c:showCatName val="0"/>
              <c:showSerName val="1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xVal>
            <c:numRef>
              <c:f>Sammenligning!$I$5:$I$20</c:f>
              <c:numCache>
                <c:formatCode>0%</c:formatCode>
                <c:ptCount val="16"/>
                <c:pt idx="0">
                  <c:v>0</c:v>
                </c:pt>
                <c:pt idx="1">
                  <c:v>0.01</c:v>
                </c:pt>
                <c:pt idx="2">
                  <c:v>0.02</c:v>
                </c:pt>
                <c:pt idx="3">
                  <c:v>0.03</c:v>
                </c:pt>
                <c:pt idx="4">
                  <c:v>0.04</c:v>
                </c:pt>
                <c:pt idx="5">
                  <c:v>0.05</c:v>
                </c:pt>
                <c:pt idx="6">
                  <c:v>0.06</c:v>
                </c:pt>
                <c:pt idx="7">
                  <c:v>7.0000000000000007E-2</c:v>
                </c:pt>
                <c:pt idx="8">
                  <c:v>0.08</c:v>
                </c:pt>
                <c:pt idx="9">
                  <c:v>0.09</c:v>
                </c:pt>
                <c:pt idx="10">
                  <c:v>0.1</c:v>
                </c:pt>
                <c:pt idx="11">
                  <c:v>0.11</c:v>
                </c:pt>
                <c:pt idx="12">
                  <c:v>0.12</c:v>
                </c:pt>
                <c:pt idx="13">
                  <c:v>0.13</c:v>
                </c:pt>
                <c:pt idx="14">
                  <c:v>0.14000000000000001</c:v>
                </c:pt>
                <c:pt idx="15">
                  <c:v>0.15</c:v>
                </c:pt>
              </c:numCache>
            </c:numRef>
          </c:xVal>
          <c:yVal>
            <c:numRef>
              <c:f>Sammenligning!$J$5:$J$20</c:f>
              <c:numCache>
                <c:formatCode>#,##0</c:formatCode>
                <c:ptCount val="16"/>
                <c:pt idx="0">
                  <c:v>-264000</c:v>
                </c:pt>
                <c:pt idx="1">
                  <c:v>-211478.18771933147</c:v>
                </c:pt>
                <c:pt idx="2">
                  <c:v>-162786.39900124201</c:v>
                </c:pt>
                <c:pt idx="3">
                  <c:v>-117583.77305793343</c:v>
                </c:pt>
                <c:pt idx="4">
                  <c:v>-75564.168825798668</c:v>
                </c:pt>
                <c:pt idx="5">
                  <c:v>-36452.241133042844</c:v>
                </c:pt>
                <c:pt idx="6">
                  <c:v>0</c:v>
                </c:pt>
                <c:pt idx="7">
                  <c:v>34016.210960770375</c:v>
                </c:pt>
                <c:pt idx="8">
                  <c:v>65798.372021171264</c:v>
                </c:pt>
                <c:pt idx="9">
                  <c:v>95529.127969093388</c:v>
                </c:pt>
                <c:pt idx="10">
                  <c:v>123373.85261745041</c:v>
                </c:pt>
                <c:pt idx="11">
                  <c:v>149482.47232213838</c:v>
                </c:pt>
                <c:pt idx="12">
                  <c:v>173991.07886356558</c:v>
                </c:pt>
                <c:pt idx="13">
                  <c:v>197023.35795895243</c:v>
                </c:pt>
                <c:pt idx="14">
                  <c:v>218691.85616943659</c:v>
                </c:pt>
                <c:pt idx="15">
                  <c:v>239099.10595899681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Sammenligning!$K$3</c:f>
              <c:strCache>
                <c:ptCount val="1"/>
                <c:pt idx="0">
                  <c:v>NV Annuitet</c:v>
                </c:pt>
              </c:strCache>
            </c:strRef>
          </c:tx>
          <c:spPr>
            <a:ln w="20889">
              <a:solidFill>
                <a:srgbClr val="FF00FF"/>
              </a:solidFill>
              <a:prstDash val="solid"/>
            </a:ln>
          </c:spPr>
          <c:marker>
            <c:symbol val="none"/>
          </c:marker>
          <c:dLbls>
            <c:dLbl>
              <c:idx val="15"/>
              <c:layout>
                <c:manualLayout>
                  <c:x val="-1.048329276806109E-2"/>
                  <c:y val="-1.8099547511312219E-2"/>
                </c:manualLayout>
              </c:layout>
              <c:spPr>
                <a:noFill/>
                <a:ln w="41778">
                  <a:noFill/>
                </a:ln>
              </c:spPr>
              <c:txPr>
                <a:bodyPr/>
                <a:lstStyle/>
                <a:p>
                  <a:pPr>
                    <a:defRPr>
                      <a:solidFill>
                        <a:srgbClr val="C0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defRPr>
                  </a:pPr>
                  <a:endParaRPr lang="nb-NO"/>
                </a:p>
              </c:txPr>
              <c:showLegendKey val="0"/>
              <c:showVal val="0"/>
              <c:showCatName val="0"/>
              <c:showSerName val="1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xVal>
            <c:numRef>
              <c:f>Sammenligning!$I$5:$I$20</c:f>
              <c:numCache>
                <c:formatCode>0%</c:formatCode>
                <c:ptCount val="16"/>
                <c:pt idx="0">
                  <c:v>0</c:v>
                </c:pt>
                <c:pt idx="1">
                  <c:v>0.01</c:v>
                </c:pt>
                <c:pt idx="2">
                  <c:v>0.02</c:v>
                </c:pt>
                <c:pt idx="3">
                  <c:v>0.03</c:v>
                </c:pt>
                <c:pt idx="4">
                  <c:v>0.04</c:v>
                </c:pt>
                <c:pt idx="5">
                  <c:v>0.05</c:v>
                </c:pt>
                <c:pt idx="6">
                  <c:v>0.06</c:v>
                </c:pt>
                <c:pt idx="7">
                  <c:v>7.0000000000000007E-2</c:v>
                </c:pt>
                <c:pt idx="8">
                  <c:v>0.08</c:v>
                </c:pt>
                <c:pt idx="9">
                  <c:v>0.09</c:v>
                </c:pt>
                <c:pt idx="10">
                  <c:v>0.1</c:v>
                </c:pt>
                <c:pt idx="11">
                  <c:v>0.11</c:v>
                </c:pt>
                <c:pt idx="12">
                  <c:v>0.12</c:v>
                </c:pt>
                <c:pt idx="13">
                  <c:v>0.13</c:v>
                </c:pt>
                <c:pt idx="14">
                  <c:v>0.14000000000000001</c:v>
                </c:pt>
                <c:pt idx="15">
                  <c:v>0.15</c:v>
                </c:pt>
              </c:numCache>
            </c:numRef>
          </c:xVal>
          <c:yVal>
            <c:numRef>
              <c:f>Sammenligning!$K$5:$K$20</c:f>
              <c:numCache>
                <c:formatCode>#,##0</c:formatCode>
                <c:ptCount val="16"/>
                <c:pt idx="0">
                  <c:v>-286943.66576306964</c:v>
                </c:pt>
                <c:pt idx="1">
                  <c:v>-229477.44661592471</c:v>
                </c:pt>
                <c:pt idx="2">
                  <c:v>-176356.38747133221</c:v>
                </c:pt>
                <c:pt idx="3">
                  <c:v>-127184.99411076552</c:v>
                </c:pt>
                <c:pt idx="4">
                  <c:v>-81608.679103436181</c:v>
                </c:pt>
                <c:pt idx="5">
                  <c:v>-39309.086997887585</c:v>
                </c:pt>
                <c:pt idx="6">
                  <c:v>9.3132257461547852E-10</c:v>
                </c:pt>
                <c:pt idx="7">
                  <c:v>36576.253311289009</c:v>
                </c:pt>
                <c:pt idx="8">
                  <c:v>70651.952666600235</c:v>
                </c:pt>
                <c:pt idx="9">
                  <c:v>102436.76126896357</c:v>
                </c:pt>
                <c:pt idx="10">
                  <c:v>132120.17055981804</c:v>
                </c:pt>
                <c:pt idx="11">
                  <c:v>159873.65692809632</c:v>
                </c:pt>
                <c:pt idx="12">
                  <c:v>185852.58691201836</c:v>
                </c:pt>
                <c:pt idx="13">
                  <c:v>210197.90249248291</c:v>
                </c:pt>
                <c:pt idx="14">
                  <c:v>233037.6138373554</c:v>
                </c:pt>
                <c:pt idx="15">
                  <c:v>254488.12321973185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34176"/>
        <c:axId val="2433600"/>
      </c:scatterChart>
      <c:valAx>
        <c:axId val="2434176"/>
        <c:scaling>
          <c:orientation val="minMax"/>
          <c:max val="0.15"/>
          <c:min val="0"/>
        </c:scaling>
        <c:delete val="0"/>
        <c:axPos val="b"/>
        <c:numFmt formatCode="0%" sourceLinked="1"/>
        <c:majorTickMark val="out"/>
        <c:minorTickMark val="none"/>
        <c:tickLblPos val="nextTo"/>
        <c:spPr>
          <a:ln w="5222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nb-NO"/>
          </a:p>
        </c:txPr>
        <c:crossAx val="2433600"/>
        <c:crosses val="autoZero"/>
        <c:crossBetween val="midCat"/>
      </c:valAx>
      <c:valAx>
        <c:axId val="2433600"/>
        <c:scaling>
          <c:orientation val="minMax"/>
          <c:max val="300000"/>
          <c:min val="-300000"/>
        </c:scaling>
        <c:delete val="0"/>
        <c:axPos val="l"/>
        <c:numFmt formatCode="#,##0" sourceLinked="1"/>
        <c:majorTickMark val="out"/>
        <c:minorTickMark val="none"/>
        <c:tickLblPos val="nextTo"/>
        <c:spPr>
          <a:ln w="5222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nb-NO"/>
          </a:p>
        </c:txPr>
        <c:crossAx val="2434176"/>
        <c:crosses val="autoZero"/>
        <c:crossBetween val="midCat"/>
      </c:valAx>
      <c:spPr>
        <a:noFill/>
        <a:ln w="41778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4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nb-NO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6790123456790124"/>
          <c:y val="4.5627376425855515E-2"/>
          <c:w val="0.79753086419753083"/>
          <c:h val="0.88212927756653992"/>
        </c:manualLayout>
      </c:layout>
      <c:scatterChart>
        <c:scatterStyle val="smoothMarker"/>
        <c:varyColors val="0"/>
        <c:ser>
          <c:idx val="0"/>
          <c:order val="0"/>
          <c:tx>
            <c:strRef>
              <c:f>'Leasing eller kjøp'!$J$2</c:f>
              <c:strCache>
                <c:ptCount val="1"/>
                <c:pt idx="0">
                  <c:v>NV Kjøp</c:v>
                </c:pt>
              </c:strCache>
            </c:strRef>
          </c:tx>
          <c:spPr>
            <a:ln w="27235">
              <a:solidFill>
                <a:srgbClr val="FFFF00"/>
              </a:solidFill>
              <a:prstDash val="solid"/>
            </a:ln>
          </c:spPr>
          <c:marker>
            <c:symbol val="none"/>
          </c:marker>
          <c:dLbls>
            <c:dLbl>
              <c:idx val="15"/>
              <c:layout/>
              <c:spPr>
                <a:noFill/>
                <a:ln w="54470">
                  <a:noFill/>
                </a:ln>
              </c:spPr>
              <c:txPr>
                <a:bodyPr/>
                <a:lstStyle/>
                <a:p>
                  <a:pPr>
                    <a:defRPr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defRPr>
                  </a:pPr>
                  <a:endParaRPr lang="nb-NO"/>
                </a:p>
              </c:txPr>
              <c:showLegendKey val="0"/>
              <c:showVal val="0"/>
              <c:showCatName val="0"/>
              <c:showSerName val="1"/>
              <c:showPercent val="0"/>
              <c:showBubbleSize val="0"/>
            </c:dLbl>
            <c:dLbl>
              <c:idx val="16"/>
              <c:spPr>
                <a:noFill/>
                <a:ln w="54470">
                  <a:noFill/>
                </a:ln>
              </c:spPr>
              <c:txPr>
                <a:bodyPr/>
                <a:lstStyle/>
                <a:p>
                  <a:pPr>
                    <a:defRPr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defRPr>
                  </a:pPr>
                  <a:endParaRPr lang="nb-NO"/>
                </a:p>
              </c:txPr>
              <c:showLegendKey val="0"/>
              <c:showVal val="0"/>
              <c:showCatName val="0"/>
              <c:showSerName val="1"/>
              <c:showPercent val="0"/>
              <c:showBubbleSize val="0"/>
            </c:dLbl>
            <c:txPr>
              <a:bodyPr/>
              <a:lstStyle/>
              <a:p>
                <a:pPr>
                  <a:defRPr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nb-N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xVal>
            <c:numRef>
              <c:f>'Leasing eller kjøp'!$I$4:$I$19</c:f>
              <c:numCache>
                <c:formatCode>0%</c:formatCode>
                <c:ptCount val="16"/>
                <c:pt idx="0">
                  <c:v>0</c:v>
                </c:pt>
                <c:pt idx="1">
                  <c:v>0.02</c:v>
                </c:pt>
                <c:pt idx="2">
                  <c:v>0.04</c:v>
                </c:pt>
                <c:pt idx="3">
                  <c:v>0.06</c:v>
                </c:pt>
                <c:pt idx="4">
                  <c:v>0.08</c:v>
                </c:pt>
                <c:pt idx="5">
                  <c:v>0.1</c:v>
                </c:pt>
                <c:pt idx="6">
                  <c:v>0.12</c:v>
                </c:pt>
                <c:pt idx="7">
                  <c:v>0.14000000000000001</c:v>
                </c:pt>
                <c:pt idx="8">
                  <c:v>0.16</c:v>
                </c:pt>
                <c:pt idx="9">
                  <c:v>0.18</c:v>
                </c:pt>
                <c:pt idx="10">
                  <c:v>0.2</c:v>
                </c:pt>
                <c:pt idx="11">
                  <c:v>0.22</c:v>
                </c:pt>
                <c:pt idx="12">
                  <c:v>0.24</c:v>
                </c:pt>
                <c:pt idx="13">
                  <c:v>0.26</c:v>
                </c:pt>
                <c:pt idx="14">
                  <c:v>0.28000000000000003</c:v>
                </c:pt>
                <c:pt idx="15">
                  <c:v>0.3</c:v>
                </c:pt>
              </c:numCache>
            </c:numRef>
          </c:xVal>
          <c:yVal>
            <c:numRef>
              <c:f>'Leasing eller kjøp'!$J$4:$J$19</c:f>
              <c:numCache>
                <c:formatCode>#,##0</c:formatCode>
                <c:ptCount val="16"/>
                <c:pt idx="0">
                  <c:v>100126.91520000005</c:v>
                </c:pt>
                <c:pt idx="1">
                  <c:v>86957.432661645988</c:v>
                </c:pt>
                <c:pt idx="2">
                  <c:v>74677.466431497538</c:v>
                </c:pt>
                <c:pt idx="3">
                  <c:v>63209.500460111361</c:v>
                </c:pt>
                <c:pt idx="4">
                  <c:v>52484.156378600805</c:v>
                </c:pt>
                <c:pt idx="5">
                  <c:v>42439.203005259187</c:v>
                </c:pt>
                <c:pt idx="6">
                  <c:v>33018.702168367308</c:v>
                </c:pt>
                <c:pt idx="7">
                  <c:v>24172.27001020551</c:v>
                </c:pt>
                <c:pt idx="8">
                  <c:v>15854.436426257773</c:v>
                </c:pt>
                <c:pt idx="9">
                  <c:v>8024.0881492265908</c:v>
                </c:pt>
                <c:pt idx="10">
                  <c:v>643.98333333336632</c:v>
                </c:pt>
                <c:pt idx="11">
                  <c:v>-6319.6725717130175</c:v>
                </c:pt>
                <c:pt idx="12">
                  <c:v>-12897.598267933237</c:v>
                </c:pt>
                <c:pt idx="13">
                  <c:v>-19117.762660619803</c:v>
                </c:pt>
                <c:pt idx="14">
                  <c:v>-25005.671691894531</c:v>
                </c:pt>
                <c:pt idx="15">
                  <c:v>-30584.621210741927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'Leasing eller kjøp'!$K$2</c:f>
              <c:strCache>
                <c:ptCount val="1"/>
                <c:pt idx="0">
                  <c:v>NV Leie</c:v>
                </c:pt>
              </c:strCache>
            </c:strRef>
          </c:tx>
          <c:spPr>
            <a:ln w="27235">
              <a:solidFill>
                <a:srgbClr val="FF00FF"/>
              </a:solidFill>
              <a:prstDash val="solid"/>
            </a:ln>
          </c:spPr>
          <c:marker>
            <c:symbol val="none"/>
          </c:marker>
          <c:dLbls>
            <c:dLbl>
              <c:idx val="15"/>
              <c:layout>
                <c:manualLayout>
                  <c:x val="-1.5411108132586275E-2"/>
                  <c:y val="-3.71445153801509E-2"/>
                </c:manualLayout>
              </c:layout>
              <c:spPr>
                <a:noFill/>
                <a:ln w="54470">
                  <a:noFill/>
                </a:ln>
              </c:spPr>
              <c:txPr>
                <a:bodyPr/>
                <a:lstStyle/>
                <a:p>
                  <a:pPr>
                    <a:defRPr>
                      <a:solidFill>
                        <a:srgbClr val="FF3399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defRPr>
                  </a:pPr>
                  <a:endParaRPr lang="nb-NO"/>
                </a:p>
              </c:txPr>
              <c:showLegendKey val="0"/>
              <c:showVal val="0"/>
              <c:showCatName val="0"/>
              <c:showSerName val="1"/>
              <c:showPercent val="0"/>
              <c:showBubbleSize val="0"/>
            </c:dLbl>
            <c:dLbl>
              <c:idx val="16"/>
              <c:spPr>
                <a:noFill/>
                <a:ln w="54470">
                  <a:noFill/>
                </a:ln>
              </c:spPr>
              <c:txPr>
                <a:bodyPr/>
                <a:lstStyle/>
                <a:p>
                  <a:pPr>
                    <a:defRPr/>
                  </a:pPr>
                  <a:endParaRPr lang="nb-NO"/>
                </a:p>
              </c:txPr>
              <c:showLegendKey val="0"/>
              <c:showVal val="0"/>
              <c:showCatName val="0"/>
              <c:showSerName val="1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xVal>
            <c:numRef>
              <c:f>'Leasing eller kjøp'!$I$4:$I$19</c:f>
              <c:numCache>
                <c:formatCode>0%</c:formatCode>
                <c:ptCount val="16"/>
                <c:pt idx="0">
                  <c:v>0</c:v>
                </c:pt>
                <c:pt idx="1">
                  <c:v>0.02</c:v>
                </c:pt>
                <c:pt idx="2">
                  <c:v>0.04</c:v>
                </c:pt>
                <c:pt idx="3">
                  <c:v>0.06</c:v>
                </c:pt>
                <c:pt idx="4">
                  <c:v>0.08</c:v>
                </c:pt>
                <c:pt idx="5">
                  <c:v>0.1</c:v>
                </c:pt>
                <c:pt idx="6">
                  <c:v>0.12</c:v>
                </c:pt>
                <c:pt idx="7">
                  <c:v>0.14000000000000001</c:v>
                </c:pt>
                <c:pt idx="8">
                  <c:v>0.16</c:v>
                </c:pt>
                <c:pt idx="9">
                  <c:v>0.18</c:v>
                </c:pt>
                <c:pt idx="10">
                  <c:v>0.2</c:v>
                </c:pt>
                <c:pt idx="11">
                  <c:v>0.22</c:v>
                </c:pt>
                <c:pt idx="12">
                  <c:v>0.24</c:v>
                </c:pt>
                <c:pt idx="13">
                  <c:v>0.26</c:v>
                </c:pt>
                <c:pt idx="14">
                  <c:v>0.28000000000000003</c:v>
                </c:pt>
                <c:pt idx="15">
                  <c:v>0.3</c:v>
                </c:pt>
              </c:numCache>
            </c:numRef>
          </c:xVal>
          <c:yVal>
            <c:numRef>
              <c:f>'Leasing eller kjøp'!$K$4:$K$19</c:f>
              <c:numCache>
                <c:formatCode>#,##0</c:formatCode>
                <c:ptCount val="16"/>
                <c:pt idx="0">
                  <c:v>10576.915200000023</c:v>
                </c:pt>
                <c:pt idx="1">
                  <c:v>10098.758396092022</c:v>
                </c:pt>
                <c:pt idx="2">
                  <c:v>9652.9301319981987</c:v>
                </c:pt>
                <c:pt idx="3">
                  <c:v>9236.6235214304597</c:v>
                </c:pt>
                <c:pt idx="4">
                  <c:v>8847.3251028806772</c:v>
                </c:pt>
                <c:pt idx="5">
                  <c:v>8482.7792637115108</c:v>
                </c:pt>
                <c:pt idx="6">
                  <c:v>8140.9575437317935</c:v>
                </c:pt>
                <c:pt idx="7">
                  <c:v>7820.0320746464622</c:v>
                </c:pt>
                <c:pt idx="8">
                  <c:v>7518.3525359793503</c:v>
                </c:pt>
                <c:pt idx="9">
                  <c:v>7234.4261097775479</c:v>
                </c:pt>
                <c:pt idx="10">
                  <c:v>6966.9000000000142</c:v>
                </c:pt>
                <c:pt idx="11">
                  <c:v>6714.5461514400013</c:v>
                </c:pt>
                <c:pt idx="12">
                  <c:v>6476.2478600919858</c:v>
                </c:pt>
                <c:pt idx="13">
                  <c:v>6250.9880142533311</c:v>
                </c:pt>
                <c:pt idx="14">
                  <c:v>6037.8387451171984</c:v>
                </c:pt>
                <c:pt idx="15">
                  <c:v>5835.9522985889953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42944"/>
        <c:axId val="2443520"/>
      </c:scatterChart>
      <c:valAx>
        <c:axId val="2442944"/>
        <c:scaling>
          <c:orientation val="minMax"/>
          <c:max val="0.3"/>
          <c:min val="0"/>
        </c:scaling>
        <c:delete val="0"/>
        <c:axPos val="b"/>
        <c:numFmt formatCode="0%" sourceLinked="1"/>
        <c:majorTickMark val="out"/>
        <c:minorTickMark val="none"/>
        <c:tickLblPos val="nextTo"/>
        <c:spPr>
          <a:ln w="6809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nb-NO"/>
          </a:p>
        </c:txPr>
        <c:crossAx val="2443520"/>
        <c:crosses val="autoZero"/>
        <c:crossBetween val="midCat"/>
      </c:valAx>
      <c:valAx>
        <c:axId val="2443520"/>
        <c:scaling>
          <c:orientation val="minMax"/>
          <c:max val="100000"/>
        </c:scaling>
        <c:delete val="0"/>
        <c:axPos val="l"/>
        <c:numFmt formatCode="#,##0" sourceLinked="1"/>
        <c:majorTickMark val="out"/>
        <c:minorTickMark val="none"/>
        <c:tickLblPos val="nextTo"/>
        <c:spPr>
          <a:ln w="6809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nb-NO"/>
          </a:p>
        </c:txPr>
        <c:crossAx val="2442944"/>
        <c:crosses val="autoZero"/>
        <c:crossBetween val="midCat"/>
      </c:valAx>
      <c:spPr>
        <a:noFill/>
        <a:ln w="54470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4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nb-NO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588235294117646"/>
          <c:y val="5.6818181818181816E-2"/>
          <c:w val="0.75"/>
          <c:h val="0.86742424242424243"/>
        </c:manualLayout>
      </c:layout>
      <c:scatterChart>
        <c:scatterStyle val="smoothMarker"/>
        <c:varyColors val="0"/>
        <c:ser>
          <c:idx val="0"/>
          <c:order val="0"/>
          <c:tx>
            <c:strRef>
              <c:f>Differanse!$J$2</c:f>
              <c:strCache>
                <c:ptCount val="1"/>
                <c:pt idx="0">
                  <c:v>NV Differanse</c:v>
                </c:pt>
              </c:strCache>
            </c:strRef>
          </c:tx>
          <c:spPr>
            <a:ln w="22740">
              <a:solidFill>
                <a:srgbClr val="FF0000"/>
              </a:solidFill>
              <a:prstDash val="solid"/>
            </a:ln>
          </c:spPr>
          <c:marker>
            <c:symbol val="none"/>
          </c:marker>
          <c:dLbls>
            <c:dLbl>
              <c:idx val="15"/>
              <c:layout>
                <c:manualLayout>
                  <c:x val="-3.7422580603971418E-2"/>
                  <c:y val="-2.4965544355499251E-2"/>
                </c:manualLayout>
              </c:layout>
              <c:spPr>
                <a:noFill/>
                <a:ln w="45481">
                  <a:noFill/>
                </a:ln>
              </c:spPr>
              <c:txPr>
                <a:bodyPr/>
                <a:lstStyle/>
                <a:p>
                  <a:pPr>
                    <a:defRPr/>
                  </a:pPr>
                  <a:endParaRPr lang="nb-NO"/>
                </a:p>
              </c:txPr>
              <c:showLegendKey val="0"/>
              <c:showVal val="0"/>
              <c:showCatName val="0"/>
              <c:showSerName val="1"/>
              <c:showPercent val="0"/>
              <c:showBubbleSize val="0"/>
            </c:dLbl>
            <c:dLbl>
              <c:idx val="16"/>
              <c:spPr>
                <a:noFill/>
                <a:ln w="45481">
                  <a:noFill/>
                </a:ln>
              </c:spPr>
              <c:txPr>
                <a:bodyPr/>
                <a:lstStyle/>
                <a:p>
                  <a:pPr>
                    <a:defRPr/>
                  </a:pPr>
                  <a:endParaRPr lang="nb-NO"/>
                </a:p>
              </c:txPr>
              <c:showLegendKey val="0"/>
              <c:showVal val="0"/>
              <c:showCatName val="0"/>
              <c:showSerName val="1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xVal>
            <c:numRef>
              <c:f>Differanse!$I$4:$I$19</c:f>
              <c:numCache>
                <c:formatCode>0%</c:formatCode>
                <c:ptCount val="16"/>
                <c:pt idx="0">
                  <c:v>0</c:v>
                </c:pt>
                <c:pt idx="1">
                  <c:v>0.02</c:v>
                </c:pt>
                <c:pt idx="2">
                  <c:v>0.04</c:v>
                </c:pt>
                <c:pt idx="3">
                  <c:v>0.06</c:v>
                </c:pt>
                <c:pt idx="4">
                  <c:v>0.08</c:v>
                </c:pt>
                <c:pt idx="5">
                  <c:v>0.1</c:v>
                </c:pt>
                <c:pt idx="6">
                  <c:v>0.12</c:v>
                </c:pt>
                <c:pt idx="7">
                  <c:v>0.14000000000000001</c:v>
                </c:pt>
                <c:pt idx="8">
                  <c:v>0.16</c:v>
                </c:pt>
                <c:pt idx="9">
                  <c:v>0.18</c:v>
                </c:pt>
                <c:pt idx="10">
                  <c:v>0.2</c:v>
                </c:pt>
                <c:pt idx="11">
                  <c:v>0.22</c:v>
                </c:pt>
                <c:pt idx="12">
                  <c:v>0.24</c:v>
                </c:pt>
                <c:pt idx="13">
                  <c:v>0.26</c:v>
                </c:pt>
                <c:pt idx="14">
                  <c:v>0.28000000000000003</c:v>
                </c:pt>
                <c:pt idx="15">
                  <c:v>0.3</c:v>
                </c:pt>
              </c:numCache>
            </c:numRef>
          </c:xVal>
          <c:yVal>
            <c:numRef>
              <c:f>Differanse!$J$4:$J$19</c:f>
              <c:numCache>
                <c:formatCode>#,##0</c:formatCode>
                <c:ptCount val="16"/>
                <c:pt idx="0">
                  <c:v>-89550</c:v>
                </c:pt>
                <c:pt idx="1">
                  <c:v>-76858.674265553942</c:v>
                </c:pt>
                <c:pt idx="2">
                  <c:v>-65024.536299499334</c:v>
                </c:pt>
                <c:pt idx="3">
                  <c:v>-53972.876938680856</c:v>
                </c:pt>
                <c:pt idx="4">
                  <c:v>-43636.83127572012</c:v>
                </c:pt>
                <c:pt idx="5">
                  <c:v>-33956.423741547653</c:v>
                </c:pt>
                <c:pt idx="6">
                  <c:v>-24877.744624635525</c:v>
                </c:pt>
                <c:pt idx="7">
                  <c:v>-16352.237935559067</c:v>
                </c:pt>
                <c:pt idx="8">
                  <c:v>-8336.0838902784162</c:v>
                </c:pt>
                <c:pt idx="9">
                  <c:v>-789.6620394490601</c:v>
                </c:pt>
                <c:pt idx="10">
                  <c:v>6322.916666666657</c:v>
                </c:pt>
                <c:pt idx="11">
                  <c:v>13034.218723153026</c:v>
                </c:pt>
                <c:pt idx="12">
                  <c:v>19373.846128025238</c:v>
                </c:pt>
                <c:pt idx="13">
                  <c:v>25368.750674873125</c:v>
                </c:pt>
                <c:pt idx="14">
                  <c:v>31043.510437011719</c:v>
                </c:pt>
                <c:pt idx="15">
                  <c:v>36420.573509330919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47552"/>
        <c:axId val="2438784"/>
      </c:scatterChart>
      <c:valAx>
        <c:axId val="2447552"/>
        <c:scaling>
          <c:orientation val="minMax"/>
          <c:max val="0.3"/>
          <c:min val="0"/>
        </c:scaling>
        <c:delete val="0"/>
        <c:axPos val="b"/>
        <c:numFmt formatCode="0%" sourceLinked="1"/>
        <c:majorTickMark val="out"/>
        <c:minorTickMark val="none"/>
        <c:tickLblPos val="nextTo"/>
        <c:spPr>
          <a:ln w="568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nb-NO"/>
          </a:p>
        </c:txPr>
        <c:crossAx val="2438784"/>
        <c:crosses val="autoZero"/>
        <c:crossBetween val="midCat"/>
      </c:valAx>
      <c:valAx>
        <c:axId val="2438784"/>
        <c:scaling>
          <c:orientation val="minMax"/>
          <c:max val="40000"/>
        </c:scaling>
        <c:delete val="0"/>
        <c:axPos val="l"/>
        <c:numFmt formatCode="#,##0" sourceLinked="1"/>
        <c:majorTickMark val="out"/>
        <c:minorTickMark val="none"/>
        <c:tickLblPos val="nextTo"/>
        <c:spPr>
          <a:ln w="568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nb-NO"/>
          </a:p>
        </c:txPr>
        <c:crossAx val="2447552"/>
        <c:crosses val="autoZero"/>
        <c:crossBetween val="midCat"/>
      </c:valAx>
      <c:spPr>
        <a:noFill/>
        <a:ln w="45481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4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nb-NO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0.4815</cdr:x>
      <cdr:y>0.49831</cdr:y>
    </cdr:from>
    <cdr:to>
      <cdr:x>0.5168</cdr:x>
      <cdr:y>0.55216</cdr:y>
    </cdr:to>
    <cdr:sp macro="" textlink="">
      <cdr:nvSpPr>
        <cdr:cNvPr id="17409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755127" y="1398616"/>
          <a:ext cx="128445" cy="15080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</cdr:sp>
  </cdr:relSizeAnchor>
  <cdr:relSizeAnchor xmlns:cdr="http://schemas.openxmlformats.org/drawingml/2006/chartDrawing">
    <cdr:from>
      <cdr:x>0.69866</cdr:x>
      <cdr:y>0.60602</cdr:y>
    </cdr:from>
    <cdr:to>
      <cdr:x>0.98691</cdr:x>
      <cdr:y>0.65915</cdr:y>
    </cdr:to>
    <cdr:sp macro="" textlink="">
      <cdr:nvSpPr>
        <cdr:cNvPr id="17411" name="Text Box 3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545283" y="1700235"/>
          <a:ext cx="1048817" cy="14878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endParaRPr lang="nb-NO" sz="800" b="0" i="0" strike="noStrike">
            <a:solidFill>
              <a:srgbClr val="000000"/>
            </a:solidFill>
            <a:latin typeface="Arial"/>
            <a:cs typeface="Arial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n-NO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0A7F21-93AB-F141-B5DF-C5DEC9ADD7FC}" type="datetimeFigureOut">
              <a:rPr lang="nn-NO" smtClean="0"/>
              <a:pPr/>
              <a:t>31.05.2012</a:t>
            </a:fld>
            <a:endParaRPr lang="nn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n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3AFC79-0860-C841-8EDA-23442A983571}" type="slidenum">
              <a:rPr lang="nn-NO" smtClean="0"/>
              <a:pPr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42564223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n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227896-0BD5-F942-9C6E-A9ABC30FBEB1}" type="datetimeFigureOut">
              <a:rPr lang="nn-NO" smtClean="0"/>
              <a:pPr/>
              <a:t>31.05.2012</a:t>
            </a:fld>
            <a:endParaRPr lang="nn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725488" y="741363"/>
            <a:ext cx="534670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n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n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CEF757-EB36-7542-8ED8-5F1079D825E3}" type="slidenum">
              <a:rPr lang="nn-NO" smtClean="0"/>
              <a:pPr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68814904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b-NO" smtClean="0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B622EBD-CAA3-4D53-984C-4D7D4647B0B4}" type="slidenum">
              <a:rPr lang="nb-NO" smtClean="0"/>
              <a:pPr eaLnBrk="1" hangingPunct="1"/>
              <a:t>4</a:t>
            </a:fld>
            <a:endParaRPr lang="nb-NO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Forskuddsbetalte renter er dermed fradragsberettiget først perioden etter</a:t>
            </a:r>
            <a:r>
              <a:rPr lang="nb-NO" baseline="0" dirty="0" smtClean="0"/>
              <a:t> betalingen.</a:t>
            </a: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CEF757-EB36-7542-8ED8-5F1079D825E3}" type="slidenum">
              <a:rPr lang="nn-NO" smtClean="0"/>
              <a:pPr/>
              <a:t>17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8202941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b-NO" smtClean="0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16C3771-2E20-4001-B1D6-BC4E17E14167}" type="slidenum">
              <a:rPr lang="nb-NO" smtClean="0"/>
              <a:pPr eaLnBrk="1" hangingPunct="1"/>
              <a:t>5</a:t>
            </a:fld>
            <a:endParaRPr lang="nb-NO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b-NO" smtClean="0"/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F209823-7E9A-483A-8C45-10BB8E762029}" type="slidenum">
              <a:rPr lang="nb-NO" smtClean="0"/>
              <a:pPr eaLnBrk="1" hangingPunct="1"/>
              <a:t>7</a:t>
            </a:fld>
            <a:endParaRPr lang="nb-NO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b-NO" smtClean="0"/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608E9AC-7A9F-4926-AD41-5FE92C728BD3}" type="slidenum">
              <a:rPr lang="nb-NO" smtClean="0"/>
              <a:pPr eaLnBrk="1" hangingPunct="1"/>
              <a:t>8</a:t>
            </a:fld>
            <a:endParaRPr lang="nb-NO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b-NO" smtClean="0"/>
          </a:p>
        </p:txBody>
      </p:sp>
      <p:sp>
        <p:nvSpPr>
          <p:cNvPr id="604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36F31DF-5BDE-42FD-A925-FBCD6E586FB3}" type="slidenum">
              <a:rPr lang="nb-NO" smtClean="0"/>
              <a:pPr eaLnBrk="1" hangingPunct="1"/>
              <a:t>9</a:t>
            </a:fld>
            <a:endParaRPr lang="nb-NO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b-NO" smtClean="0"/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1B8AB7C-D1F3-4347-9357-DCFB318050B3}" type="slidenum">
              <a:rPr lang="nb-NO" smtClean="0"/>
              <a:pPr eaLnBrk="1" hangingPunct="1"/>
              <a:t>11</a:t>
            </a:fld>
            <a:endParaRPr lang="nb-NO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b-NO" smtClean="0"/>
          </a:p>
        </p:txBody>
      </p:sp>
      <p:sp>
        <p:nvSpPr>
          <p:cNvPr id="634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AE15B63-2ECF-4132-9562-DE11EE530F34}" type="slidenum">
              <a:rPr lang="nb-NO" smtClean="0"/>
              <a:pPr eaLnBrk="1" hangingPunct="1"/>
              <a:t>12</a:t>
            </a:fld>
            <a:endParaRPr lang="nb-NO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b-NO" smtClean="0"/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0D6EB80-9F53-4598-9E6F-FA989331F487}" type="slidenum">
              <a:rPr lang="nb-NO" smtClean="0"/>
              <a:pPr eaLnBrk="1" hangingPunct="1"/>
              <a:t>13</a:t>
            </a:fld>
            <a:endParaRPr lang="nb-NO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820D895-71FD-47CF-A2AA-FD034FB8E177}" type="slidenum">
              <a:rPr lang="en-US" smtClean="0"/>
              <a:pPr eaLnBrk="1" hangingPunct="1"/>
              <a:t>14</a:t>
            </a:fld>
            <a:endParaRPr lang="en-US" smtClean="0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b-NO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e 8" descr="bunnbilde_himmel_ligg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9906000" cy="6858001"/>
          </a:xfrm>
          <a:prstGeom prst="rect">
            <a:avLst/>
          </a:prstGeom>
        </p:spPr>
      </p:pic>
      <p:sp>
        <p:nvSpPr>
          <p:cNvPr id="31" name="Title 1"/>
          <p:cNvSpPr>
            <a:spLocks noGrp="1"/>
          </p:cNvSpPr>
          <p:nvPr>
            <p:ph type="title"/>
          </p:nvPr>
        </p:nvSpPr>
        <p:spPr>
          <a:xfrm>
            <a:off x="495300" y="2236695"/>
            <a:ext cx="6934200" cy="1362075"/>
          </a:xfrm>
          <a:prstGeom prst="rect">
            <a:avLst/>
          </a:prstGeo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2" name="Text Placeholder 2"/>
          <p:cNvSpPr>
            <a:spLocks noGrp="1"/>
          </p:cNvSpPr>
          <p:nvPr>
            <p:ph type="body" idx="1"/>
          </p:nvPr>
        </p:nvSpPr>
        <p:spPr>
          <a:xfrm>
            <a:off x="1816100" y="3609696"/>
            <a:ext cx="5613401" cy="1500187"/>
          </a:xfrm>
        </p:spPr>
        <p:txBody>
          <a:bodyPr anchor="t" anchorCtr="0"/>
          <a:lstStyle>
            <a:lvl1pPr marL="0" indent="0" algn="r">
              <a:spcBef>
                <a:spcPts val="300"/>
              </a:spcBef>
              <a:buNone/>
              <a:defRPr sz="1800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Date Placeholder 2"/>
          <p:cNvSpPr>
            <a:spLocks noGrp="1"/>
          </p:cNvSpPr>
          <p:nvPr>
            <p:ph type="dt" sz="half" idx="10"/>
          </p:nvPr>
        </p:nvSpPr>
        <p:spPr>
          <a:xfrm>
            <a:off x="7107384" y="6390219"/>
            <a:ext cx="1854584" cy="365125"/>
          </a:xfrm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11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01423" y="6390219"/>
            <a:ext cx="6305960" cy="365125"/>
          </a:xfrm>
        </p:spPr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12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102859" y="6390219"/>
            <a:ext cx="577850" cy="365125"/>
          </a:xfrm>
        </p:spPr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pic>
        <p:nvPicPr>
          <p:cNvPr id="21" name="Bilde 20" descr="logo_hvit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" y="0"/>
            <a:ext cx="3488267" cy="104074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374650" y="1735667"/>
            <a:ext cx="4442800" cy="4457733"/>
          </a:xfrm>
          <a:prstGeom prst="ellipse">
            <a:avLst/>
          </a:prstGeom>
          <a:ln w="28575">
            <a:solidFill>
              <a:srgbClr val="0F6FC6"/>
            </a:solidFill>
          </a:ln>
        </p:spPr>
        <p:txBody>
          <a:bodyPr/>
          <a:lstStyle>
            <a:lvl1pPr marL="0" indent="0">
              <a:buNone/>
              <a:defRPr>
                <a:solidFill>
                  <a:srgbClr val="0B5395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606824" y="1735667"/>
            <a:ext cx="3802157" cy="1276352"/>
          </a:xfrm>
          <a:prstGeom prst="rect">
            <a:avLst/>
          </a:prstGeom>
        </p:spPr>
        <p:txBody>
          <a:bodyPr anchor="b"/>
          <a:lstStyle>
            <a:lvl1pPr algn="l">
              <a:defRPr sz="4000" b="0">
                <a:solidFill>
                  <a:srgbClr val="0B5395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5606824" y="3087224"/>
            <a:ext cx="3802157" cy="316964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B5395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ilder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64972" y="3059967"/>
            <a:ext cx="3226560" cy="3241675"/>
          </a:xfrm>
          <a:prstGeom prst="ellipse">
            <a:avLst/>
          </a:prstGeom>
          <a:ln w="28575">
            <a:solidFill>
              <a:srgbClr val="0F6FC6"/>
            </a:solidFill>
          </a:ln>
        </p:spPr>
        <p:txBody>
          <a:bodyPr/>
          <a:lstStyle>
            <a:lvl1pPr marL="0" indent="0">
              <a:buNone/>
              <a:defRPr>
                <a:solidFill>
                  <a:srgbClr val="0B5395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dirty="0"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039004" y="1811867"/>
            <a:ext cx="1250635" cy="1254125"/>
          </a:xfrm>
          <a:prstGeom prst="ellipse">
            <a:avLst/>
          </a:prstGeom>
          <a:ln w="28575">
            <a:solidFill>
              <a:srgbClr val="0F6FC6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0B5395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dirty="0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801422" y="1260474"/>
            <a:ext cx="1769450" cy="1799493"/>
          </a:xfrm>
          <a:prstGeom prst="ellipse">
            <a:avLst/>
          </a:prstGeom>
          <a:ln w="28575">
            <a:solidFill>
              <a:srgbClr val="0F6FC6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0B5395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5606824" y="1667933"/>
            <a:ext cx="3802157" cy="1419291"/>
          </a:xfrm>
          <a:prstGeom prst="rect">
            <a:avLst/>
          </a:prstGeom>
        </p:spPr>
        <p:txBody>
          <a:bodyPr anchor="b"/>
          <a:lstStyle>
            <a:lvl1pPr algn="l">
              <a:defRPr sz="4000" b="0">
                <a:solidFill>
                  <a:srgbClr val="0B5395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5606824" y="3162429"/>
            <a:ext cx="3802157" cy="316964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B5395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Rasmus Rasmussen</a:t>
            </a:r>
            <a:endParaRPr lang="nb-NO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BØK311 BEDRIFTSØKONOMI 2b</a:t>
            </a:r>
            <a:endParaRPr lang="nb-NO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4CB61D-5665-4110-96F1-DEE42E758771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346783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728" y="274638"/>
            <a:ext cx="9517327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514DB20-9034-4EB9-8E62-D7415B2E147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BØK311 BEDRIFTSØKONOMI 2b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5362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728" y="274638"/>
            <a:ext cx="9517327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1144CB3-0E09-49DC-84AE-60D450AE22AA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BØK311 BEDRIFTSØKONOMI 2b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153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728" y="274638"/>
            <a:ext cx="9517327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1728" y="1600200"/>
            <a:ext cx="4676114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2941" y="1600200"/>
            <a:ext cx="4676113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C7B37E5-37E9-4A76-99BC-22B23F41A179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BØK311 BEDRIFTSØKONOMI 2b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3512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440" y="4267200"/>
            <a:ext cx="9902560" cy="2590800"/>
            <a:chOff x="2" y="2688"/>
            <a:chExt cx="5758" cy="1632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758 w 5740"/>
                <a:gd name="T1" fmla="*/ 1632 h 4316"/>
                <a:gd name="T2" fmla="*/ 0 w 5740"/>
                <a:gd name="T3" fmla="*/ 1632 h 4316"/>
                <a:gd name="T4" fmla="*/ 0 w 5740"/>
                <a:gd name="T5" fmla="*/ 0 h 4316"/>
                <a:gd name="T6" fmla="*/ 5758 w 5740"/>
                <a:gd name="T7" fmla="*/ 0 h 4316"/>
                <a:gd name="T8" fmla="*/ 5758 w 5740"/>
                <a:gd name="T9" fmla="*/ 1632 h 4316"/>
                <a:gd name="T10" fmla="*/ 5758 w 5740"/>
                <a:gd name="T11" fmla="*/ 1632 h 43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nb-NO" smtClean="0">
                <a:solidFill>
                  <a:srgbClr val="FFFFFF"/>
                </a:solidFill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57" name="Oval 5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58" name="Oval 6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59" name="Oval 7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60" name="Oval 8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61" name="Oval 9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62" name="Freeform 10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63" name="Freeform 11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64" name="Freeform 12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65" name="Freeform 13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66" name="Freeform 14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67" name="Oval 15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7" name="Group 16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39" name="Oval 17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0" name="Oval 18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1" name="Oval 19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2" name="Oval 20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3" name="Oval 21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4" name="Oval 22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5" name="Oval 23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6" name="Oval 24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7" name="Freeform 25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8" name="Freeform 26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9" name="Freeform 27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50" name="Freeform 28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51" name="Freeform 29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" name="Freeform 30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3" name="Freeform 31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54" name="Freeform 32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55" name="Freeform 33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56" name="Freeform 34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8" name="Group 35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22" name="Freeform 36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23" name="Freeform 37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24" name="Freeform 38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25" name="Freeform 39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26" name="Freeform 40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27" name="Freeform 41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28" name="Freeform 42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29" name="Freeform 43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0" name="Freeform 44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31" name="Freeform 45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32" name="Freeform 46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33" name="Oval 47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34" name="Oval 48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35" name="Oval 49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36" name="Oval 50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37" name="Oval 51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38" name="Oval 52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9" name="Group 53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0" name="Freeform 54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10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10 w 382"/>
                  <a:gd name="T19" fmla="*/ 96 h 96"/>
                  <a:gd name="T20" fmla="*/ 264 w 382"/>
                  <a:gd name="T21" fmla="*/ 90 h 96"/>
                  <a:gd name="T22" fmla="*/ 312 w 382"/>
                  <a:gd name="T23" fmla="*/ 84 h 96"/>
                  <a:gd name="T24" fmla="*/ 353 w 382"/>
                  <a:gd name="T25" fmla="*/ 66 h 96"/>
                  <a:gd name="T26" fmla="*/ 383 w 382"/>
                  <a:gd name="T27" fmla="*/ 42 h 96"/>
                  <a:gd name="T28" fmla="*/ 377 w 382"/>
                  <a:gd name="T29" fmla="*/ 42 h 96"/>
                  <a:gd name="T30" fmla="*/ 347 w 382"/>
                  <a:gd name="T31" fmla="*/ 66 h 96"/>
                  <a:gd name="T32" fmla="*/ 306 w 382"/>
                  <a:gd name="T33" fmla="*/ 78 h 96"/>
                  <a:gd name="T34" fmla="*/ 264 w 382"/>
                  <a:gd name="T35" fmla="*/ 90 h 96"/>
                  <a:gd name="T36" fmla="*/ 210 w 382"/>
                  <a:gd name="T37" fmla="*/ 96 h 96"/>
                  <a:gd name="T38" fmla="*/ 210 w 382"/>
                  <a:gd name="T39" fmla="*/ 96 h 9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" name="Freeform 55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2" name="Freeform 56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3" name="Freeform 57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4" name="Freeform 58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5" name="Freeform 59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20 w 185"/>
                  <a:gd name="T5" fmla="*/ 36 h 210"/>
                  <a:gd name="T6" fmla="*/ 156 w 185"/>
                  <a:gd name="T7" fmla="*/ 72 h 210"/>
                  <a:gd name="T8" fmla="*/ 162 w 185"/>
                  <a:gd name="T9" fmla="*/ 90 h 210"/>
                  <a:gd name="T10" fmla="*/ 168 w 185"/>
                  <a:gd name="T11" fmla="*/ 114 h 210"/>
                  <a:gd name="T12" fmla="*/ 162 w 185"/>
                  <a:gd name="T13" fmla="*/ 138 h 210"/>
                  <a:gd name="T14" fmla="*/ 150 w 185"/>
                  <a:gd name="T15" fmla="*/ 162 h 210"/>
                  <a:gd name="T16" fmla="*/ 120 w 185"/>
                  <a:gd name="T17" fmla="*/ 180 h 210"/>
                  <a:gd name="T18" fmla="*/ 90 w 185"/>
                  <a:gd name="T19" fmla="*/ 198 h 210"/>
                  <a:gd name="T20" fmla="*/ 97 w 185"/>
                  <a:gd name="T21" fmla="*/ 210 h 210"/>
                  <a:gd name="T22" fmla="*/ 132 w 185"/>
                  <a:gd name="T23" fmla="*/ 192 h 210"/>
                  <a:gd name="T24" fmla="*/ 162 w 185"/>
                  <a:gd name="T25" fmla="*/ 168 h 210"/>
                  <a:gd name="T26" fmla="*/ 180 w 185"/>
                  <a:gd name="T27" fmla="*/ 144 h 210"/>
                  <a:gd name="T28" fmla="*/ 186 w 185"/>
                  <a:gd name="T29" fmla="*/ 114 h 210"/>
                  <a:gd name="T30" fmla="*/ 180 w 185"/>
                  <a:gd name="T31" fmla="*/ 90 h 210"/>
                  <a:gd name="T32" fmla="*/ 174 w 185"/>
                  <a:gd name="T33" fmla="*/ 66 h 210"/>
                  <a:gd name="T34" fmla="*/ 156 w 185"/>
                  <a:gd name="T35" fmla="*/ 48 h 210"/>
                  <a:gd name="T36" fmla="*/ 132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6" name="Freeform 60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17" name="Group 61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8" name="Oval 62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nb-NO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9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nb-NO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0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nb-NO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1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nb-NO" smtClean="0">
                    <a:solidFill>
                      <a:srgbClr val="FFFFFF"/>
                    </a:solidFill>
                  </a:endParaRPr>
                </a:p>
              </p:txBody>
            </p:sp>
          </p:grpSp>
        </p:grpSp>
      </p:grpSp>
      <p:sp>
        <p:nvSpPr>
          <p:cNvPr id="96322" name="Rectangle 66"/>
          <p:cNvSpPr>
            <a:spLocks noGrp="1" noChangeArrowheads="1"/>
          </p:cNvSpPr>
          <p:nvPr>
            <p:ph type="ctrTitle" sz="quarter"/>
          </p:nvPr>
        </p:nvSpPr>
        <p:spPr>
          <a:xfrm>
            <a:off x="742950" y="1692276"/>
            <a:ext cx="84201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nb-NO" dirty="0"/>
          </a:p>
        </p:txBody>
      </p:sp>
      <p:sp>
        <p:nvSpPr>
          <p:cNvPr id="96323" name="Rectangle 6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nb-NO" dirty="0"/>
          </a:p>
        </p:txBody>
      </p:sp>
      <p:sp>
        <p:nvSpPr>
          <p:cNvPr id="68" name="Rectangle 68"/>
          <p:cNvSpPr>
            <a:spLocks noGrp="1" noChangeArrowheads="1"/>
          </p:cNvSpPr>
          <p:nvPr>
            <p:ph type="dt" sz="quarter" idx="10"/>
          </p:nvPr>
        </p:nvSpPr>
        <p:spPr>
          <a:xfrm>
            <a:off x="495300" y="6248400"/>
            <a:ext cx="2311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69" name="Rectangle 6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84550" y="6248400"/>
            <a:ext cx="31369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70" name="Rectangle 7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99300" y="6248400"/>
            <a:ext cx="2311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622A32-6910-492F-AA07-9C34A9062B8A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9555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F0CA19-A702-4818-9194-C79B793A58B5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6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6637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8DA9F5-C3CD-44C7-B6E1-E817D6D08229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6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570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48C1FB-951F-4BC3-A8EE-AABB65B61E45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7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170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uk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01422" y="6390219"/>
            <a:ext cx="6305961" cy="365125"/>
          </a:xfrm>
        </p:spPr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801423" y="1650999"/>
            <a:ext cx="8301436" cy="4386265"/>
          </a:xfrm>
        </p:spPr>
        <p:txBody>
          <a:bodyPr/>
          <a:lstStyle>
            <a:lvl1pPr>
              <a:defRPr>
                <a:solidFill>
                  <a:srgbClr val="0B5395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802386" y="643468"/>
            <a:ext cx="8608314" cy="787399"/>
          </a:xfrm>
          <a:prstGeom prst="rect">
            <a:avLst/>
          </a:prstGeom>
        </p:spPr>
        <p:txBody>
          <a:bodyPr/>
          <a:lstStyle>
            <a:lvl1pPr algn="r">
              <a:defRPr sz="4400">
                <a:solidFill>
                  <a:schemeClr val="bg1"/>
                </a:solidFill>
                <a:effectLst>
                  <a:outerShdw blurRad="101600" dist="38100" dir="2700000">
                    <a:srgbClr val="000000">
                      <a:alpha val="31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8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654690-D50F-4C33-8951-3F3311952E61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9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8008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4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737EB7-11B3-4902-B518-48F34CD2415C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80020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3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212950-4FB6-403F-840F-E86403993939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6905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74DD00-C8FA-441E-BB32-5D167BA5858E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7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3655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CC504-38EF-423C-A6E7-56C74765F51F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7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62578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F0FF8E-910C-4258-96D8-69196F139292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6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300314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7813"/>
            <a:ext cx="2228850" cy="58483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7813"/>
            <a:ext cx="6521450" cy="58483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6CB11B-4113-42CE-A3BA-C747CB3102BC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6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575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2386" y="1837267"/>
            <a:ext cx="4081272" cy="4030133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0982" y="1837267"/>
            <a:ext cx="4081272" cy="4030133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02386" y="643468"/>
            <a:ext cx="8608314" cy="787399"/>
          </a:xfrm>
          <a:prstGeom prst="rect">
            <a:avLst/>
          </a:prstGeom>
        </p:spPr>
        <p:txBody>
          <a:bodyPr/>
          <a:lstStyle>
            <a:lvl1pPr algn="r">
              <a:defRPr sz="4400">
                <a:solidFill>
                  <a:schemeClr val="bg1"/>
                </a:solidFill>
                <a:effectLst>
                  <a:outerShdw blurRad="101600" dist="38100" dir="2700000">
                    <a:srgbClr val="000000">
                      <a:alpha val="31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2386" y="1791942"/>
            <a:ext cx="4081272" cy="762000"/>
          </a:xfrm>
        </p:spPr>
        <p:txBody>
          <a:bodyPr anchor="b">
            <a:noAutofit/>
          </a:bodyPr>
          <a:lstStyle>
            <a:lvl1pPr marL="0" indent="0" algn="l">
              <a:lnSpc>
                <a:spcPts val="2600"/>
              </a:lnSpc>
              <a:spcBef>
                <a:spcPts val="0"/>
              </a:spcBef>
              <a:buNone/>
              <a:defRPr sz="2400" b="1">
                <a:solidFill>
                  <a:srgbClr val="0B539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2386" y="2553942"/>
            <a:ext cx="4081272" cy="337907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7543" y="1791942"/>
            <a:ext cx="4081272" cy="762000"/>
          </a:xfrm>
        </p:spPr>
        <p:txBody>
          <a:bodyPr anchor="b">
            <a:noAutofit/>
          </a:bodyPr>
          <a:lstStyle>
            <a:lvl1pPr marL="0" indent="0" algn="l">
              <a:lnSpc>
                <a:spcPts val="2600"/>
              </a:lnSpc>
              <a:spcBef>
                <a:spcPts val="0"/>
              </a:spcBef>
              <a:buNone/>
              <a:defRPr sz="2400" b="1">
                <a:solidFill>
                  <a:srgbClr val="0B539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7543" y="2553942"/>
            <a:ext cx="4081272" cy="337907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802386" y="643468"/>
            <a:ext cx="8608314" cy="787399"/>
          </a:xfrm>
          <a:prstGeom prst="rect">
            <a:avLst/>
          </a:prstGeom>
        </p:spPr>
        <p:txBody>
          <a:bodyPr/>
          <a:lstStyle>
            <a:lvl1pPr algn="r">
              <a:defRPr sz="4400">
                <a:solidFill>
                  <a:schemeClr val="bg1"/>
                </a:solidFill>
                <a:effectLst>
                  <a:outerShdw blurRad="101600" dist="38100" dir="2700000">
                    <a:srgbClr val="000000">
                      <a:alpha val="31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nnhold, topp og bu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5500" y="1684867"/>
            <a:ext cx="8294555" cy="2017586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825500" y="3860568"/>
            <a:ext cx="8294555" cy="2413232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02386" y="643468"/>
            <a:ext cx="8608314" cy="787399"/>
          </a:xfrm>
          <a:prstGeom prst="rect">
            <a:avLst/>
          </a:prstGeom>
        </p:spPr>
        <p:txBody>
          <a:bodyPr/>
          <a:lstStyle>
            <a:lvl1pPr algn="r">
              <a:defRPr sz="4400">
                <a:solidFill>
                  <a:schemeClr val="bg1"/>
                </a:solidFill>
                <a:effectLst>
                  <a:outerShdw blurRad="101600" dist="38100" dir="2700000">
                    <a:srgbClr val="000000">
                      <a:alpha val="31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22342" y="2063314"/>
            <a:ext cx="4081272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5022342" y="3775909"/>
            <a:ext cx="4081272" cy="243015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4"/>
          </p:nvPr>
        </p:nvSpPr>
        <p:spPr>
          <a:xfrm>
            <a:off x="802386" y="2063313"/>
            <a:ext cx="4081272" cy="4142753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98265" y="1744133"/>
            <a:ext cx="4081272" cy="1865195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4998265" y="3843867"/>
            <a:ext cx="4081272" cy="2396066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777346" y="1744133"/>
            <a:ext cx="4081272" cy="1865195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5"/>
          </p:nvPr>
        </p:nvSpPr>
        <p:spPr>
          <a:xfrm>
            <a:off x="777346" y="3843867"/>
            <a:ext cx="4081272" cy="2396066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02386" y="643468"/>
            <a:ext cx="8608314" cy="787399"/>
          </a:xfrm>
          <a:prstGeom prst="rect">
            <a:avLst/>
          </a:prstGeom>
        </p:spPr>
        <p:txBody>
          <a:bodyPr/>
          <a:lstStyle>
            <a:lvl1pPr algn="r">
              <a:defRPr sz="4400">
                <a:solidFill>
                  <a:schemeClr val="bg1"/>
                </a:solidFill>
                <a:effectLst>
                  <a:outerShdw blurRad="101600" dist="38100" dir="2700000">
                    <a:srgbClr val="000000">
                      <a:alpha val="31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847" y="1727200"/>
            <a:ext cx="4590620" cy="1284819"/>
          </a:xfrm>
          <a:prstGeom prst="rect">
            <a:avLst/>
          </a:prstGeom>
        </p:spPr>
        <p:txBody>
          <a:bodyPr anchor="ctr"/>
          <a:lstStyle>
            <a:lvl1pPr algn="l">
              <a:defRPr sz="3600" b="0">
                <a:solidFill>
                  <a:srgbClr val="0B5395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8300" y="1727200"/>
            <a:ext cx="3962400" cy="4529667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1847" y="3087224"/>
            <a:ext cx="4590620" cy="316964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B5395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5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20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6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image" Target="../media/image10.emf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e 8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" y="6356351"/>
            <a:ext cx="9906000" cy="501649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1423" y="1701800"/>
            <a:ext cx="8301436" cy="43354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nb-NO" dirty="0" smtClean="0"/>
          </a:p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07384" y="6390219"/>
            <a:ext cx="18545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1423" y="6390219"/>
            <a:ext cx="63059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0">
                <a:solidFill>
                  <a:srgbClr val="FFFFFF"/>
                </a:solidFill>
                <a:latin typeface="Calibri"/>
                <a:cs typeface="Calibri"/>
              </a:defRPr>
            </a:lvl1pPr>
          </a:lstStyle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2859" y="6390219"/>
            <a:ext cx="577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>
                <a:solidFill>
                  <a:srgbClr val="FFFFFF"/>
                </a:solidFill>
                <a:latin typeface="Calibri"/>
                <a:cs typeface="Calibri"/>
              </a:defRPr>
            </a:lvl1pPr>
          </a:lstStyle>
          <a:p>
            <a:fld id="{C8027F48-9CC9-D045-8B9B-52CCB28A42BB}" type="slidenum">
              <a:rPr lang="nn-NO" smtClean="0"/>
              <a:pPr/>
              <a:t>‹#›</a:t>
            </a:fld>
            <a:endParaRPr lang="nn-NO" dirty="0"/>
          </a:p>
        </p:txBody>
      </p:sp>
      <p:pic>
        <p:nvPicPr>
          <p:cNvPr id="17" name="Bilde 16" descr="Him_topp_stor.jp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0"/>
            <a:ext cx="9906000" cy="188918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70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4" r:id="rId8"/>
    <p:sldLayoutId id="2147483765" r:id="rId9"/>
    <p:sldLayoutId id="2147483766" r:id="rId10"/>
    <p:sldLayoutId id="2147483767" r:id="rId11"/>
    <p:sldLayoutId id="2147483783" r:id="rId12"/>
    <p:sldLayoutId id="2147483784" r:id="rId13"/>
    <p:sldLayoutId id="2147483785" r:id="rId14"/>
    <p:sldLayoutId id="2147483786" r:id="rId15"/>
  </p:sldLayoutIdLst>
  <p:timing>
    <p:tnLst>
      <p:par>
        <p:cTn id="1" dur="indefinite" restart="never" nodeType="tmRoot"/>
      </p:par>
    </p:tnLst>
  </p:timing>
  <p:hf hdr="0"/>
  <p:txStyles>
    <p:titleStyle>
      <a:lvl1pPr algn="r" defTabSz="914400" rtl="0" eaLnBrk="1" latinLnBrk="0" hangingPunct="1">
        <a:spcBef>
          <a:spcPct val="0"/>
        </a:spcBef>
        <a:buNone/>
        <a:defRPr sz="4600" kern="1200">
          <a:solidFill>
            <a:schemeClr val="bg1"/>
          </a:solidFill>
          <a:latin typeface="Calibri"/>
          <a:ea typeface="+mj-ea"/>
          <a:cs typeface="Calibri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accent3">
            <a:lumMod val="75000"/>
          </a:schemeClr>
        </a:buClr>
        <a:buSzPct val="100000"/>
        <a:buFontTx/>
        <a:buBlip>
          <a:blip r:embed="rId19"/>
        </a:buBlip>
        <a:defRPr sz="2800" kern="1200">
          <a:solidFill>
            <a:schemeClr val="tx1">
              <a:lumMod val="65000"/>
              <a:lumOff val="35000"/>
            </a:schemeClr>
          </a:solidFill>
          <a:effectLst/>
          <a:latin typeface="Calibri"/>
          <a:ea typeface="+mn-ea"/>
          <a:cs typeface="Calibri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3">
            <a:lumMod val="60000"/>
            <a:lumOff val="40000"/>
          </a:schemeClr>
        </a:buClr>
        <a:buSzPct val="70000"/>
        <a:buFontTx/>
        <a:buBlip>
          <a:blip r:embed="rId20"/>
        </a:buBlip>
        <a:defRPr sz="2000" kern="1200">
          <a:solidFill>
            <a:schemeClr val="tx1">
              <a:lumMod val="65000"/>
              <a:lumOff val="35000"/>
            </a:schemeClr>
          </a:solidFill>
          <a:latin typeface="Calibri"/>
          <a:ea typeface="+mn-ea"/>
          <a:cs typeface="Calibri"/>
        </a:defRPr>
      </a:lvl2pPr>
      <a:lvl3pPr marL="1035050" indent="-349250" algn="l" defTabSz="914400" rtl="0" eaLnBrk="1" latinLnBrk="0" hangingPunct="1">
        <a:spcBef>
          <a:spcPts val="600"/>
        </a:spcBef>
        <a:buClr>
          <a:schemeClr val="accent3">
            <a:lumMod val="60000"/>
            <a:lumOff val="40000"/>
          </a:schemeClr>
        </a:buClr>
        <a:buSzPct val="70000"/>
        <a:buFontTx/>
        <a:buBlip>
          <a:blip r:embed="rId20"/>
        </a:buBlip>
        <a:defRPr sz="1800" kern="1200">
          <a:solidFill>
            <a:schemeClr val="tx1">
              <a:lumMod val="65000"/>
              <a:lumOff val="35000"/>
            </a:schemeClr>
          </a:solidFill>
          <a:latin typeface="Calibri"/>
          <a:ea typeface="+mn-ea"/>
          <a:cs typeface="Calibri"/>
        </a:defRPr>
      </a:lvl3pPr>
      <a:lvl4pPr marL="1371600" indent="-336550" algn="l" defTabSz="914400" rtl="0" eaLnBrk="1" latinLnBrk="0" hangingPunct="1">
        <a:spcBef>
          <a:spcPts val="600"/>
        </a:spcBef>
        <a:buClr>
          <a:schemeClr val="accent3">
            <a:lumMod val="60000"/>
            <a:lumOff val="40000"/>
          </a:schemeClr>
        </a:buClr>
        <a:buSzPct val="70000"/>
        <a:buFontTx/>
        <a:buBlip>
          <a:blip r:embed="rId20"/>
        </a:buBlip>
        <a:defRPr sz="1800" kern="1200">
          <a:solidFill>
            <a:schemeClr val="tx1">
              <a:lumMod val="65000"/>
              <a:lumOff val="35000"/>
            </a:schemeClr>
          </a:solidFill>
          <a:latin typeface="Calibri"/>
          <a:ea typeface="+mn-ea"/>
          <a:cs typeface="Calibri"/>
        </a:defRPr>
      </a:lvl4pPr>
      <a:lvl5pPr marL="1720850" indent="-349250" algn="l" defTabSz="914400" rtl="0" eaLnBrk="1" latinLnBrk="0" hangingPunct="1">
        <a:spcBef>
          <a:spcPts val="600"/>
        </a:spcBef>
        <a:buClr>
          <a:schemeClr val="accent3">
            <a:lumMod val="60000"/>
            <a:lumOff val="40000"/>
          </a:schemeClr>
        </a:buClr>
        <a:buSzPct val="70000"/>
        <a:buFontTx/>
        <a:buBlip>
          <a:blip r:embed="rId20"/>
        </a:buBlip>
        <a:defRPr sz="1800" kern="1200">
          <a:solidFill>
            <a:schemeClr val="tx1">
              <a:lumMod val="65000"/>
              <a:lumOff val="35000"/>
            </a:schemeClr>
          </a:solidFill>
          <a:latin typeface="Calibri"/>
          <a:ea typeface="+mn-ea"/>
          <a:cs typeface="Calibri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Freeform 2"/>
          <p:cNvSpPr>
            <a:spLocks/>
          </p:cNvSpPr>
          <p:nvPr/>
        </p:nvSpPr>
        <p:spPr bwMode="hidden">
          <a:xfrm>
            <a:off x="7180131" y="6429375"/>
            <a:ext cx="309563" cy="209550"/>
          </a:xfrm>
          <a:custGeom>
            <a:avLst/>
            <a:gdLst/>
            <a:ahLst/>
            <a:cxnLst>
              <a:cxn ang="0">
                <a:pos x="0" y="132"/>
              </a:cxn>
              <a:cxn ang="0">
                <a:pos x="29" y="132"/>
              </a:cxn>
              <a:cxn ang="0">
                <a:pos x="77" y="108"/>
              </a:cxn>
              <a:cxn ang="0">
                <a:pos x="119" y="78"/>
              </a:cxn>
              <a:cxn ang="0">
                <a:pos x="155" y="48"/>
              </a:cxn>
              <a:cxn ang="0">
                <a:pos x="179" y="12"/>
              </a:cxn>
              <a:cxn ang="0">
                <a:pos x="173" y="6"/>
              </a:cxn>
              <a:cxn ang="0">
                <a:pos x="167" y="0"/>
              </a:cxn>
              <a:cxn ang="0">
                <a:pos x="137" y="42"/>
              </a:cxn>
              <a:cxn ang="0">
                <a:pos x="101" y="78"/>
              </a:cxn>
              <a:cxn ang="0">
                <a:pos x="53" y="108"/>
              </a:cxn>
              <a:cxn ang="0">
                <a:pos x="0" y="132"/>
              </a:cxn>
              <a:cxn ang="0">
                <a:pos x="0" y="132"/>
              </a:cxn>
            </a:cxnLst>
            <a:rect l="0" t="0" r="r" b="b"/>
            <a:pathLst>
              <a:path w="179" h="132">
                <a:moveTo>
                  <a:pt x="0" y="132"/>
                </a:moveTo>
                <a:lnTo>
                  <a:pt x="29" y="132"/>
                </a:lnTo>
                <a:lnTo>
                  <a:pt x="77" y="108"/>
                </a:lnTo>
                <a:lnTo>
                  <a:pt x="119" y="78"/>
                </a:lnTo>
                <a:lnTo>
                  <a:pt x="155" y="48"/>
                </a:lnTo>
                <a:lnTo>
                  <a:pt x="179" y="12"/>
                </a:lnTo>
                <a:lnTo>
                  <a:pt x="173" y="6"/>
                </a:lnTo>
                <a:lnTo>
                  <a:pt x="167" y="0"/>
                </a:lnTo>
                <a:lnTo>
                  <a:pt x="137" y="42"/>
                </a:lnTo>
                <a:lnTo>
                  <a:pt x="101" y="78"/>
                </a:lnTo>
                <a:lnTo>
                  <a:pt x="53" y="108"/>
                </a:lnTo>
                <a:lnTo>
                  <a:pt x="0" y="132"/>
                </a:lnTo>
                <a:lnTo>
                  <a:pt x="0" y="132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shade val="87843"/>
                  <a:invGamma/>
                </a:schemeClr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nb-NO">
              <a:solidFill>
                <a:srgbClr val="FFFFFF"/>
              </a:solidFill>
            </a:endParaRPr>
          </a:p>
        </p:txBody>
      </p:sp>
      <p:grpSp>
        <p:nvGrpSpPr>
          <p:cNvPr id="1027" name="Group 3"/>
          <p:cNvGrpSpPr>
            <a:grpSpLocks/>
          </p:cNvGrpSpPr>
          <p:nvPr/>
        </p:nvGrpSpPr>
        <p:grpSpPr bwMode="auto">
          <a:xfrm>
            <a:off x="3440" y="4267200"/>
            <a:ext cx="9902560" cy="2590800"/>
            <a:chOff x="2" y="2688"/>
            <a:chExt cx="5758" cy="1632"/>
          </a:xfrm>
        </p:grpSpPr>
        <p:sp>
          <p:nvSpPr>
            <p:cNvPr id="1035" name="Freeform 4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758 w 5740"/>
                <a:gd name="T1" fmla="*/ 1632 h 4316"/>
                <a:gd name="T2" fmla="*/ 0 w 5740"/>
                <a:gd name="T3" fmla="*/ 1632 h 4316"/>
                <a:gd name="T4" fmla="*/ 0 w 5740"/>
                <a:gd name="T5" fmla="*/ 0 h 4316"/>
                <a:gd name="T6" fmla="*/ 5758 w 5740"/>
                <a:gd name="T7" fmla="*/ 0 h 4316"/>
                <a:gd name="T8" fmla="*/ 5758 w 5740"/>
                <a:gd name="T9" fmla="*/ 1632 h 4316"/>
                <a:gd name="T10" fmla="*/ 5758 w 5740"/>
                <a:gd name="T11" fmla="*/ 1632 h 43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nb-NO" smtClean="0">
                <a:solidFill>
                  <a:srgbClr val="FFFFFF"/>
                </a:solidFill>
              </a:endParaRPr>
            </a:p>
          </p:txBody>
        </p:sp>
        <p:grpSp>
          <p:nvGrpSpPr>
            <p:cNvPr id="1036" name="Group 5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95238" name="Oval 6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39" name="Oval 7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0" name="Oval 8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1" name="Oval 9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2" name="Oval 10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3" name="Freeform 11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4" name="Freeform 12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5" name="Freeform 13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6" name="Freeform 14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7" name="Freeform 15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8" name="Oval 16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037" name="Group 17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95250" name="Oval 18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1" name="Oval 19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2" name="Oval 20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3" name="Oval 21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4" name="Oval 22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5" name="Oval 23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6" name="Oval 24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7" name="Oval 25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8" name="Freeform 26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9" name="Freeform 27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60" name="Freeform 28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61" name="Freeform 29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1081" name="Freeform 30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82" name="Freeform 31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5264" name="Freeform 32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65" name="Freeform 33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66" name="Freeform 34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1086" name="Freeform 35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038" name="Group 36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95269" name="Freeform 37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0" name="Freeform 38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1" name="Freeform 39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2" name="Freeform 40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3" name="Freeform 41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4" name="Freeform 42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5" name="Freeform 43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1059" name="Freeform 44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7" name="Freeform 45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8" name="Freeform 46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9" name="Freeform 47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80" name="Oval 48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81" name="Oval 49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82" name="Oval 50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83" name="Oval 51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84" name="Oval 52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85" name="Oval 53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039" name="Group 54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040" name="Freeform 55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10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10 w 382"/>
                  <a:gd name="T19" fmla="*/ 96 h 96"/>
                  <a:gd name="T20" fmla="*/ 264 w 382"/>
                  <a:gd name="T21" fmla="*/ 90 h 96"/>
                  <a:gd name="T22" fmla="*/ 312 w 382"/>
                  <a:gd name="T23" fmla="*/ 84 h 96"/>
                  <a:gd name="T24" fmla="*/ 353 w 382"/>
                  <a:gd name="T25" fmla="*/ 66 h 96"/>
                  <a:gd name="T26" fmla="*/ 383 w 382"/>
                  <a:gd name="T27" fmla="*/ 42 h 96"/>
                  <a:gd name="T28" fmla="*/ 377 w 382"/>
                  <a:gd name="T29" fmla="*/ 42 h 96"/>
                  <a:gd name="T30" fmla="*/ 347 w 382"/>
                  <a:gd name="T31" fmla="*/ 66 h 96"/>
                  <a:gd name="T32" fmla="*/ 306 w 382"/>
                  <a:gd name="T33" fmla="*/ 78 h 96"/>
                  <a:gd name="T34" fmla="*/ 264 w 382"/>
                  <a:gd name="T35" fmla="*/ 90 h 96"/>
                  <a:gd name="T36" fmla="*/ 210 w 382"/>
                  <a:gd name="T37" fmla="*/ 96 h 96"/>
                  <a:gd name="T38" fmla="*/ 210 w 382"/>
                  <a:gd name="T39" fmla="*/ 96 h 9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1" name="Freeform 56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2" name="Freeform 57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3" name="Freeform 58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4" name="Freeform 59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5" name="Freeform 60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20 w 185"/>
                  <a:gd name="T5" fmla="*/ 36 h 210"/>
                  <a:gd name="T6" fmla="*/ 156 w 185"/>
                  <a:gd name="T7" fmla="*/ 72 h 210"/>
                  <a:gd name="T8" fmla="*/ 162 w 185"/>
                  <a:gd name="T9" fmla="*/ 90 h 210"/>
                  <a:gd name="T10" fmla="*/ 168 w 185"/>
                  <a:gd name="T11" fmla="*/ 114 h 210"/>
                  <a:gd name="T12" fmla="*/ 162 w 185"/>
                  <a:gd name="T13" fmla="*/ 138 h 210"/>
                  <a:gd name="T14" fmla="*/ 150 w 185"/>
                  <a:gd name="T15" fmla="*/ 162 h 210"/>
                  <a:gd name="T16" fmla="*/ 120 w 185"/>
                  <a:gd name="T17" fmla="*/ 180 h 210"/>
                  <a:gd name="T18" fmla="*/ 90 w 185"/>
                  <a:gd name="T19" fmla="*/ 198 h 210"/>
                  <a:gd name="T20" fmla="*/ 97 w 185"/>
                  <a:gd name="T21" fmla="*/ 210 h 210"/>
                  <a:gd name="T22" fmla="*/ 132 w 185"/>
                  <a:gd name="T23" fmla="*/ 192 h 210"/>
                  <a:gd name="T24" fmla="*/ 162 w 185"/>
                  <a:gd name="T25" fmla="*/ 168 h 210"/>
                  <a:gd name="T26" fmla="*/ 180 w 185"/>
                  <a:gd name="T27" fmla="*/ 144 h 210"/>
                  <a:gd name="T28" fmla="*/ 186 w 185"/>
                  <a:gd name="T29" fmla="*/ 114 h 210"/>
                  <a:gd name="T30" fmla="*/ 180 w 185"/>
                  <a:gd name="T31" fmla="*/ 90 h 210"/>
                  <a:gd name="T32" fmla="*/ 174 w 185"/>
                  <a:gd name="T33" fmla="*/ 66 h 210"/>
                  <a:gd name="T34" fmla="*/ 156 w 185"/>
                  <a:gd name="T35" fmla="*/ 48 h 210"/>
                  <a:gd name="T36" fmla="*/ 132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6" name="Freeform 61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1047" name="Group 62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048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nb-NO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49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nb-NO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50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nb-NO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51" name="Oval 66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nb-NO" smtClean="0">
                    <a:solidFill>
                      <a:srgbClr val="FFFFFF"/>
                    </a:solidFill>
                  </a:endParaRPr>
                </a:p>
              </p:txBody>
            </p:sp>
          </p:grpSp>
        </p:grpSp>
      </p:grpSp>
      <p:sp>
        <p:nvSpPr>
          <p:cNvPr id="95299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7814"/>
            <a:ext cx="89154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Click to edit Master title style</a:t>
            </a:r>
          </a:p>
        </p:txBody>
      </p:sp>
      <p:sp>
        <p:nvSpPr>
          <p:cNvPr id="95300" name="Rectangle 6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0201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text</a:t>
            </a:r>
            <a:r>
              <a:rPr lang="nb-NO" dirty="0" smtClean="0"/>
              <a:t> </a:t>
            </a:r>
            <a:r>
              <a:rPr lang="nb-NO" dirty="0" err="1" smtClean="0"/>
              <a:t>styles</a:t>
            </a:r>
            <a:endParaRPr lang="nb-NO" dirty="0" smtClean="0"/>
          </a:p>
          <a:p>
            <a:pPr lvl="1"/>
            <a:r>
              <a:rPr lang="nb-NO" dirty="0" err="1" smtClean="0"/>
              <a:t>Second</a:t>
            </a:r>
            <a:r>
              <a:rPr lang="nb-NO" dirty="0" smtClean="0"/>
              <a:t>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2"/>
            <a:r>
              <a:rPr lang="nb-NO" dirty="0" err="1" smtClean="0"/>
              <a:t>Third</a:t>
            </a:r>
            <a:r>
              <a:rPr lang="nb-NO" dirty="0" smtClean="0"/>
              <a:t>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3"/>
            <a:r>
              <a:rPr lang="nb-NO" dirty="0" err="1" smtClean="0"/>
              <a:t>Fourth</a:t>
            </a:r>
            <a:r>
              <a:rPr lang="nb-NO" dirty="0" smtClean="0"/>
              <a:t>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4"/>
            <a:r>
              <a:rPr lang="nb-NO" dirty="0" err="1" smtClean="0"/>
              <a:t>Fifth</a:t>
            </a:r>
            <a:r>
              <a:rPr lang="nb-NO" dirty="0" smtClean="0"/>
              <a:t> </a:t>
            </a:r>
            <a:r>
              <a:rPr lang="nb-NO" dirty="0" err="1" smtClean="0"/>
              <a:t>level</a:t>
            </a:r>
            <a:endParaRPr lang="nb-NO" dirty="0" smtClean="0"/>
          </a:p>
        </p:txBody>
      </p:sp>
      <p:sp>
        <p:nvSpPr>
          <p:cNvPr id="95302" name="Rectangle 7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5225"/>
            <a:ext cx="3136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95303" name="Rectangle 7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1B8E2FC5-670A-4E85-BC13-EAA478844FB7}" type="slidenum">
              <a:rPr lang="nb-NO">
                <a:solidFill>
                  <a:srgbClr val="FFFFFF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95301" name="Rectangle 6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52513" y="6245225"/>
            <a:ext cx="210674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lang="en-US"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>
              <a:solidFill>
                <a:srgbClr val="FFFFFF"/>
              </a:solidFill>
            </a:endParaRPr>
          </a:p>
        </p:txBody>
      </p:sp>
      <p:pic>
        <p:nvPicPr>
          <p:cNvPr id="1033" name="Picture 94" descr="HsM_side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084"/>
          <a:stretch>
            <a:fillRect/>
          </a:stretch>
        </p:blipFill>
        <p:spPr bwMode="auto">
          <a:xfrm>
            <a:off x="309562" y="6200776"/>
            <a:ext cx="2863454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4" name="AutoShape 73"/>
          <p:cNvSpPr>
            <a:spLocks noChangeAspect="1" noChangeArrowheads="1"/>
          </p:cNvSpPr>
          <p:nvPr/>
        </p:nvSpPr>
        <p:spPr bwMode="auto">
          <a:xfrm>
            <a:off x="350838" y="6237289"/>
            <a:ext cx="2636441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nb-NO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130516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p:timing>
    <p:tnLst>
      <p:par>
        <p:cTn id="1" dur="indefinite" restart="never" nodeType="tmRoot"/>
      </p:par>
    </p:tnLst>
  </p:timing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Ø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3.wmf"/><Relationship Id="rId4" Type="http://schemas.openxmlformats.org/officeDocument/2006/relationships/oleObject" Target="../embeddings/oleObject1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7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3.png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ettavisen.no/motor/article2608587.ece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.jpeg"/><Relationship Id="rId4" Type="http://schemas.openxmlformats.org/officeDocument/2006/relationships/image" Target="../media/image17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ssholder for tekst 12"/>
          <p:cNvSpPr>
            <a:spLocks noGrp="1"/>
          </p:cNvSpPr>
          <p:nvPr>
            <p:ph type="body" idx="1"/>
          </p:nvPr>
        </p:nvSpPr>
        <p:spPr>
          <a:xfrm>
            <a:off x="1816099" y="5096526"/>
            <a:ext cx="5613401" cy="918342"/>
          </a:xfrm>
        </p:spPr>
        <p:txBody>
          <a:bodyPr>
            <a:normAutofit/>
          </a:bodyPr>
          <a:lstStyle/>
          <a:p>
            <a:r>
              <a:rPr lang="nb-NO" sz="2400" dirty="0" smtClean="0"/>
              <a:t>Samme metoder på ulike tilfeller</a:t>
            </a:r>
            <a:endParaRPr lang="nn-NO" sz="2400" dirty="0" smtClean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7622931" y="6390219"/>
            <a:ext cx="1339036" cy="365125"/>
          </a:xfrm>
        </p:spPr>
        <p:txBody>
          <a:bodyPr/>
          <a:lstStyle/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>
          <a:xfrm>
            <a:off x="801422" y="6390219"/>
            <a:ext cx="6724793" cy="365125"/>
          </a:xfrm>
        </p:spPr>
        <p:txBody>
          <a:bodyPr/>
          <a:lstStyle/>
          <a:p>
            <a:r>
              <a:rPr lang="nn-NO" dirty="0" smtClean="0"/>
              <a:t>BØK311 BEDRIFTSØKONOMI 2b</a:t>
            </a:r>
            <a:endParaRPr lang="nn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1</a:t>
            </a:fld>
            <a:endParaRPr lang="nn-NO"/>
          </a:p>
        </p:txBody>
      </p:sp>
      <p:sp>
        <p:nvSpPr>
          <p:cNvPr id="7" name="Plassholder for tekst 12"/>
          <p:cNvSpPr txBox="1">
            <a:spLocks/>
          </p:cNvSpPr>
          <p:nvPr/>
        </p:nvSpPr>
        <p:spPr>
          <a:xfrm>
            <a:off x="1816099" y="3481682"/>
            <a:ext cx="5613401" cy="155623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r" defTabSz="914400" rtl="0" eaLnBrk="1" latinLnBrk="0" hangingPunct="1">
              <a:spcBef>
                <a:spcPts val="300"/>
              </a:spcBef>
              <a:buClr>
                <a:schemeClr val="accent3">
                  <a:lumMod val="75000"/>
                </a:schemeClr>
              </a:buClr>
              <a:buSzPct val="100000"/>
              <a:buFontTx/>
              <a:buNone/>
              <a:defRPr sz="1800" kern="1200" baseline="0">
                <a:solidFill>
                  <a:schemeClr val="bg1"/>
                </a:solidFill>
                <a:effectLst/>
                <a:latin typeface="Calibri"/>
                <a:ea typeface="+mn-ea"/>
                <a:cs typeface="Calibri"/>
              </a:defRPr>
            </a:lvl1pPr>
            <a:lvl2pPr marL="457200" indent="0" algn="l" defTabSz="914400" rtl="0" eaLnBrk="1" latinLnBrk="0" hangingPunct="1">
              <a:spcBef>
                <a:spcPts val="600"/>
              </a:spcBef>
              <a:buClr>
                <a:schemeClr val="accent3">
                  <a:lumMod val="60000"/>
                  <a:lumOff val="40000"/>
                </a:schemeClr>
              </a:buClr>
              <a:buSzPct val="70000"/>
              <a:buFontTx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Calibri"/>
                <a:ea typeface="+mn-ea"/>
                <a:cs typeface="Calibri"/>
              </a:defRPr>
            </a:lvl2pPr>
            <a:lvl3pPr marL="914400" indent="0" algn="l" defTabSz="914400" rtl="0" eaLnBrk="1" latinLnBrk="0" hangingPunct="1">
              <a:spcBef>
                <a:spcPts val="600"/>
              </a:spcBef>
              <a:buClr>
                <a:schemeClr val="accent3">
                  <a:lumMod val="60000"/>
                  <a:lumOff val="40000"/>
                </a:schemeClr>
              </a:buClr>
              <a:buSzPct val="70000"/>
              <a:buFontTx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Calibri"/>
                <a:ea typeface="+mn-ea"/>
                <a:cs typeface="Calibri"/>
              </a:defRPr>
            </a:lvl3pPr>
            <a:lvl4pPr marL="1371600" indent="0" algn="l" defTabSz="914400" rtl="0" eaLnBrk="1" latinLnBrk="0" hangingPunct="1">
              <a:spcBef>
                <a:spcPts val="600"/>
              </a:spcBef>
              <a:buClr>
                <a:schemeClr val="accent3">
                  <a:lumMod val="60000"/>
                  <a:lumOff val="40000"/>
                </a:schemeClr>
              </a:buClr>
              <a:buSzPct val="70000"/>
              <a:buFontTx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Calibri"/>
                <a:ea typeface="+mn-ea"/>
                <a:cs typeface="Calibri"/>
              </a:defRPr>
            </a:lvl4pPr>
            <a:lvl5pPr marL="1828800" indent="0" algn="l" defTabSz="914400" rtl="0" eaLnBrk="1" latinLnBrk="0" hangingPunct="1">
              <a:spcBef>
                <a:spcPts val="600"/>
              </a:spcBef>
              <a:buClr>
                <a:schemeClr val="accent3">
                  <a:lumMod val="60000"/>
                  <a:lumOff val="40000"/>
                </a:schemeClr>
              </a:buClr>
              <a:buSzPct val="70000"/>
              <a:buFontTx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Calibri"/>
                <a:ea typeface="+mn-ea"/>
                <a:cs typeface="Calibri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n-NO" sz="3200" dirty="0" smtClean="0"/>
              <a:t>Kapittel 5</a:t>
            </a:r>
          </a:p>
          <a:p>
            <a:r>
              <a:rPr lang="nb-NO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Trærne i skogen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Prosjektanalyse</a:t>
            </a:r>
            <a:br>
              <a:rPr lang="nb-NO" dirty="0"/>
            </a:br>
            <a:r>
              <a:rPr lang="nb-NO" sz="3600" dirty="0"/>
              <a:t>Øyvind Bøhren og Per Ivar Gjærum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96526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10</a:t>
            </a:fld>
            <a:endParaRPr lang="nn-NO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Den norske opera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1751073"/>
              </p:ext>
            </p:extLst>
          </p:nvPr>
        </p:nvGraphicFramePr>
        <p:xfrm>
          <a:off x="370314" y="1964938"/>
          <a:ext cx="3532932" cy="1828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15313"/>
                <a:gridCol w="599549"/>
                <a:gridCol w="1318070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Investeringsbeløp</a:t>
                      </a:r>
                      <a:endParaRPr lang="nb-N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4 000</a:t>
                      </a:r>
                      <a:endParaRPr lang="nb-NO" sz="1400" b="1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mill kroner</a:t>
                      </a:r>
                      <a:endParaRPr lang="nb-NO" sz="1400" b="1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Årlig driftsstilskudd</a:t>
                      </a:r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400</a:t>
                      </a:r>
                      <a:endParaRPr lang="nb-NO" sz="1400" b="1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u="none" strike="noStrike" dirty="0" err="1">
                          <a:effectLst/>
                          <a:latin typeface="Calibri" pitchFamily="34" charset="0"/>
                          <a:cs typeface="Calibri" pitchFamily="34" charset="0"/>
                        </a:rPr>
                        <a:t>mill</a:t>
                      </a:r>
                      <a:r>
                        <a:rPr lang="nb-NO" sz="14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 kroner</a:t>
                      </a:r>
                      <a:endParaRPr lang="nb-N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Planperiode</a:t>
                      </a:r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20</a:t>
                      </a:r>
                      <a:endParaRPr lang="nb-NO" sz="1400" b="1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År</a:t>
                      </a:r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Kapitalkostad</a:t>
                      </a:r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4</a:t>
                      </a:r>
                      <a:endParaRPr lang="nb-NO" sz="1400" b="1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%</a:t>
                      </a:r>
                      <a:endParaRPr lang="nb-N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Levetid</a:t>
                      </a:r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50</a:t>
                      </a:r>
                      <a:endParaRPr lang="nb-NO" sz="1400" b="1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År</a:t>
                      </a:r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Besøkende pr år</a:t>
                      </a:r>
                      <a:endParaRPr lang="nb-N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230</a:t>
                      </a:r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tusen personer</a:t>
                      </a:r>
                      <a:endParaRPr lang="nb-N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b"/>
                </a:tc>
              </a:tr>
            </a:tbl>
          </a:graphicData>
        </a:graphic>
      </p:graphicFrame>
      <p:pic>
        <p:nvPicPr>
          <p:cNvPr id="10" name="Bilde 6" descr="Operaen 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077" y="50801"/>
            <a:ext cx="2160587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3" name="Group 32"/>
          <p:cNvGrpSpPr/>
          <p:nvPr/>
        </p:nvGrpSpPr>
        <p:grpSpPr>
          <a:xfrm>
            <a:off x="4438185" y="1888274"/>
            <a:ext cx="5182527" cy="1306931"/>
            <a:chOff x="4438185" y="1888274"/>
            <a:chExt cx="5182527" cy="1306931"/>
          </a:xfrm>
        </p:grpSpPr>
        <p:cxnSp>
          <p:nvCxnSpPr>
            <p:cNvPr id="12" name="Straight Arrow Connector 11"/>
            <p:cNvCxnSpPr/>
            <p:nvPr/>
          </p:nvCxnSpPr>
          <p:spPr>
            <a:xfrm>
              <a:off x="4438185" y="2237678"/>
              <a:ext cx="5122127" cy="0"/>
            </a:xfrm>
            <a:prstGeom prst="straightConnector1">
              <a:avLst/>
            </a:prstGeom>
            <a:ln w="12700"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4953000" y="2141034"/>
              <a:ext cx="0" cy="200722"/>
            </a:xfrm>
            <a:prstGeom prst="line">
              <a:avLst/>
            </a:prstGeom>
            <a:ln w="9525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5674113" y="2141034"/>
              <a:ext cx="0" cy="200722"/>
            </a:xfrm>
            <a:prstGeom prst="line">
              <a:avLst/>
            </a:prstGeom>
            <a:ln w="9525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387791" y="2137317"/>
              <a:ext cx="0" cy="200722"/>
            </a:xfrm>
            <a:prstGeom prst="line">
              <a:avLst/>
            </a:prstGeom>
            <a:ln w="9525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9257371" y="2137317"/>
              <a:ext cx="0" cy="200722"/>
            </a:xfrm>
            <a:prstGeom prst="line">
              <a:avLst/>
            </a:prstGeom>
            <a:ln w="9525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8551127" y="2137317"/>
              <a:ext cx="0" cy="200722"/>
            </a:xfrm>
            <a:prstGeom prst="line">
              <a:avLst/>
            </a:prstGeom>
            <a:ln w="9525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4742984" y="1888274"/>
              <a:ext cx="4070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b-NO" sz="1400" dirty="0" smtClean="0">
                  <a:latin typeface="Calibri" pitchFamily="34" charset="0"/>
                  <a:cs typeface="Calibri" pitchFamily="34" charset="0"/>
                </a:rPr>
                <a:t>0</a:t>
              </a:r>
              <a:endParaRPr lang="nb-NO" sz="1400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5470603" y="1888274"/>
              <a:ext cx="4070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b-NO" sz="1400" dirty="0">
                  <a:latin typeface="Calibri" pitchFamily="34" charset="0"/>
                  <a:cs typeface="Calibri" pitchFamily="34" charset="0"/>
                </a:rPr>
                <a:t>1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184281" y="1888274"/>
              <a:ext cx="4070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b-NO" sz="1400" dirty="0">
                  <a:latin typeface="Calibri" pitchFamily="34" charset="0"/>
                  <a:cs typeface="Calibri" pitchFamily="34" charset="0"/>
                </a:rPr>
                <a:t>2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347617" y="1888274"/>
              <a:ext cx="4070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b-NO" sz="1400" dirty="0" smtClean="0">
                  <a:latin typeface="Calibri" pitchFamily="34" charset="0"/>
                  <a:cs typeface="Calibri" pitchFamily="34" charset="0"/>
                </a:rPr>
                <a:t>19</a:t>
              </a:r>
              <a:endParaRPr lang="nb-NO" sz="1400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9053861" y="1888274"/>
              <a:ext cx="4070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b-NO" sz="1400" dirty="0" smtClean="0">
                  <a:latin typeface="Calibri" pitchFamily="34" charset="0"/>
                  <a:cs typeface="Calibri" pitchFamily="34" charset="0"/>
                </a:rPr>
                <a:t>20</a:t>
              </a:r>
              <a:endParaRPr lang="nb-NO" sz="1400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4594304" y="2497874"/>
              <a:ext cx="6988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b-NO" sz="1400" dirty="0" smtClean="0">
                  <a:latin typeface="Calibri" pitchFamily="34" charset="0"/>
                  <a:cs typeface="Calibri" pitchFamily="34" charset="0"/>
                </a:rPr>
                <a:t>-4000</a:t>
              </a:r>
              <a:endParaRPr lang="nb-NO" sz="1400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7582828" y="2497874"/>
              <a:ext cx="19523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nb-NO" sz="140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itchFamily="34" charset="0"/>
                </a:rPr>
                <a:t>+</a:t>
              </a:r>
              <a:r>
                <a:rPr lang="nb-NO" sz="1400" dirty="0" smtClean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itchFamily="34" charset="0"/>
                </a:rPr>
                <a:t>4000(1-20/50) = </a:t>
              </a:r>
              <a:r>
                <a:rPr lang="nb-NO" sz="1400" dirty="0" smtClean="0">
                  <a:latin typeface="Calibri" pitchFamily="34" charset="0"/>
                  <a:cs typeface="Calibri" pitchFamily="34" charset="0"/>
                </a:rPr>
                <a:t>2400</a:t>
              </a:r>
              <a:endParaRPr lang="nb-NO" sz="1400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5324709" y="2884450"/>
              <a:ext cx="6988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b-NO" sz="1400" dirty="0" smtClean="0">
                  <a:latin typeface="Calibri" pitchFamily="34" charset="0"/>
                  <a:cs typeface="Calibri" pitchFamily="34" charset="0"/>
                </a:rPr>
                <a:t>-400</a:t>
              </a:r>
              <a:endParaRPr lang="nb-NO" sz="1400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6037456" y="2887428"/>
              <a:ext cx="6988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b-NO" sz="1400" dirty="0" smtClean="0">
                  <a:latin typeface="Calibri" pitchFamily="34" charset="0"/>
                  <a:cs typeface="Calibri" pitchFamily="34" charset="0"/>
                </a:rPr>
                <a:t>-400</a:t>
              </a:r>
              <a:endParaRPr lang="nb-NO" sz="1400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201723" y="2875538"/>
              <a:ext cx="6988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b-NO" sz="1400" dirty="0" smtClean="0">
                  <a:latin typeface="Calibri" pitchFamily="34" charset="0"/>
                  <a:cs typeface="Calibri" pitchFamily="34" charset="0"/>
                </a:rPr>
                <a:t>-400</a:t>
              </a:r>
              <a:endParaRPr lang="nb-NO" sz="1400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921904" y="2875538"/>
              <a:ext cx="6988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b-NO" sz="1400" dirty="0" smtClean="0">
                  <a:latin typeface="Calibri" pitchFamily="34" charset="0"/>
                  <a:cs typeface="Calibri" pitchFamily="34" charset="0"/>
                </a:rPr>
                <a:t>-400</a:t>
              </a:r>
              <a:endParaRPr lang="nb-NO" sz="1400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7107383" y="2887428"/>
              <a:ext cx="6988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b-NO" sz="1400" dirty="0" smtClean="0">
                  <a:latin typeface="Calibri" pitchFamily="34" charset="0"/>
                  <a:cs typeface="Calibri" pitchFamily="34" charset="0"/>
                </a:rPr>
                <a:t>…..</a:t>
              </a:r>
              <a:endParaRPr lang="nb-NO" sz="1400" dirty="0"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400979" y="3954966"/>
            <a:ext cx="9104041" cy="2340000"/>
          </a:xfrm>
          <a:prstGeom prst="rect">
            <a:avLst/>
          </a:prstGeom>
          <a:noFill/>
        </p:spPr>
        <p:txBody>
          <a:bodyPr wrap="square" numCol="2" rtlCol="0">
            <a:no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nb-NO" b="1" dirty="0" err="1" smtClean="0">
                <a:latin typeface="Calibri" pitchFamily="34" charset="0"/>
                <a:cs typeface="Calibri" pitchFamily="34" charset="0"/>
              </a:rPr>
              <a:t>Begregn</a:t>
            </a:r>
            <a:r>
              <a:rPr lang="nb-NO" b="1" dirty="0" smtClean="0">
                <a:latin typeface="Calibri" pitchFamily="34" charset="0"/>
                <a:cs typeface="Calibri" pitchFamily="34" charset="0"/>
              </a:rPr>
              <a:t> nåverdien av restverdien</a:t>
            </a:r>
            <a:r>
              <a:rPr lang="nb-NO" dirty="0" smtClean="0">
                <a:latin typeface="Calibri" pitchFamily="34" charset="0"/>
                <a:cs typeface="Calibri" pitchFamily="34" charset="0"/>
              </a:rPr>
              <a:t>:</a:t>
            </a:r>
            <a:br>
              <a:rPr lang="nb-NO" dirty="0" smtClean="0">
                <a:latin typeface="Calibri" pitchFamily="34" charset="0"/>
                <a:cs typeface="Calibri" pitchFamily="34" charset="0"/>
              </a:rPr>
            </a:br>
            <a:r>
              <a:rPr lang="nb-NO" i="1" dirty="0" smtClean="0">
                <a:latin typeface="Calibri" pitchFamily="34" charset="0"/>
                <a:cs typeface="Calibri" pitchFamily="34" charset="0"/>
              </a:rPr>
              <a:t>TVM: 1 PMTS/YR: END MODE</a:t>
            </a:r>
            <a:r>
              <a:rPr lang="nb-NO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nb-NO" dirty="0" smtClean="0">
                <a:latin typeface="Calibri" pitchFamily="34" charset="0"/>
                <a:cs typeface="Calibri" pitchFamily="34" charset="0"/>
              </a:rPr>
            </a:br>
            <a:r>
              <a:rPr lang="nb-NO" dirty="0" smtClean="0">
                <a:latin typeface="Calibri" pitchFamily="34" charset="0"/>
                <a:cs typeface="Calibri" pitchFamily="34" charset="0"/>
              </a:rPr>
              <a:t>N = 20, I% = 4, FV = </a:t>
            </a:r>
            <a:r>
              <a:rPr lang="nb-NO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+</a:t>
            </a:r>
            <a:r>
              <a:rPr lang="nb-NO" dirty="0" smtClean="0">
                <a:latin typeface="Calibri" pitchFamily="34" charset="0"/>
                <a:cs typeface="Calibri" pitchFamily="34" charset="0"/>
              </a:rPr>
              <a:t>2400 </a:t>
            </a:r>
            <a:br>
              <a:rPr lang="nb-NO" dirty="0" smtClean="0">
                <a:latin typeface="Calibri" pitchFamily="34" charset="0"/>
                <a:cs typeface="Calibri" pitchFamily="34" charset="0"/>
              </a:rPr>
            </a:br>
            <a:r>
              <a:rPr lang="nb-NO" b="1" dirty="0" smtClean="0">
                <a:latin typeface="Calibri" pitchFamily="34" charset="0"/>
                <a:cs typeface="Calibri" pitchFamily="34" charset="0"/>
                <a:sym typeface="Symbol"/>
              </a:rPr>
              <a:t> PV = </a:t>
            </a:r>
            <a:r>
              <a:rPr lang="nb-NO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  <a:sym typeface="Symbol"/>
              </a:rPr>
              <a:t>-</a:t>
            </a:r>
            <a:r>
              <a:rPr lang="nb-NO" b="1" dirty="0" smtClean="0">
                <a:latin typeface="Calibri" pitchFamily="34" charset="0"/>
                <a:cs typeface="Calibri" pitchFamily="34" charset="0"/>
                <a:sym typeface="Symbol"/>
              </a:rPr>
              <a:t>1095 </a:t>
            </a:r>
            <a:r>
              <a:rPr lang="nb-NO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  <a:sym typeface="Symbol"/>
              </a:rPr>
              <a:t>Merk motsatt fortegn.</a:t>
            </a:r>
          </a:p>
          <a:p>
            <a:pPr marL="342900" indent="-342900">
              <a:buFont typeface="+mj-lt"/>
              <a:buAutoNum type="arabicPeriod"/>
            </a:pPr>
            <a:r>
              <a:rPr lang="nb-NO" b="1" dirty="0" err="1" smtClean="0">
                <a:latin typeface="Calibri" pitchFamily="34" charset="0"/>
                <a:cs typeface="Calibri" pitchFamily="34" charset="0"/>
                <a:sym typeface="Symbol"/>
              </a:rPr>
              <a:t>Beregn</a:t>
            </a:r>
            <a:r>
              <a:rPr lang="nb-NO" b="1" dirty="0" smtClean="0">
                <a:latin typeface="Calibri" pitchFamily="34" charset="0"/>
                <a:cs typeface="Calibri" pitchFamily="34" charset="0"/>
                <a:sym typeface="Symbol"/>
              </a:rPr>
              <a:t> nåverdien av driftskostnader</a:t>
            </a:r>
            <a:r>
              <a:rPr lang="nb-NO" dirty="0" smtClean="0">
                <a:latin typeface="Calibri" pitchFamily="34" charset="0"/>
                <a:cs typeface="Calibri" pitchFamily="34" charset="0"/>
                <a:sym typeface="Symbol"/>
              </a:rPr>
              <a:t>:</a:t>
            </a:r>
            <a:br>
              <a:rPr lang="nb-NO" dirty="0" smtClean="0">
                <a:latin typeface="Calibri" pitchFamily="34" charset="0"/>
                <a:cs typeface="Calibri" pitchFamily="34" charset="0"/>
                <a:sym typeface="Symbol"/>
              </a:rPr>
            </a:br>
            <a:r>
              <a:rPr lang="nb-NO" i="1" dirty="0">
                <a:latin typeface="Calibri" pitchFamily="34" charset="0"/>
                <a:cs typeface="Calibri" pitchFamily="34" charset="0"/>
              </a:rPr>
              <a:t>TVM: 1 PMTS/YR: END MODE</a:t>
            </a:r>
            <a:r>
              <a:rPr lang="nb-NO" dirty="0">
                <a:latin typeface="Calibri" pitchFamily="34" charset="0"/>
                <a:cs typeface="Calibri" pitchFamily="34" charset="0"/>
              </a:rPr>
              <a:t/>
            </a:r>
            <a:br>
              <a:rPr lang="nb-NO" dirty="0">
                <a:latin typeface="Calibri" pitchFamily="34" charset="0"/>
                <a:cs typeface="Calibri" pitchFamily="34" charset="0"/>
              </a:rPr>
            </a:br>
            <a:r>
              <a:rPr lang="nb-NO" dirty="0">
                <a:latin typeface="Calibri" pitchFamily="34" charset="0"/>
                <a:cs typeface="Calibri" pitchFamily="34" charset="0"/>
              </a:rPr>
              <a:t>N = 20, I% = 4, </a:t>
            </a:r>
            <a:r>
              <a:rPr lang="nb-NO" dirty="0" smtClean="0">
                <a:latin typeface="Calibri" pitchFamily="34" charset="0"/>
                <a:cs typeface="Calibri" pitchFamily="34" charset="0"/>
              </a:rPr>
              <a:t>PMT </a:t>
            </a:r>
            <a:r>
              <a:rPr lang="nb-NO" dirty="0">
                <a:latin typeface="Calibri" pitchFamily="34" charset="0"/>
                <a:cs typeface="Calibri" pitchFamily="34" charset="0"/>
              </a:rPr>
              <a:t>= </a:t>
            </a:r>
            <a:r>
              <a:rPr lang="nb-NO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+</a:t>
            </a:r>
            <a:r>
              <a:rPr lang="nb-NO" dirty="0" smtClean="0">
                <a:latin typeface="Calibri" pitchFamily="34" charset="0"/>
                <a:cs typeface="Calibri" pitchFamily="34" charset="0"/>
              </a:rPr>
              <a:t>400 </a:t>
            </a:r>
            <a:r>
              <a:rPr lang="nb-NO" dirty="0">
                <a:latin typeface="Calibri" pitchFamily="34" charset="0"/>
                <a:cs typeface="Calibri" pitchFamily="34" charset="0"/>
              </a:rPr>
              <a:t/>
            </a:r>
            <a:br>
              <a:rPr lang="nb-NO" dirty="0">
                <a:latin typeface="Calibri" pitchFamily="34" charset="0"/>
                <a:cs typeface="Calibri" pitchFamily="34" charset="0"/>
              </a:rPr>
            </a:br>
            <a:r>
              <a:rPr lang="nb-NO" b="1" dirty="0">
                <a:latin typeface="Calibri" pitchFamily="34" charset="0"/>
                <a:cs typeface="Calibri" pitchFamily="34" charset="0"/>
                <a:sym typeface="Symbol"/>
              </a:rPr>
              <a:t> PV = </a:t>
            </a:r>
            <a:r>
              <a:rPr lang="nb-NO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  <a:sym typeface="Symbol"/>
              </a:rPr>
              <a:t>-</a:t>
            </a:r>
            <a:r>
              <a:rPr lang="nb-NO" b="1" dirty="0" smtClean="0">
                <a:latin typeface="Calibri" pitchFamily="34" charset="0"/>
                <a:cs typeface="Calibri" pitchFamily="34" charset="0"/>
                <a:sym typeface="Symbol"/>
              </a:rPr>
              <a:t>5436.</a:t>
            </a:r>
          </a:p>
          <a:p>
            <a:pPr marL="342900" indent="-342900">
              <a:buFont typeface="+mj-lt"/>
              <a:buAutoNum type="arabicPeriod"/>
            </a:pPr>
            <a:r>
              <a:rPr lang="nb-NO" b="1" dirty="0" err="1" smtClean="0">
                <a:latin typeface="Calibri" pitchFamily="34" charset="0"/>
                <a:cs typeface="Calibri" pitchFamily="34" charset="0"/>
                <a:sym typeface="Symbol"/>
              </a:rPr>
              <a:t>Beregn</a:t>
            </a:r>
            <a:r>
              <a:rPr lang="nb-NO" b="1" dirty="0" smtClean="0">
                <a:latin typeface="Calibri" pitchFamily="34" charset="0"/>
                <a:cs typeface="Calibri" pitchFamily="34" charset="0"/>
                <a:sym typeface="Symbol"/>
              </a:rPr>
              <a:t> nåverdi samlet for alle kostnader</a:t>
            </a:r>
            <a:r>
              <a:rPr lang="nb-NO" dirty="0" smtClean="0">
                <a:latin typeface="Calibri" pitchFamily="34" charset="0"/>
                <a:cs typeface="Calibri" pitchFamily="34" charset="0"/>
                <a:sym typeface="Symbol"/>
              </a:rPr>
              <a:t>:</a:t>
            </a:r>
            <a:br>
              <a:rPr lang="nb-NO" dirty="0" smtClean="0">
                <a:latin typeface="Calibri" pitchFamily="34" charset="0"/>
                <a:cs typeface="Calibri" pitchFamily="34" charset="0"/>
                <a:sym typeface="Symbol"/>
              </a:rPr>
            </a:br>
            <a:r>
              <a:rPr lang="nb-NO" dirty="0" smtClean="0">
                <a:latin typeface="Calibri" pitchFamily="34" charset="0"/>
                <a:cs typeface="Calibri" pitchFamily="34" charset="0"/>
                <a:sym typeface="Symbol"/>
              </a:rPr>
              <a:t>-4000 </a:t>
            </a:r>
            <a:r>
              <a:rPr lang="nb-NO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  <a:sym typeface="Symbol"/>
              </a:rPr>
              <a:t>+</a:t>
            </a:r>
            <a:r>
              <a:rPr lang="nb-NO" dirty="0" smtClean="0">
                <a:latin typeface="Calibri" pitchFamily="34" charset="0"/>
                <a:cs typeface="Calibri" pitchFamily="34" charset="0"/>
                <a:sym typeface="Symbol"/>
              </a:rPr>
              <a:t> 1095 + -5436 </a:t>
            </a:r>
            <a:r>
              <a:rPr lang="nb-NO" b="1" dirty="0" smtClean="0">
                <a:latin typeface="Calibri" pitchFamily="34" charset="0"/>
                <a:cs typeface="Calibri" pitchFamily="34" charset="0"/>
                <a:sym typeface="Symbol"/>
              </a:rPr>
              <a:t>= -8341.</a:t>
            </a:r>
          </a:p>
          <a:p>
            <a:pPr marL="342900" indent="-342900">
              <a:buFont typeface="+mj-lt"/>
              <a:buAutoNum type="arabicPeriod"/>
            </a:pPr>
            <a:r>
              <a:rPr lang="nb-NO" b="1" dirty="0" smtClean="0">
                <a:latin typeface="Calibri" pitchFamily="34" charset="0"/>
                <a:cs typeface="Calibri" pitchFamily="34" charset="0"/>
                <a:sym typeface="Symbol"/>
              </a:rPr>
              <a:t>Fordel nåverdien som en årlig annuitet</a:t>
            </a:r>
            <a:r>
              <a:rPr lang="nb-NO" dirty="0" smtClean="0">
                <a:latin typeface="Calibri" pitchFamily="34" charset="0"/>
                <a:cs typeface="Calibri" pitchFamily="34" charset="0"/>
                <a:sym typeface="Symbol"/>
              </a:rPr>
              <a:t>:</a:t>
            </a:r>
            <a:r>
              <a:rPr lang="nb-NO" i="1" dirty="0">
                <a:latin typeface="Calibri" pitchFamily="34" charset="0"/>
                <a:cs typeface="Calibri" pitchFamily="34" charset="0"/>
              </a:rPr>
              <a:t> TVM: 1 PMTS/YR: END MODE</a:t>
            </a:r>
            <a:r>
              <a:rPr lang="nb-NO" dirty="0">
                <a:latin typeface="Calibri" pitchFamily="34" charset="0"/>
                <a:cs typeface="Calibri" pitchFamily="34" charset="0"/>
              </a:rPr>
              <a:t/>
            </a:r>
            <a:br>
              <a:rPr lang="nb-NO" dirty="0">
                <a:latin typeface="Calibri" pitchFamily="34" charset="0"/>
                <a:cs typeface="Calibri" pitchFamily="34" charset="0"/>
              </a:rPr>
            </a:br>
            <a:r>
              <a:rPr lang="nb-NO" dirty="0">
                <a:latin typeface="Calibri" pitchFamily="34" charset="0"/>
                <a:cs typeface="Calibri" pitchFamily="34" charset="0"/>
              </a:rPr>
              <a:t>N = 20, I% = 4, </a:t>
            </a:r>
            <a:r>
              <a:rPr lang="nb-NO" dirty="0" smtClean="0">
                <a:latin typeface="Calibri" pitchFamily="34" charset="0"/>
                <a:cs typeface="Calibri" pitchFamily="34" charset="0"/>
              </a:rPr>
              <a:t>PV </a:t>
            </a:r>
            <a:r>
              <a:rPr lang="nb-NO" dirty="0">
                <a:latin typeface="Calibri" pitchFamily="34" charset="0"/>
                <a:cs typeface="Calibri" pitchFamily="34" charset="0"/>
              </a:rPr>
              <a:t>= </a:t>
            </a:r>
            <a:r>
              <a:rPr lang="nb-NO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  <a:sym typeface="Symbol"/>
              </a:rPr>
              <a:t>-</a:t>
            </a:r>
            <a:r>
              <a:rPr lang="nb-NO" dirty="0">
                <a:latin typeface="Calibri" pitchFamily="34" charset="0"/>
                <a:cs typeface="Calibri" pitchFamily="34" charset="0"/>
                <a:sym typeface="Symbol"/>
              </a:rPr>
              <a:t>8341</a:t>
            </a:r>
            <a:r>
              <a:rPr lang="nb-NO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nb-NO" dirty="0">
                <a:latin typeface="Calibri" pitchFamily="34" charset="0"/>
                <a:cs typeface="Calibri" pitchFamily="34" charset="0"/>
              </a:rPr>
              <a:t/>
            </a:r>
            <a:br>
              <a:rPr lang="nb-NO" dirty="0">
                <a:latin typeface="Calibri" pitchFamily="34" charset="0"/>
                <a:cs typeface="Calibri" pitchFamily="34" charset="0"/>
              </a:rPr>
            </a:br>
            <a:r>
              <a:rPr lang="nb-NO" b="1" dirty="0">
                <a:latin typeface="Calibri" pitchFamily="34" charset="0"/>
                <a:cs typeface="Calibri" pitchFamily="34" charset="0"/>
                <a:sym typeface="Symbol"/>
              </a:rPr>
              <a:t> </a:t>
            </a:r>
            <a:r>
              <a:rPr lang="nb-NO" b="1" dirty="0" smtClean="0">
                <a:latin typeface="Calibri" pitchFamily="34" charset="0"/>
                <a:cs typeface="Calibri" pitchFamily="34" charset="0"/>
                <a:sym typeface="Symbol"/>
              </a:rPr>
              <a:t>PMT </a:t>
            </a:r>
            <a:r>
              <a:rPr lang="nb-NO" b="1" dirty="0">
                <a:latin typeface="Calibri" pitchFamily="34" charset="0"/>
                <a:cs typeface="Calibri" pitchFamily="34" charset="0"/>
                <a:sym typeface="Symbol"/>
              </a:rPr>
              <a:t>= </a:t>
            </a:r>
            <a:r>
              <a:rPr lang="nb-NO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  <a:sym typeface="Symbol"/>
              </a:rPr>
              <a:t>+</a:t>
            </a:r>
            <a:r>
              <a:rPr lang="nb-NO" b="1" dirty="0" smtClean="0">
                <a:latin typeface="Calibri" pitchFamily="34" charset="0"/>
                <a:cs typeface="Calibri" pitchFamily="34" charset="0"/>
                <a:sym typeface="Symbol"/>
              </a:rPr>
              <a:t>613 (</a:t>
            </a:r>
            <a:r>
              <a:rPr lang="nb-NO" b="1" dirty="0" err="1" smtClean="0">
                <a:latin typeface="Calibri" pitchFamily="34" charset="0"/>
                <a:cs typeface="Calibri" pitchFamily="34" charset="0"/>
                <a:sym typeface="Symbol"/>
              </a:rPr>
              <a:t>mill</a:t>
            </a:r>
            <a:r>
              <a:rPr lang="nb-NO" b="1" dirty="0" smtClean="0">
                <a:latin typeface="Calibri" pitchFamily="34" charset="0"/>
                <a:cs typeface="Calibri" pitchFamily="34" charset="0"/>
                <a:sym typeface="Symbol"/>
              </a:rPr>
              <a:t>).</a:t>
            </a:r>
          </a:p>
          <a:p>
            <a:pPr marL="342900" indent="-342900">
              <a:buFont typeface="+mj-lt"/>
              <a:buAutoNum type="arabicPeriod"/>
            </a:pPr>
            <a:r>
              <a:rPr lang="nb-NO" b="1" dirty="0" smtClean="0">
                <a:latin typeface="Calibri" pitchFamily="34" charset="0"/>
                <a:cs typeface="Calibri" pitchFamily="34" charset="0"/>
                <a:sym typeface="Symbol"/>
              </a:rPr>
              <a:t>Fordel årlig kostnad pr. besøkende</a:t>
            </a:r>
            <a:r>
              <a:rPr lang="nb-NO" dirty="0" smtClean="0">
                <a:latin typeface="Calibri" pitchFamily="34" charset="0"/>
                <a:cs typeface="Calibri" pitchFamily="34" charset="0"/>
                <a:sym typeface="Symbol"/>
              </a:rPr>
              <a:t>:</a:t>
            </a:r>
            <a:br>
              <a:rPr lang="nb-NO" dirty="0" smtClean="0">
                <a:latin typeface="Calibri" pitchFamily="34" charset="0"/>
                <a:cs typeface="Calibri" pitchFamily="34" charset="0"/>
                <a:sym typeface="Symbol"/>
              </a:rPr>
            </a:br>
            <a:r>
              <a:rPr lang="nb-NO" dirty="0" smtClean="0">
                <a:latin typeface="Calibri" pitchFamily="34" charset="0"/>
                <a:cs typeface="Calibri" pitchFamily="34" charset="0"/>
                <a:sym typeface="Symbol"/>
              </a:rPr>
              <a:t>613745/230 = 2668 </a:t>
            </a:r>
            <a:r>
              <a:rPr lang="nb-NO" b="1" dirty="0" smtClean="0">
                <a:latin typeface="Calibri" pitchFamily="34" charset="0"/>
                <a:cs typeface="Calibri" pitchFamily="34" charset="0"/>
                <a:sym typeface="Symbol"/>
              </a:rPr>
              <a:t>≈ 2700 pr. besøkende</a:t>
            </a:r>
            <a:r>
              <a:rPr lang="nb-NO" dirty="0" smtClean="0">
                <a:latin typeface="Calibri" pitchFamily="34" charset="0"/>
                <a:cs typeface="Calibri" pitchFamily="34" charset="0"/>
                <a:sym typeface="Symbo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9122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5. Realrentebasert annuitetsmetode</a:t>
            </a:r>
          </a:p>
        </p:txBody>
      </p:sp>
      <p:pic>
        <p:nvPicPr>
          <p:cNvPr id="1843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204" y="1676400"/>
            <a:ext cx="7040827" cy="432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11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581692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Kapasitetsutvidelse i AS </a:t>
            </a:r>
            <a:r>
              <a:rPr lang="nb-NO" dirty="0" err="1"/>
              <a:t>Alu</a:t>
            </a:r>
            <a:endParaRPr lang="nb-NO" dirty="0"/>
          </a:p>
        </p:txBody>
      </p:sp>
      <p:pic>
        <p:nvPicPr>
          <p:cNvPr id="1945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314" y="1478608"/>
            <a:ext cx="8817371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063" y="5300201"/>
            <a:ext cx="4344194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Line Callout 2 1"/>
          <p:cNvSpPr/>
          <p:nvPr/>
        </p:nvSpPr>
        <p:spPr>
          <a:xfrm>
            <a:off x="921835" y="4811196"/>
            <a:ext cx="1630866" cy="876672"/>
          </a:xfrm>
          <a:prstGeom prst="borderCallout2">
            <a:avLst>
              <a:gd name="adj1" fmla="val 23750"/>
              <a:gd name="adj2" fmla="val 103164"/>
              <a:gd name="adj3" fmla="val 24278"/>
              <a:gd name="adj4" fmla="val 204938"/>
              <a:gd name="adj5" fmla="val 53605"/>
              <a:gd name="adj6" fmla="val 214656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>
                <a:latin typeface="Calibri" pitchFamily="34" charset="0"/>
                <a:cs typeface="Calibri" pitchFamily="34" charset="0"/>
              </a:rPr>
              <a:t>Investering og arbeidskapital</a:t>
            </a:r>
            <a:endParaRPr lang="nb-NO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Line Callout 2 6"/>
          <p:cNvSpPr/>
          <p:nvPr/>
        </p:nvSpPr>
        <p:spPr>
          <a:xfrm>
            <a:off x="7429315" y="4793285"/>
            <a:ext cx="1630866" cy="876672"/>
          </a:xfrm>
          <a:prstGeom prst="borderCallout2">
            <a:avLst>
              <a:gd name="adj1" fmla="val 23750"/>
              <a:gd name="adj2" fmla="val -4300"/>
              <a:gd name="adj3" fmla="val 23409"/>
              <a:gd name="adj4" fmla="val -46435"/>
              <a:gd name="adj5" fmla="val 54474"/>
              <a:gd name="adj6" fmla="val -65686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>
                <a:latin typeface="Calibri" pitchFamily="34" charset="0"/>
                <a:cs typeface="Calibri" pitchFamily="34" charset="0"/>
              </a:rPr>
              <a:t>Restverdi og arbeidskapital</a:t>
            </a:r>
            <a:endParaRPr lang="nb-NO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Line Callout 2 7"/>
          <p:cNvSpPr/>
          <p:nvPr/>
        </p:nvSpPr>
        <p:spPr>
          <a:xfrm>
            <a:off x="7429314" y="5738536"/>
            <a:ext cx="2248085" cy="458525"/>
          </a:xfrm>
          <a:prstGeom prst="borderCallout2">
            <a:avLst>
              <a:gd name="adj1" fmla="val 45719"/>
              <a:gd name="adj2" fmla="val -1613"/>
              <a:gd name="adj3" fmla="val 45378"/>
              <a:gd name="adj4" fmla="val -82042"/>
              <a:gd name="adj5" fmla="val -749"/>
              <a:gd name="adj6" fmla="val -100626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>
                <a:latin typeface="Calibri" pitchFamily="34" charset="0"/>
                <a:cs typeface="Calibri" pitchFamily="34" charset="0"/>
              </a:rPr>
              <a:t>Årlig dekningsbidrag</a:t>
            </a:r>
            <a:endParaRPr lang="nb-NO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12</a:t>
            </a:fld>
            <a:endParaRPr lang="nn-NO"/>
          </a:p>
        </p:txBody>
      </p:sp>
      <p:sp>
        <p:nvSpPr>
          <p:cNvPr id="6" name="TextBox 5"/>
          <p:cNvSpPr txBox="1"/>
          <p:nvPr/>
        </p:nvSpPr>
        <p:spPr>
          <a:xfrm>
            <a:off x="3479178" y="5982080"/>
            <a:ext cx="2929053" cy="646331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nb-N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Enkelt å beregne internrente </a:t>
            </a:r>
            <a:br>
              <a:rPr lang="nb-N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</a:br>
            <a:r>
              <a:rPr lang="nb-N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(oppgi N, PV, PMT og FV)</a:t>
            </a:r>
            <a:endParaRPr lang="nb-N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1382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2400" dirty="0" smtClean="0"/>
              <a:t>Budsjetterer reell kontantstrøm til totalkapitalen før skatt.</a:t>
            </a:r>
          </a:p>
          <a:p>
            <a:r>
              <a:rPr lang="nb-NO" sz="2400" dirty="0" smtClean="0"/>
              <a:t>Konstant produksjonsvolum.</a:t>
            </a:r>
          </a:p>
          <a:p>
            <a:r>
              <a:rPr lang="nb-NO" sz="2400" dirty="0" smtClean="0"/>
              <a:t>Spesiell prisendring i alle faktorer lik den generelle prisstigningen.</a:t>
            </a:r>
          </a:p>
          <a:p>
            <a:r>
              <a:rPr lang="nb-NO" sz="2400" dirty="0" smtClean="0"/>
              <a:t>Metoden gir en god indikasjon på prosjektets lønnsomhet selv om alle driftsårene bare er tilnærmet like.</a:t>
            </a:r>
          </a:p>
          <a:p>
            <a:endParaRPr lang="nb-NO" sz="2400" dirty="0" smtClean="0"/>
          </a:p>
        </p:txBody>
      </p:sp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Alle driftsår må være like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13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66423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6. Effektiv rente</a:t>
            </a:r>
            <a:br>
              <a:rPr lang="nb-NO" dirty="0"/>
            </a:b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b-NO" b="1" dirty="0" smtClean="0"/>
              <a:t>Effektiv rente = </a:t>
            </a:r>
            <a:r>
              <a:rPr lang="nb-NO" b="1" dirty="0" smtClean="0"/>
              <a:t>Internrenten </a:t>
            </a:r>
            <a:r>
              <a:rPr lang="nb-NO" b="1" dirty="0"/>
              <a:t>på </a:t>
            </a:r>
            <a:r>
              <a:rPr lang="nb-NO" b="1" dirty="0" err="1"/>
              <a:t>lånets</a:t>
            </a:r>
            <a:r>
              <a:rPr lang="nb-NO" b="1" dirty="0"/>
              <a:t> </a:t>
            </a:r>
            <a:r>
              <a:rPr lang="nb-NO" b="1" dirty="0" smtClean="0"/>
              <a:t>kontantstrøm</a:t>
            </a:r>
            <a:r>
              <a:rPr lang="nb-NO" dirty="0" smtClean="0"/>
              <a:t>.</a:t>
            </a:r>
            <a:endParaRPr lang="nb-NO" dirty="0"/>
          </a:p>
          <a:p>
            <a:r>
              <a:rPr lang="nb-NO" dirty="0"/>
              <a:t>Effektiv rente høyere enn nominell (pålydende) rente </a:t>
            </a:r>
            <a:r>
              <a:rPr lang="nb-NO" dirty="0" smtClean="0"/>
              <a:t>hvis:</a:t>
            </a:r>
            <a:endParaRPr lang="nb-NO" dirty="0"/>
          </a:p>
          <a:p>
            <a:pPr lvl="1"/>
            <a:r>
              <a:rPr lang="nb-NO" sz="2600" dirty="0" smtClean="0"/>
              <a:t>Gebyrer.</a:t>
            </a:r>
            <a:endParaRPr lang="nb-NO" sz="2600" dirty="0"/>
          </a:p>
          <a:p>
            <a:pPr lvl="1"/>
            <a:r>
              <a:rPr lang="nb-NO" sz="2600" dirty="0" smtClean="0"/>
              <a:t>Forskuddsrente.</a:t>
            </a:r>
            <a:endParaRPr lang="nb-NO" sz="2600" dirty="0"/>
          </a:p>
          <a:p>
            <a:pPr lvl="1"/>
            <a:r>
              <a:rPr lang="nb-NO" sz="2600" dirty="0"/>
              <a:t>Kort rente beregnet med </a:t>
            </a:r>
            <a:r>
              <a:rPr lang="nb-NO" sz="2600" dirty="0" smtClean="0"/>
              <a:t>bankmetoden.</a:t>
            </a:r>
            <a:endParaRPr lang="nb-NO" dirty="0"/>
          </a:p>
          <a:p>
            <a:r>
              <a:rPr lang="nb-NO" dirty="0"/>
              <a:t>Gjennomgangseksempel: AS </a:t>
            </a:r>
            <a:r>
              <a:rPr lang="nb-NO" dirty="0" smtClean="0"/>
              <a:t>Nova.</a:t>
            </a:r>
            <a:endParaRPr lang="nb-NO" dirty="0"/>
          </a:p>
          <a:p>
            <a:r>
              <a:rPr lang="nb-NO" dirty="0"/>
              <a:t>Ønsker låne 40 millioner over fem </a:t>
            </a:r>
            <a:r>
              <a:rPr lang="nb-NO" dirty="0" smtClean="0"/>
              <a:t>år.</a:t>
            </a:r>
            <a:endParaRPr lang="nb-NO" dirty="0"/>
          </a:p>
          <a:p>
            <a:r>
              <a:rPr lang="nb-NO" dirty="0"/>
              <a:t>Mottar tre alternative </a:t>
            </a:r>
            <a:r>
              <a:rPr lang="nb-NO" dirty="0" smtClean="0"/>
              <a:t>lånetilbud.</a:t>
            </a:r>
            <a:endParaRPr lang="nb-NO" dirty="0"/>
          </a:p>
          <a:p>
            <a:endParaRPr lang="nb-NO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14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531078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15</a:t>
            </a:fld>
            <a:endParaRPr lang="nn-NO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sz="2000" dirty="0">
                <a:latin typeface="Arial" pitchFamily="34" charset="0"/>
              </a:rPr>
              <a:t>Fem års avdragstid, like avdrag én gang pr. år, 9 % </a:t>
            </a:r>
            <a:r>
              <a:rPr lang="nb-NO" sz="2000" dirty="0" smtClean="0">
                <a:latin typeface="Arial" pitchFamily="34" charset="0"/>
              </a:rPr>
              <a:t>etterskuddsrente</a:t>
            </a:r>
            <a:endParaRPr lang="en-US" sz="2000" b="1" dirty="0">
              <a:latin typeface="Arial" pitchFamily="34" charset="0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Effekten av </a:t>
            </a:r>
            <a:r>
              <a:rPr lang="nb-NO" dirty="0" smtClean="0"/>
              <a:t>gebyr: Tilbud fra A-Bank</a:t>
            </a:r>
            <a:r>
              <a:rPr lang="nb-NO" dirty="0"/>
              <a:t/>
            </a:r>
            <a:br>
              <a:rPr lang="nb-NO" dirty="0"/>
            </a:br>
            <a:endParaRPr lang="nb-NO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8036" y="2048406"/>
            <a:ext cx="6488112" cy="434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606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16</a:t>
            </a:fld>
            <a:endParaRPr lang="nn-NO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05501" y="4899101"/>
            <a:ext cx="8301436" cy="1491117"/>
          </a:xfrm>
        </p:spPr>
        <p:txBody>
          <a:bodyPr>
            <a:normAutofit/>
          </a:bodyPr>
          <a:lstStyle/>
          <a:p>
            <a:r>
              <a:rPr lang="nb-NO" dirty="0" smtClean="0"/>
              <a:t>God tilnærming også med gebyrer:</a:t>
            </a:r>
          </a:p>
          <a:p>
            <a:r>
              <a:rPr lang="nb-NO" dirty="0" smtClean="0"/>
              <a:t>Internrente etter skatt:</a:t>
            </a:r>
            <a:endParaRPr lang="nb-NO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Effekten av gebyrer på effektiv rente: 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509" y="1642946"/>
            <a:ext cx="7435850" cy="314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0793"/>
              </p:ext>
            </p:extLst>
          </p:nvPr>
        </p:nvGraphicFramePr>
        <p:xfrm>
          <a:off x="5106988" y="5497513"/>
          <a:ext cx="2128837" cy="69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3" name="Equation" r:id="rId4" imgW="774360" imgH="253800" progId="Equation.DSMT4">
                  <p:embed/>
                </p:oleObj>
              </mc:Choice>
              <mc:Fallback>
                <p:oleObj name="Equation" r:id="rId4" imgW="774360" imgH="2538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5106988" y="5497513"/>
                        <a:ext cx="2128837" cy="698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62886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17</a:t>
            </a:fld>
            <a:endParaRPr lang="nn-NO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01423" y="1650999"/>
            <a:ext cx="8301436" cy="571811"/>
          </a:xfrm>
        </p:spPr>
        <p:txBody>
          <a:bodyPr/>
          <a:lstStyle/>
          <a:p>
            <a:r>
              <a:rPr lang="nb-NO" dirty="0">
                <a:latin typeface="Arial" pitchFamily="34" charset="0"/>
              </a:rPr>
              <a:t>Som A-Bank, men </a:t>
            </a:r>
            <a:r>
              <a:rPr lang="nb-NO" dirty="0" smtClean="0">
                <a:latin typeface="Arial" pitchFamily="34" charset="0"/>
              </a:rPr>
              <a:t>forskuddsrente:</a:t>
            </a:r>
            <a:endParaRPr lang="en-US" b="1" dirty="0">
              <a:latin typeface="Arial" pitchFamily="34" charset="0"/>
            </a:endParaRPr>
          </a:p>
          <a:p>
            <a:pPr marL="0" indent="0">
              <a:buNone/>
            </a:pPr>
            <a:endParaRPr lang="nb-NO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Effekten av forskuddsrente: </a:t>
            </a:r>
            <a:r>
              <a:rPr lang="nb-NO" dirty="0" smtClean="0"/>
              <a:t>B-Bank</a:t>
            </a:r>
            <a:endParaRPr lang="nb-NO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16"/>
          <a:stretch/>
        </p:blipFill>
        <p:spPr bwMode="auto">
          <a:xfrm>
            <a:off x="1981198" y="2274848"/>
            <a:ext cx="5924550" cy="4120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Line Callout 2 7"/>
          <p:cNvSpPr/>
          <p:nvPr/>
        </p:nvSpPr>
        <p:spPr>
          <a:xfrm>
            <a:off x="8348546" y="4073912"/>
            <a:ext cx="1174595" cy="1464527"/>
          </a:xfrm>
          <a:prstGeom prst="borderCallout2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>
                <a:latin typeface="Calibri" pitchFamily="34" charset="0"/>
                <a:cs typeface="Calibri" pitchFamily="34" charset="0"/>
              </a:rPr>
              <a:t>Kun </a:t>
            </a:r>
            <a:r>
              <a:rPr lang="nb-NO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påløpte</a:t>
            </a:r>
            <a:r>
              <a:rPr lang="nb-NO" dirty="0" smtClean="0">
                <a:latin typeface="Calibri" pitchFamily="34" charset="0"/>
                <a:cs typeface="Calibri" pitchFamily="34" charset="0"/>
              </a:rPr>
              <a:t> renter er fradrags-berettiget</a:t>
            </a:r>
            <a:endParaRPr lang="nb-NO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3822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5044" y="4050682"/>
            <a:ext cx="2947988" cy="218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18</a:t>
            </a:fld>
            <a:endParaRPr lang="nn-NO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 smtClean="0">
                <a:latin typeface="Arial" pitchFamily="34" charset="0"/>
              </a:rPr>
              <a:t>Nominell lik effektiv i B-Bank (7,2 %), men bankmetoden for kortrente.</a:t>
            </a:r>
          </a:p>
          <a:p>
            <a:r>
              <a:rPr lang="nb-NO" sz="2000" dirty="0" smtClean="0">
                <a:latin typeface="Arial" pitchFamily="34" charset="0"/>
              </a:rPr>
              <a:t>Kort etter skatt fra bankmetoden:	7,2/4 = 1,8 % per kvartal</a:t>
            </a:r>
          </a:p>
          <a:p>
            <a:r>
              <a:rPr lang="nb-NO" sz="2000" dirty="0" smtClean="0">
                <a:latin typeface="Arial" pitchFamily="34" charset="0"/>
              </a:rPr>
              <a:t>Effektiv lang fra (3.25):		1,018</a:t>
            </a:r>
            <a:r>
              <a:rPr lang="nb-NO" sz="2000" baseline="30000" dirty="0" smtClean="0">
                <a:latin typeface="Arial" pitchFamily="34" charset="0"/>
              </a:rPr>
              <a:t>4</a:t>
            </a:r>
            <a:r>
              <a:rPr lang="nb-NO" sz="2000" dirty="0" smtClean="0">
                <a:latin typeface="Arial" pitchFamily="34" charset="0"/>
              </a:rPr>
              <a:t>  – 1 = 7,4 % per år</a:t>
            </a:r>
          </a:p>
          <a:p>
            <a:pPr>
              <a:lnSpc>
                <a:spcPct val="150000"/>
              </a:lnSpc>
            </a:pPr>
            <a:r>
              <a:rPr lang="nb-NO" dirty="0" smtClean="0">
                <a:latin typeface="Arial" pitchFamily="34" charset="0"/>
              </a:rPr>
              <a:t>Effektiv rente etter skatt er dermed:</a:t>
            </a:r>
          </a:p>
          <a:p>
            <a:pPr marL="800100" lvl="1" indent="-342900" eaLnBrk="0" hangingPunct="0">
              <a:lnSpc>
                <a:spcPct val="15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nb-NO" sz="2200" dirty="0" smtClean="0"/>
              <a:t>A-Bank	6,6 %</a:t>
            </a:r>
          </a:p>
          <a:p>
            <a:pPr marL="800100" lvl="1" indent="-342900" eaLnBrk="0" hangingPunct="0">
              <a:lnSpc>
                <a:spcPct val="15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nb-NO" sz="2200" dirty="0" smtClean="0"/>
              <a:t>B-Bank	7,2 %</a:t>
            </a:r>
          </a:p>
          <a:p>
            <a:pPr marL="800100" lvl="1" indent="-342900" eaLnBrk="0" hangingPunct="0">
              <a:lnSpc>
                <a:spcPct val="15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nb-NO" sz="2200" dirty="0" smtClean="0"/>
              <a:t>C-Bank	7,4 %</a:t>
            </a:r>
          </a:p>
          <a:p>
            <a:pPr marL="0" indent="0">
              <a:buNone/>
            </a:pPr>
            <a:endParaRPr lang="nb-NO" b="1" dirty="0" smtClean="0">
              <a:latin typeface="Arial" pitchFamily="34" charset="0"/>
            </a:endParaRPr>
          </a:p>
          <a:p>
            <a:endParaRPr lang="nb-NO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Effekten av kortrente: </a:t>
            </a:r>
            <a:r>
              <a:rPr lang="nb-NO" dirty="0" smtClean="0"/>
              <a:t>C-Bank</a:t>
            </a:r>
            <a:r>
              <a:rPr lang="nb-NO" dirty="0"/>
              <a:t/>
            </a:r>
            <a:br>
              <a:rPr lang="nb-NO" dirty="0"/>
            </a:br>
            <a:endParaRPr lang="nb-NO" dirty="0"/>
          </a:p>
        </p:txBody>
      </p:sp>
      <p:sp>
        <p:nvSpPr>
          <p:cNvPr id="8" name="Line Callout 2 7"/>
          <p:cNvSpPr/>
          <p:nvPr/>
        </p:nvSpPr>
        <p:spPr>
          <a:xfrm>
            <a:off x="3828586" y="4673850"/>
            <a:ext cx="1966332" cy="1199126"/>
          </a:xfrm>
          <a:prstGeom prst="borderCallout2">
            <a:avLst>
              <a:gd name="adj1" fmla="val 21667"/>
              <a:gd name="adj2" fmla="val 105467"/>
              <a:gd name="adj3" fmla="val -207"/>
              <a:gd name="adj4" fmla="val 142123"/>
              <a:gd name="adj5" fmla="val 5318"/>
              <a:gd name="adj6" fmla="val 156358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>
                <a:latin typeface="Calibri" pitchFamily="34" charset="0"/>
                <a:cs typeface="Calibri" pitchFamily="34" charset="0"/>
              </a:rPr>
              <a:t>Tegn kun disse opplysningene inn i en nåverdiprofil.</a:t>
            </a:r>
          </a:p>
          <a:p>
            <a:pPr algn="ctr"/>
            <a:r>
              <a:rPr lang="nb-NO" dirty="0" smtClean="0">
                <a:latin typeface="Calibri" pitchFamily="34" charset="0"/>
                <a:cs typeface="Calibri" pitchFamily="34" charset="0"/>
              </a:rPr>
              <a:t>???</a:t>
            </a:r>
            <a:endParaRPr lang="nb-NO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4520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19</a:t>
            </a:fld>
            <a:endParaRPr lang="nn-NO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b-NO" dirty="0" smtClean="0"/>
              <a:t>Effektiv rente er den kapitalkostnaden som gir NV = 0.</a:t>
            </a:r>
          </a:p>
          <a:p>
            <a:r>
              <a:rPr lang="nb-NO" dirty="0" smtClean="0"/>
              <a:t>Effektiv </a:t>
            </a:r>
            <a:r>
              <a:rPr lang="nb-NO" dirty="0" err="1" smtClean="0"/>
              <a:t>lånerente</a:t>
            </a:r>
            <a:r>
              <a:rPr lang="nb-NO" dirty="0" smtClean="0"/>
              <a:t> er lik nominell </a:t>
            </a:r>
            <a:r>
              <a:rPr lang="nb-NO" dirty="0" err="1" smtClean="0"/>
              <a:t>lånerente</a:t>
            </a:r>
            <a:r>
              <a:rPr lang="nb-NO" dirty="0" smtClean="0"/>
              <a:t> hvis det ikke er gebyrer, forskuddsrente eller termineffekter.</a:t>
            </a:r>
          </a:p>
          <a:p>
            <a:r>
              <a:rPr lang="nb-NO" dirty="0" smtClean="0"/>
              <a:t>Effektiv rente etter skatt kan ved fravær av gebyrer beregnes basert på effektiv rente før skatt, uansett termineffekter:</a:t>
            </a:r>
          </a:p>
          <a:p>
            <a:endParaRPr lang="nb-NO" dirty="0"/>
          </a:p>
          <a:p>
            <a:r>
              <a:rPr lang="nb-NO" dirty="0" smtClean="0"/>
              <a:t>Husk vansker med bruk av internrenten for gjensidig utelukkende alternativer!</a:t>
            </a:r>
            <a:endParaRPr lang="nb-NO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Effektiv rente</a:t>
            </a:r>
            <a:endParaRPr lang="nb-NO" dirty="0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8282296"/>
              </p:ext>
            </p:extLst>
          </p:nvPr>
        </p:nvGraphicFramePr>
        <p:xfrm>
          <a:off x="3888581" y="4300619"/>
          <a:ext cx="2128837" cy="69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4" name="Equation" r:id="rId3" imgW="774360" imgH="253800" progId="Equation.DSMT4">
                  <p:embed/>
                </p:oleObj>
              </mc:Choice>
              <mc:Fallback>
                <p:oleObj name="Equation" r:id="rId3" imgW="774360" imgH="2538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3888581" y="4300619"/>
                        <a:ext cx="2128837" cy="698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57269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2</a:t>
            </a:fld>
            <a:endParaRPr lang="nn-NO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01423" y="1650999"/>
            <a:ext cx="8301436" cy="473922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</a:pPr>
            <a:r>
              <a:rPr lang="nb-NO" sz="3800" kern="0" dirty="0" smtClean="0">
                <a:latin typeface="Calibri" pitchFamily="34" charset="0"/>
                <a:cs typeface="Calibri" pitchFamily="34" charset="0"/>
              </a:rPr>
              <a:t>Etter </a:t>
            </a:r>
            <a:r>
              <a:rPr lang="nb-NO" sz="3800" kern="0" dirty="0">
                <a:latin typeface="Calibri" pitchFamily="34" charset="0"/>
                <a:cs typeface="Calibri" pitchFamily="34" charset="0"/>
              </a:rPr>
              <a:t>å ha jobbet med lærebok og hjemmeside til kapittel 5  skal du kunne: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  <a:buFont typeface="+mj-lt"/>
              <a:buAutoNum type="arabicPeriod"/>
              <a:defRPr/>
            </a:pPr>
            <a:r>
              <a:rPr lang="nb-NO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nb-NO" dirty="0">
                <a:latin typeface="Calibri" pitchFamily="34" charset="0"/>
                <a:cs typeface="Calibri" pitchFamily="34" charset="0"/>
              </a:rPr>
              <a:t>Bruke kunnskapen du har fått gjennom de fire første kapitlene til å budsjettere og </a:t>
            </a:r>
            <a:r>
              <a:rPr lang="nb-NO" dirty="0" err="1">
                <a:latin typeface="Calibri" pitchFamily="34" charset="0"/>
                <a:cs typeface="Calibri" pitchFamily="34" charset="0"/>
              </a:rPr>
              <a:t>lønnsomhetsberegne</a:t>
            </a:r>
            <a:r>
              <a:rPr lang="nb-NO" dirty="0">
                <a:latin typeface="Calibri" pitchFamily="34" charset="0"/>
                <a:cs typeface="Calibri" pitchFamily="34" charset="0"/>
              </a:rPr>
              <a:t> mange ulike </a:t>
            </a:r>
            <a:r>
              <a:rPr lang="nb-NO" dirty="0" smtClean="0">
                <a:latin typeface="Calibri" pitchFamily="34" charset="0"/>
                <a:cs typeface="Calibri" pitchFamily="34" charset="0"/>
              </a:rPr>
              <a:t>prosjekttyper.</a:t>
            </a:r>
            <a:endParaRPr lang="nb-NO" dirty="0">
              <a:latin typeface="Calibri" pitchFamily="34" charset="0"/>
              <a:cs typeface="Calibri" pitchFamily="34" charset="0"/>
            </a:endParaRP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  <a:buFont typeface="+mj-lt"/>
              <a:buAutoNum type="arabicPeriod"/>
              <a:defRPr/>
            </a:pPr>
            <a:r>
              <a:rPr lang="nb-NO" dirty="0">
                <a:latin typeface="Calibri" pitchFamily="34" charset="0"/>
                <a:cs typeface="Calibri" pitchFamily="34" charset="0"/>
              </a:rPr>
              <a:t>Regne ut prosjektets livssykluskostnader og beherske realrentebasert </a:t>
            </a:r>
            <a:r>
              <a:rPr lang="nb-NO" dirty="0" smtClean="0">
                <a:latin typeface="Calibri" pitchFamily="34" charset="0"/>
                <a:cs typeface="Calibri" pitchFamily="34" charset="0"/>
              </a:rPr>
              <a:t>annuitetsmetode.</a:t>
            </a:r>
            <a:endParaRPr lang="nb-NO" dirty="0">
              <a:latin typeface="Calibri" pitchFamily="34" charset="0"/>
              <a:cs typeface="Calibri" pitchFamily="34" charset="0"/>
            </a:endParaRP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  <a:buFont typeface="+mj-lt"/>
              <a:buAutoNum type="arabicPeriod"/>
              <a:defRPr/>
            </a:pPr>
            <a:r>
              <a:rPr lang="nb-NO" dirty="0">
                <a:latin typeface="Calibri" pitchFamily="34" charset="0"/>
                <a:cs typeface="Calibri" pitchFamily="34" charset="0"/>
              </a:rPr>
              <a:t>Tallfeste hvordan effektiv rente påvirkes av gebyrer, forskuddsrente, korttidsrente og </a:t>
            </a:r>
            <a:r>
              <a:rPr lang="nb-NO" dirty="0" smtClean="0">
                <a:latin typeface="Calibri" pitchFamily="34" charset="0"/>
                <a:cs typeface="Calibri" pitchFamily="34" charset="0"/>
              </a:rPr>
              <a:t>skatt.</a:t>
            </a:r>
            <a:endParaRPr lang="nb-NO" dirty="0">
              <a:latin typeface="Calibri" pitchFamily="34" charset="0"/>
              <a:cs typeface="Calibri" pitchFamily="34" charset="0"/>
            </a:endParaRP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  <a:buFont typeface="+mj-lt"/>
              <a:buAutoNum type="arabicPeriod"/>
              <a:defRPr/>
            </a:pPr>
            <a:r>
              <a:rPr lang="nb-NO" dirty="0">
                <a:latin typeface="Calibri" pitchFamily="34" charset="0"/>
                <a:cs typeface="Calibri" pitchFamily="34" charset="0"/>
              </a:rPr>
              <a:t>Forklare forskjellen på annuitetslån og serielån hva gjelder kontantstrøm og </a:t>
            </a:r>
            <a:r>
              <a:rPr lang="nb-NO" dirty="0" smtClean="0">
                <a:latin typeface="Calibri" pitchFamily="34" charset="0"/>
                <a:cs typeface="Calibri" pitchFamily="34" charset="0"/>
              </a:rPr>
              <a:t>nåverdi.</a:t>
            </a:r>
            <a:endParaRPr lang="nb-NO" dirty="0">
              <a:latin typeface="Calibri" pitchFamily="34" charset="0"/>
              <a:cs typeface="Calibri" pitchFamily="34" charset="0"/>
            </a:endParaRP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  <a:buFont typeface="+mj-lt"/>
              <a:buAutoNum type="arabicPeriod"/>
              <a:defRPr/>
            </a:pPr>
            <a:r>
              <a:rPr lang="nb-NO" dirty="0">
                <a:latin typeface="Calibri" pitchFamily="34" charset="0"/>
                <a:cs typeface="Calibri" pitchFamily="34" charset="0"/>
              </a:rPr>
              <a:t>Beskrive sammenhengen mellom et obligasjonslåns effektive rente, markedsrente og </a:t>
            </a:r>
            <a:r>
              <a:rPr lang="nb-NO" dirty="0" smtClean="0">
                <a:latin typeface="Calibri" pitchFamily="34" charset="0"/>
                <a:cs typeface="Calibri" pitchFamily="34" charset="0"/>
              </a:rPr>
              <a:t>markedsverdi.</a:t>
            </a:r>
            <a:endParaRPr lang="nb-NO" dirty="0">
              <a:latin typeface="Calibri" pitchFamily="34" charset="0"/>
              <a:cs typeface="Calibri" pitchFamily="34" charset="0"/>
            </a:endParaRP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  <a:buFont typeface="+mj-lt"/>
              <a:buAutoNum type="arabicPeriod"/>
              <a:defRPr/>
            </a:pPr>
            <a:r>
              <a:rPr lang="nb-NO" dirty="0">
                <a:latin typeface="Calibri" pitchFamily="34" charset="0"/>
                <a:cs typeface="Calibri" pitchFamily="34" charset="0"/>
              </a:rPr>
              <a:t>Bruke differansekontantstrømmen for å velge det beste alternativet når valget står mellom leasing og </a:t>
            </a:r>
            <a:r>
              <a:rPr lang="nb-NO" dirty="0" smtClean="0">
                <a:latin typeface="Calibri" pitchFamily="34" charset="0"/>
                <a:cs typeface="Calibri" pitchFamily="34" charset="0"/>
              </a:rPr>
              <a:t>kjøp.</a:t>
            </a:r>
            <a:endParaRPr lang="nb-NO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Læringsmål</a:t>
            </a:r>
          </a:p>
        </p:txBody>
      </p:sp>
    </p:spTree>
    <p:extLst>
      <p:ext uri="{BB962C8B-B14F-4D97-AF65-F5344CB8AC3E}">
        <p14:creationId xmlns:p14="http://schemas.microsoft.com/office/powerpoint/2010/main" val="1041520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20</a:t>
            </a:fld>
            <a:endParaRPr lang="nn-NO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nb-NO" dirty="0" smtClean="0">
                <a:latin typeface="Arial" pitchFamily="34" charset="0"/>
              </a:rPr>
              <a:t>Sørkoreansk statslån har effektiv rente på 4,3 %.</a:t>
            </a:r>
          </a:p>
          <a:p>
            <a:pPr>
              <a:lnSpc>
                <a:spcPct val="90000"/>
              </a:lnSpc>
            </a:pPr>
            <a:r>
              <a:rPr lang="nb-NO" dirty="0" smtClean="0">
                <a:latin typeface="Arial" pitchFamily="34" charset="0"/>
              </a:rPr>
              <a:t>Beste </a:t>
            </a:r>
            <a:br>
              <a:rPr lang="nb-NO" dirty="0" smtClean="0">
                <a:latin typeface="Arial" pitchFamily="34" charset="0"/>
              </a:rPr>
            </a:br>
            <a:r>
              <a:rPr lang="nb-NO" dirty="0" smtClean="0">
                <a:latin typeface="Arial" pitchFamily="34" charset="0"/>
              </a:rPr>
              <a:t>norske </a:t>
            </a:r>
            <a:br>
              <a:rPr lang="nb-NO" dirty="0" smtClean="0">
                <a:latin typeface="Arial" pitchFamily="34" charset="0"/>
              </a:rPr>
            </a:br>
            <a:r>
              <a:rPr lang="nb-NO" dirty="0" smtClean="0">
                <a:latin typeface="Arial" pitchFamily="34" charset="0"/>
              </a:rPr>
              <a:t>har </a:t>
            </a:r>
            <a:br>
              <a:rPr lang="nb-NO" dirty="0" smtClean="0">
                <a:latin typeface="Arial" pitchFamily="34" charset="0"/>
              </a:rPr>
            </a:br>
            <a:r>
              <a:rPr lang="nb-NO" dirty="0" smtClean="0">
                <a:latin typeface="Arial" pitchFamily="34" charset="0"/>
              </a:rPr>
              <a:t>6,6 %.</a:t>
            </a:r>
            <a:endParaRPr lang="nb-NO" dirty="0">
              <a:latin typeface="Arial" pitchFamily="34" charset="0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nb-NO" sz="3200" dirty="0" err="1"/>
              <a:t>Lånets</a:t>
            </a:r>
            <a:r>
              <a:rPr lang="nb-NO" sz="3200" dirty="0"/>
              <a:t> nåverdi </a:t>
            </a:r>
            <a:r>
              <a:rPr lang="nb-NO" sz="3200" dirty="0" err="1" smtClean="0"/>
              <a:t>vs</a:t>
            </a:r>
            <a:r>
              <a:rPr lang="nb-NO" sz="3200" dirty="0" smtClean="0"/>
              <a:t> effektiv </a:t>
            </a:r>
            <a:r>
              <a:rPr lang="nb-NO" sz="3200" dirty="0"/>
              <a:t>rente på beste </a:t>
            </a:r>
            <a:r>
              <a:rPr lang="nb-NO" sz="3200" dirty="0" smtClean="0"/>
              <a:t>alternativ</a:t>
            </a:r>
            <a:endParaRPr lang="nb-NO" sz="3200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342" y="2103863"/>
            <a:ext cx="709295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Line Callout 2 7"/>
          <p:cNvSpPr/>
          <p:nvPr/>
        </p:nvSpPr>
        <p:spPr>
          <a:xfrm>
            <a:off x="6563422" y="4653776"/>
            <a:ext cx="2744129" cy="929268"/>
          </a:xfrm>
          <a:prstGeom prst="borderCallout2">
            <a:avLst>
              <a:gd name="adj1" fmla="val -6050"/>
              <a:gd name="adj2" fmla="val 62424"/>
              <a:gd name="adj3" fmla="val -12450"/>
              <a:gd name="adj4" fmla="val 36858"/>
              <a:gd name="adj5" fmla="val -25100"/>
              <a:gd name="adj6" fmla="val 29834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>
                <a:latin typeface="Calibri" pitchFamily="34" charset="0"/>
                <a:cs typeface="Calibri" pitchFamily="34" charset="0"/>
              </a:rPr>
              <a:t>Relevant kapitalkostnad: Avkastning beste alternativ</a:t>
            </a:r>
            <a:endParaRPr lang="nb-NO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9020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45968-7893-4A14-98C5-EE854C440EC2}" type="slidenum">
              <a:rPr lang="en-US"/>
              <a:pPr/>
              <a:t>21</a:t>
            </a:fld>
            <a:endParaRPr lang="en-US"/>
          </a:p>
        </p:txBody>
      </p:sp>
      <p:sp>
        <p:nvSpPr>
          <p:cNvPr id="43520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nb-NO" sz="2800" dirty="0"/>
              <a:t>Serielån: 5år, 9% rente etterskuddsvis (K-bank)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nb-NO" sz="2800" dirty="0"/>
              <a:t>Serielån: 5år, 9% rente forskuddsvis (B-bank)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nb-NO" sz="2800" dirty="0"/>
              <a:t>Serielån: 20 kvartal, 2,46% etterskuddsrente (</a:t>
            </a:r>
            <a:r>
              <a:rPr lang="nb-NO" sz="2800" dirty="0" err="1"/>
              <a:t>Gj</a:t>
            </a:r>
            <a:r>
              <a:rPr lang="nb-NO" sz="2800" dirty="0"/>
              <a:t>.)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nb-NO" sz="2800" dirty="0"/>
              <a:t>Annuitetslån: 5 år, 6% etterskuddsrente (Statslån)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nb-NO" sz="2800" dirty="0"/>
              <a:t>Alle lån er på samme beløp: 40 mill.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nb-NO" sz="2800" dirty="0"/>
              <a:t>Statslånet er et subsidiert lån, uten etableringsgebyret på 0,14 mill.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nb-NO" sz="2800" dirty="0"/>
              <a:t>Beregner kontantstrøm og nåverdi av lånene etter skatt, samt effektiv rente etter skatt.</a:t>
            </a:r>
          </a:p>
        </p:txBody>
      </p:sp>
      <p:sp>
        <p:nvSpPr>
          <p:cNvPr id="435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Valg mellom alternative lån</a:t>
            </a:r>
          </a:p>
        </p:txBody>
      </p:sp>
    </p:spTree>
    <p:extLst>
      <p:ext uri="{BB962C8B-B14F-4D97-AF65-F5344CB8AC3E}">
        <p14:creationId xmlns:p14="http://schemas.microsoft.com/office/powerpoint/2010/main" val="3025887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5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5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5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35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35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35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35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35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35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35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35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35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2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352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352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520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C719F-B5C5-4A27-903C-CD1DDEF823A7}" type="slidenum">
              <a:rPr lang="en-US"/>
              <a:pPr/>
              <a:t>22</a:t>
            </a:fld>
            <a:endParaRPr lang="en-US"/>
          </a:p>
        </p:txBody>
      </p:sp>
      <p:sp>
        <p:nvSpPr>
          <p:cNvPr id="436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A-Bank</a:t>
            </a:r>
            <a:endParaRPr lang="nb-NO" dirty="0"/>
          </a:p>
        </p:txBody>
      </p:sp>
      <p:pic>
        <p:nvPicPr>
          <p:cNvPr id="4362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23" r="24724" b="23479"/>
          <a:stretch>
            <a:fillRect/>
          </a:stretch>
        </p:blipFill>
        <p:spPr bwMode="auto">
          <a:xfrm>
            <a:off x="975982" y="1283589"/>
            <a:ext cx="7954037" cy="5040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8185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362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362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36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36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36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36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E8F4C-FDDE-4FCA-A07E-D0C7825BD017}" type="slidenum">
              <a:rPr lang="en-US"/>
              <a:pPr/>
              <a:t>23</a:t>
            </a:fld>
            <a:endParaRPr lang="en-US"/>
          </a:p>
        </p:txBody>
      </p:sp>
      <p:sp>
        <p:nvSpPr>
          <p:cNvPr id="438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B-bank</a:t>
            </a:r>
            <a:endParaRPr lang="nb-NO" dirty="0"/>
          </a:p>
        </p:txBody>
      </p:sp>
      <p:pic>
        <p:nvPicPr>
          <p:cNvPr id="4382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26" r="22884" b="25575"/>
          <a:stretch>
            <a:fillRect/>
          </a:stretch>
        </p:blipFill>
        <p:spPr bwMode="auto">
          <a:xfrm>
            <a:off x="867716" y="1335320"/>
            <a:ext cx="8148373" cy="4860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0821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38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53579-E32E-4A83-867A-6EDD4327BE3C}" type="slidenum">
              <a:rPr lang="en-US"/>
              <a:pPr/>
              <a:t>24</a:t>
            </a:fld>
            <a:endParaRPr lang="en-US"/>
          </a:p>
        </p:txBody>
      </p:sp>
      <p:sp>
        <p:nvSpPr>
          <p:cNvPr id="43930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C-bank</a:t>
            </a:r>
            <a:endParaRPr lang="nb-NO" dirty="0"/>
          </a:p>
        </p:txBody>
      </p:sp>
      <p:pic>
        <p:nvPicPr>
          <p:cNvPr id="4393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23" r="2180" b="26938"/>
          <a:stretch>
            <a:fillRect/>
          </a:stretch>
        </p:blipFill>
        <p:spPr bwMode="auto">
          <a:xfrm>
            <a:off x="27018" y="1439395"/>
            <a:ext cx="9849246" cy="454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439304" name="Group 8"/>
          <p:cNvGrpSpPr>
            <a:grpSpLocks/>
          </p:cNvGrpSpPr>
          <p:nvPr/>
        </p:nvGrpSpPr>
        <p:grpSpPr bwMode="auto">
          <a:xfrm>
            <a:off x="2973021" y="1620370"/>
            <a:ext cx="5866210" cy="2654300"/>
            <a:chOff x="1746" y="913"/>
            <a:chExt cx="3411" cy="1672"/>
          </a:xfrm>
        </p:grpSpPr>
        <p:sp>
          <p:nvSpPr>
            <p:cNvPr id="439302" name="AutoShape 6"/>
            <p:cNvSpPr>
              <a:spLocks/>
            </p:cNvSpPr>
            <p:nvPr/>
          </p:nvSpPr>
          <p:spPr bwMode="auto">
            <a:xfrm>
              <a:off x="3957" y="2201"/>
              <a:ext cx="1200" cy="384"/>
            </a:xfrm>
            <a:prstGeom prst="borderCallout2">
              <a:avLst>
                <a:gd name="adj1" fmla="val 18750"/>
                <a:gd name="adj2" fmla="val 104000"/>
                <a:gd name="adj3" fmla="val 18750"/>
                <a:gd name="adj4" fmla="val 110917"/>
                <a:gd name="adj5" fmla="val -40106"/>
                <a:gd name="adj6" fmla="val 118167"/>
              </a:avLst>
            </a:prstGeom>
            <a:solidFill>
              <a:schemeClr val="accent1">
                <a:alpha val="80000"/>
              </a:schemeClr>
            </a:solidFill>
            <a:ln w="9525" algn="ctr">
              <a:solidFill>
                <a:srgbClr val="FF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>
                <a:buFont typeface="Wingdings" pitchFamily="2" charset="2"/>
                <a:buNone/>
              </a:pPr>
              <a:r>
                <a:rPr lang="nb-NO" sz="1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cs typeface="Calibri" pitchFamily="34" charset="0"/>
                </a:rPr>
                <a:t>Årsrenten må gjøres om til kvartalsrente.</a:t>
              </a:r>
            </a:p>
          </p:txBody>
        </p:sp>
        <p:sp>
          <p:nvSpPr>
            <p:cNvPr id="439303" name="Line 7"/>
            <p:cNvSpPr>
              <a:spLocks noChangeShapeType="1"/>
            </p:cNvSpPr>
            <p:nvPr/>
          </p:nvSpPr>
          <p:spPr bwMode="auto">
            <a:xfrm flipH="1" flipV="1">
              <a:off x="1746" y="913"/>
              <a:ext cx="2381" cy="1247"/>
            </a:xfrm>
            <a:prstGeom prst="lin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439305" name="AutoShape 9"/>
          <p:cNvSpPr>
            <a:spLocks/>
          </p:cNvSpPr>
          <p:nvPr/>
        </p:nvSpPr>
        <p:spPr bwMode="auto">
          <a:xfrm>
            <a:off x="6971536" y="4565182"/>
            <a:ext cx="2062030" cy="609600"/>
          </a:xfrm>
          <a:prstGeom prst="borderCallout2">
            <a:avLst>
              <a:gd name="adj1" fmla="val 18750"/>
              <a:gd name="adj2" fmla="val 104005"/>
              <a:gd name="adj3" fmla="val 18750"/>
              <a:gd name="adj4" fmla="val 115597"/>
              <a:gd name="adj5" fmla="val -202606"/>
              <a:gd name="adj6" fmla="val 127690"/>
            </a:avLst>
          </a:prstGeom>
          <a:solidFill>
            <a:schemeClr val="accent1">
              <a:alpha val="80000"/>
            </a:schemeClr>
          </a:solidFill>
          <a:ln w="9525" algn="ctr">
            <a:solidFill>
              <a:srgbClr val="FF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nb-NO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Kvartalsrenten må gjøres om til årsrente</a:t>
            </a:r>
          </a:p>
        </p:txBody>
      </p:sp>
      <p:sp>
        <p:nvSpPr>
          <p:cNvPr id="439306" name="Text Box 10"/>
          <p:cNvSpPr txBox="1">
            <a:spLocks noChangeArrowheads="1"/>
          </p:cNvSpPr>
          <p:nvPr/>
        </p:nvSpPr>
        <p:spPr bwMode="auto">
          <a:xfrm>
            <a:off x="6873508" y="5309721"/>
            <a:ext cx="2242608" cy="466725"/>
          </a:xfrm>
          <a:prstGeom prst="rect">
            <a:avLst/>
          </a:prstGeom>
          <a:solidFill>
            <a:schemeClr val="accent1">
              <a:alpha val="80000"/>
            </a:schemeClr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marL="536575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nb-NO" sz="2400" dirty="0">
                <a:latin typeface="Calibri" pitchFamily="34" charset="0"/>
                <a:cs typeface="Calibri" pitchFamily="34" charset="0"/>
              </a:rPr>
              <a:t>(1+r</a:t>
            </a:r>
            <a:r>
              <a:rPr lang="nb-NO" sz="2400" baseline="-25000" dirty="0">
                <a:latin typeface="Calibri" pitchFamily="34" charset="0"/>
                <a:cs typeface="Calibri" pitchFamily="34" charset="0"/>
              </a:rPr>
              <a:t>t</a:t>
            </a:r>
            <a:r>
              <a:rPr lang="nb-NO" sz="2400" dirty="0">
                <a:latin typeface="Calibri" pitchFamily="34" charset="0"/>
                <a:cs typeface="Calibri" pitchFamily="34" charset="0"/>
              </a:rPr>
              <a:t>)</a:t>
            </a:r>
            <a:r>
              <a:rPr lang="nb-NO" sz="2400" baseline="30000" dirty="0">
                <a:latin typeface="Calibri" pitchFamily="34" charset="0"/>
                <a:cs typeface="Calibri" pitchFamily="34" charset="0"/>
              </a:rPr>
              <a:t>t</a:t>
            </a:r>
            <a:r>
              <a:rPr lang="nb-NO" sz="2400" dirty="0">
                <a:latin typeface="Calibri" pitchFamily="34" charset="0"/>
                <a:cs typeface="Calibri" pitchFamily="34" charset="0"/>
              </a:rPr>
              <a:t> = (1+r)</a:t>
            </a:r>
          </a:p>
        </p:txBody>
      </p:sp>
    </p:spTree>
    <p:extLst>
      <p:ext uri="{BB962C8B-B14F-4D97-AF65-F5344CB8AC3E}">
        <p14:creationId xmlns:p14="http://schemas.microsoft.com/office/powerpoint/2010/main" val="3803177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39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439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393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393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4393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4393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9305" grpId="0" animBg="1"/>
      <p:bldP spid="43930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6871-B48C-4981-8CF4-B4F78BEE0ECB}" type="slidenum">
              <a:rPr lang="en-US"/>
              <a:pPr/>
              <a:t>25</a:t>
            </a:fld>
            <a:endParaRPr lang="en-US"/>
          </a:p>
        </p:txBody>
      </p:sp>
      <p:sp>
        <p:nvSpPr>
          <p:cNvPr id="441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Subsidiert statslån</a:t>
            </a:r>
          </a:p>
        </p:txBody>
      </p:sp>
      <p:pic>
        <p:nvPicPr>
          <p:cNvPr id="4413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23" r="22884" b="21159"/>
          <a:stretch>
            <a:fillRect/>
          </a:stretch>
        </p:blipFill>
        <p:spPr bwMode="auto">
          <a:xfrm>
            <a:off x="944828" y="1245643"/>
            <a:ext cx="7995311" cy="5122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7851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41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9D91D-2D06-46EF-AD0A-0DE49B4FA805}" type="slidenum">
              <a:rPr lang="en-US"/>
              <a:pPr/>
              <a:t>26</a:t>
            </a:fld>
            <a:endParaRPr lang="en-US"/>
          </a:p>
        </p:txBody>
      </p:sp>
      <p:sp>
        <p:nvSpPr>
          <p:cNvPr id="443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Sammenligning</a:t>
            </a:r>
          </a:p>
        </p:txBody>
      </p:sp>
      <p:graphicFrame>
        <p:nvGraphicFramePr>
          <p:cNvPr id="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4840340"/>
              </p:ext>
            </p:extLst>
          </p:nvPr>
        </p:nvGraphicFramePr>
        <p:xfrm>
          <a:off x="288131" y="1106244"/>
          <a:ext cx="9329738" cy="5365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43397" name="AutoShape 5"/>
          <p:cNvSpPr>
            <a:spLocks/>
          </p:cNvSpPr>
          <p:nvPr/>
        </p:nvSpPr>
        <p:spPr bwMode="auto">
          <a:xfrm>
            <a:off x="1344877" y="1715740"/>
            <a:ext cx="3331237" cy="1094367"/>
          </a:xfrm>
          <a:prstGeom prst="borderCallout2">
            <a:avLst>
              <a:gd name="adj1" fmla="val 8472"/>
              <a:gd name="adj2" fmla="val 102477"/>
              <a:gd name="adj3" fmla="val 8472"/>
              <a:gd name="adj4" fmla="val 125296"/>
              <a:gd name="adj5" fmla="val 62940"/>
              <a:gd name="adj6" fmla="val 148889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nb-NO" sz="1600" dirty="0">
                <a:latin typeface="Calibri" pitchFamily="34" charset="0"/>
                <a:cs typeface="Calibri" pitchFamily="34" charset="0"/>
              </a:rPr>
              <a:t>For å finne verdien av subsidiene må en neddiskontere det subsidierte </a:t>
            </a:r>
            <a:r>
              <a:rPr lang="nb-NO" sz="1600" dirty="0" err="1">
                <a:latin typeface="Calibri" pitchFamily="34" charset="0"/>
                <a:cs typeface="Calibri" pitchFamily="34" charset="0"/>
              </a:rPr>
              <a:t>lånet</a:t>
            </a:r>
            <a:r>
              <a:rPr lang="nb-NO" sz="1600" dirty="0">
                <a:latin typeface="Calibri" pitchFamily="34" charset="0"/>
                <a:cs typeface="Calibri" pitchFamily="34" charset="0"/>
              </a:rPr>
              <a:t> med beste alternative markedsrente </a:t>
            </a:r>
          </a:p>
        </p:txBody>
      </p:sp>
    </p:spTree>
    <p:extLst>
      <p:ext uri="{BB962C8B-B14F-4D97-AF65-F5344CB8AC3E}">
        <p14:creationId xmlns:p14="http://schemas.microsoft.com/office/powerpoint/2010/main" val="230797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43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43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Chart bld="series"/>
        </p:bldSub>
      </p:bldGraphic>
      <p:bldP spid="44339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27</a:t>
            </a:fld>
            <a:endParaRPr lang="nn-NO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err="1"/>
              <a:t>Subsidium</a:t>
            </a:r>
            <a:r>
              <a:rPr lang="nb-NO" dirty="0"/>
              <a:t>: Rentefritak i studietiden</a:t>
            </a:r>
          </a:p>
          <a:p>
            <a:r>
              <a:rPr lang="nb-NO" dirty="0"/>
              <a:t>Hvilken verdi har </a:t>
            </a:r>
            <a:r>
              <a:rPr lang="nb-NO" dirty="0" err="1"/>
              <a:t>subsidiet</a:t>
            </a:r>
            <a:r>
              <a:rPr lang="nb-NO" dirty="0" smtClean="0"/>
              <a:t>?</a:t>
            </a:r>
            <a:endParaRPr lang="nb-NO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Subsidierte lån: Statens lånekasse for </a:t>
            </a:r>
            <a:r>
              <a:rPr lang="nb-NO" dirty="0" smtClean="0"/>
              <a:t>utdanning</a:t>
            </a:r>
            <a:endParaRPr lang="nb-NO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785" y="2910469"/>
            <a:ext cx="6634163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7634868" y="4093230"/>
            <a:ext cx="2111298" cy="1948226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</a:pPr>
            <a:r>
              <a:rPr lang="en-US" dirty="0" err="1">
                <a:latin typeface="Calibri" pitchFamily="34" charset="0"/>
                <a:cs typeface="Calibri" pitchFamily="34" charset="0"/>
              </a:rPr>
              <a:t>Subsidium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fra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Lånekassen</a:t>
            </a:r>
            <a:r>
              <a:rPr lang="en-US" dirty="0">
                <a:latin typeface="Calibri" pitchFamily="34" charset="0"/>
                <a:cs typeface="Calibri" pitchFamily="34" charset="0"/>
              </a:rPr>
              <a:t>: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n-US" dirty="0" err="1">
                <a:latin typeface="Calibri" pitchFamily="34" charset="0"/>
                <a:cs typeface="Calibri" pitchFamily="34" charset="0"/>
              </a:rPr>
              <a:t>Stipendet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snarere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enn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rentefritaket</a:t>
            </a:r>
            <a:endParaRPr lang="en-US" dirty="0">
              <a:latin typeface="Calibri" pitchFamily="34" charset="0"/>
              <a:cs typeface="Calibri" pitchFamily="34" charset="0"/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n-US" dirty="0" err="1">
                <a:latin typeface="Calibri" pitchFamily="34" charset="0"/>
                <a:cs typeface="Calibri" pitchFamily="34" charset="0"/>
              </a:rPr>
              <a:t>Typisk</a:t>
            </a:r>
            <a:r>
              <a:rPr lang="en-US" dirty="0">
                <a:latin typeface="Calibri" pitchFamily="34" charset="0"/>
                <a:cs typeface="Calibri" pitchFamily="34" charset="0"/>
              </a:rPr>
              <a:t> fire ganger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høyere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65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19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191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5EE76-7CB5-4D97-BD06-91A19BD04051}" type="slidenum">
              <a:rPr lang="en-US"/>
              <a:pPr/>
              <a:t>28</a:t>
            </a:fld>
            <a:endParaRPr lang="en-US"/>
          </a:p>
        </p:txBody>
      </p:sp>
      <p:sp>
        <p:nvSpPr>
          <p:cNvPr id="465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7. Avdragsform </a:t>
            </a:r>
            <a:r>
              <a:rPr lang="nb-NO" dirty="0"/>
              <a:t>og effektiv rente</a:t>
            </a:r>
            <a:br>
              <a:rPr lang="nb-NO" dirty="0"/>
            </a:br>
            <a:endParaRPr lang="nb-NO" dirty="0"/>
          </a:p>
        </p:txBody>
      </p:sp>
      <p:graphicFrame>
        <p:nvGraphicFramePr>
          <p:cNvPr id="466403" name="Group 483"/>
          <p:cNvGraphicFramePr>
            <a:graphicFrameLocks noGrp="1"/>
          </p:cNvGraphicFramePr>
          <p:nvPr/>
        </p:nvGraphicFramePr>
        <p:xfrm>
          <a:off x="175419" y="1628776"/>
          <a:ext cx="9555163" cy="1721095"/>
        </p:xfrm>
        <a:graphic>
          <a:graphicData uri="http://schemas.openxmlformats.org/drawingml/2006/table">
            <a:tbl>
              <a:tblPr/>
              <a:tblGrid>
                <a:gridCol w="349118"/>
                <a:gridCol w="1196975"/>
                <a:gridCol w="674158"/>
                <a:gridCol w="732631"/>
                <a:gridCol w="734351"/>
                <a:gridCol w="732631"/>
                <a:gridCol w="734352"/>
                <a:gridCol w="732631"/>
                <a:gridCol w="734351"/>
                <a:gridCol w="732631"/>
                <a:gridCol w="734352"/>
                <a:gridCol w="732631"/>
                <a:gridCol w="734351"/>
              </a:tblGrid>
              <a:tr h="244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Annuitet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8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Restån UB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800 000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808080"/>
                          </a:solidFill>
                          <a:effectLst/>
                          <a:latin typeface="Arial" charset="0"/>
                          <a:cs typeface="Arial" charset="0"/>
                        </a:rPr>
                        <a:t>739 306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808080"/>
                          </a:solidFill>
                          <a:effectLst/>
                          <a:latin typeface="Arial" charset="0"/>
                          <a:cs typeface="Arial" charset="0"/>
                        </a:rPr>
                        <a:t>674 970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808080"/>
                          </a:solidFill>
                          <a:effectLst/>
                          <a:latin typeface="Arial" charset="0"/>
                          <a:cs typeface="Arial" charset="0"/>
                        </a:rPr>
                        <a:t>606 773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808080"/>
                          </a:solidFill>
                          <a:effectLst/>
                          <a:latin typeface="Arial" charset="0"/>
                          <a:cs typeface="Arial" charset="0"/>
                        </a:rPr>
                        <a:t>534 485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808080"/>
                          </a:solidFill>
                          <a:effectLst/>
                          <a:latin typeface="Arial" charset="0"/>
                          <a:cs typeface="Arial" charset="0"/>
                        </a:rPr>
                        <a:t>457 860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808080"/>
                          </a:solidFill>
                          <a:effectLst/>
                          <a:latin typeface="Arial" charset="0"/>
                          <a:cs typeface="Arial" charset="0"/>
                        </a:rPr>
                        <a:t>376 637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808080"/>
                          </a:solidFill>
                          <a:effectLst/>
                          <a:latin typeface="Arial" charset="0"/>
                          <a:cs typeface="Arial" charset="0"/>
                        </a:rPr>
                        <a:t>290 541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808080"/>
                          </a:solidFill>
                          <a:effectLst/>
                          <a:latin typeface="Arial" charset="0"/>
                          <a:cs typeface="Arial" charset="0"/>
                        </a:rPr>
                        <a:t>199 279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80808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102 542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808080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6 %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Rente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808080"/>
                          </a:solidFill>
                          <a:effectLst/>
                          <a:latin typeface="Arial" charset="0"/>
                          <a:cs typeface="Arial" charset="0"/>
                        </a:rPr>
                        <a:t>-48 000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808080"/>
                          </a:solidFill>
                          <a:effectLst/>
                          <a:latin typeface="Arial" charset="0"/>
                          <a:cs typeface="Arial" charset="0"/>
                        </a:rPr>
                        <a:t>-44 358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808080"/>
                          </a:solidFill>
                          <a:effectLst/>
                          <a:latin typeface="Arial" charset="0"/>
                          <a:cs typeface="Arial" charset="0"/>
                        </a:rPr>
                        <a:t>-40 498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808080"/>
                          </a:solidFill>
                          <a:effectLst/>
                          <a:latin typeface="Arial" charset="0"/>
                          <a:cs typeface="Arial" charset="0"/>
                        </a:rPr>
                        <a:t>-36 406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808080"/>
                          </a:solidFill>
                          <a:effectLst/>
                          <a:latin typeface="Arial" charset="0"/>
                          <a:cs typeface="Arial" charset="0"/>
                        </a:rPr>
                        <a:t>-32 069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808080"/>
                          </a:solidFill>
                          <a:effectLst/>
                          <a:latin typeface="Arial" charset="0"/>
                          <a:cs typeface="Arial" charset="0"/>
                        </a:rPr>
                        <a:t>-27 472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808080"/>
                          </a:solidFill>
                          <a:effectLst/>
                          <a:latin typeface="Arial" charset="0"/>
                          <a:cs typeface="Arial" charset="0"/>
                        </a:rPr>
                        <a:t>-22 598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808080"/>
                          </a:solidFill>
                          <a:effectLst/>
                          <a:latin typeface="Arial" charset="0"/>
                          <a:cs typeface="Arial" charset="0"/>
                        </a:rPr>
                        <a:t>-17 432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808080"/>
                          </a:solidFill>
                          <a:effectLst/>
                          <a:latin typeface="Arial" charset="0"/>
                          <a:cs typeface="Arial" charset="0"/>
                        </a:rPr>
                        <a:t>-11 957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808080"/>
                          </a:solidFill>
                          <a:effectLst/>
                          <a:latin typeface="Arial" charset="0"/>
                          <a:cs typeface="Arial" charset="0"/>
                        </a:rPr>
                        <a:t>-6 153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Avdrag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808080"/>
                          </a:solidFill>
                          <a:effectLst/>
                          <a:latin typeface="Arial" charset="0"/>
                          <a:cs typeface="Arial" charset="0"/>
                        </a:rPr>
                        <a:t>-60 694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808080"/>
                          </a:solidFill>
                          <a:effectLst/>
                          <a:latin typeface="Arial" charset="0"/>
                          <a:cs typeface="Arial" charset="0"/>
                        </a:rPr>
                        <a:t>-64 336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808080"/>
                          </a:solidFill>
                          <a:effectLst/>
                          <a:latin typeface="Arial" charset="0"/>
                          <a:cs typeface="Arial" charset="0"/>
                        </a:rPr>
                        <a:t>-68 196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808080"/>
                          </a:solidFill>
                          <a:effectLst/>
                          <a:latin typeface="Arial" charset="0"/>
                          <a:cs typeface="Arial" charset="0"/>
                        </a:rPr>
                        <a:t>-72 288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808080"/>
                          </a:solidFill>
                          <a:effectLst/>
                          <a:latin typeface="Arial" charset="0"/>
                          <a:cs typeface="Arial" charset="0"/>
                        </a:rPr>
                        <a:t>-76 625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808080"/>
                          </a:solidFill>
                          <a:effectLst/>
                          <a:latin typeface="Arial" charset="0"/>
                          <a:cs typeface="Arial" charset="0"/>
                        </a:rPr>
                        <a:t>-81 223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808080"/>
                          </a:solidFill>
                          <a:effectLst/>
                          <a:latin typeface="Arial" charset="0"/>
                          <a:cs typeface="Arial" charset="0"/>
                        </a:rPr>
                        <a:t>-86 096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808080"/>
                          </a:solidFill>
                          <a:effectLst/>
                          <a:latin typeface="Arial" charset="0"/>
                          <a:cs typeface="Arial" charset="0"/>
                        </a:rPr>
                        <a:t>-91 262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808080"/>
                          </a:solidFill>
                          <a:effectLst/>
                          <a:latin typeface="Arial" charset="0"/>
                          <a:cs typeface="Arial" charset="0"/>
                        </a:rPr>
                        <a:t>-96 738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808080"/>
                          </a:solidFill>
                          <a:effectLst/>
                          <a:latin typeface="Arial" charset="0"/>
                          <a:cs typeface="Arial" charset="0"/>
                        </a:rPr>
                        <a:t>-102 542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Annuitet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-108 694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-108 694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-108 694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-108 694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-108 694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-108 694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-108 694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-108 694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-108 694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-108 694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Kontantstrøm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800 000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-108 694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-108 694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-108 694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-108 694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-108 694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-108 694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-108 694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-108 694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-108 694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-108 694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66405" name="Group 485"/>
          <p:cNvGraphicFramePr>
            <a:graphicFrameLocks noGrp="1"/>
          </p:cNvGraphicFramePr>
          <p:nvPr/>
        </p:nvGraphicFramePr>
        <p:xfrm>
          <a:off x="271727" y="4059238"/>
          <a:ext cx="9451976" cy="1476620"/>
        </p:xfrm>
        <a:graphic>
          <a:graphicData uri="http://schemas.openxmlformats.org/drawingml/2006/table">
            <a:tbl>
              <a:tblPr/>
              <a:tblGrid>
                <a:gridCol w="323321"/>
                <a:gridCol w="1136783"/>
                <a:gridCol w="711994"/>
                <a:gridCol w="760148"/>
                <a:gridCol w="761867"/>
                <a:gridCol w="760148"/>
                <a:gridCol w="761868"/>
                <a:gridCol w="760148"/>
                <a:gridCol w="760148"/>
                <a:gridCol w="713713"/>
                <a:gridCol w="713714"/>
                <a:gridCol w="682757"/>
                <a:gridCol w="605367"/>
              </a:tblGrid>
              <a:tr h="244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nb-NO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Serielån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8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Restån UB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800 000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808080"/>
                          </a:solidFill>
                          <a:effectLst/>
                          <a:latin typeface="Arial" charset="0"/>
                          <a:cs typeface="Arial" charset="0"/>
                        </a:rPr>
                        <a:t>720 000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808080"/>
                          </a:solidFill>
                          <a:effectLst/>
                          <a:latin typeface="Arial" charset="0"/>
                          <a:cs typeface="Arial" charset="0"/>
                        </a:rPr>
                        <a:t>640 000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808080"/>
                          </a:solidFill>
                          <a:effectLst/>
                          <a:latin typeface="Arial" charset="0"/>
                          <a:cs typeface="Arial" charset="0"/>
                        </a:rPr>
                        <a:t>560 000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808080"/>
                          </a:solidFill>
                          <a:effectLst/>
                          <a:latin typeface="Arial" charset="0"/>
                          <a:cs typeface="Arial" charset="0"/>
                        </a:rPr>
                        <a:t>480 000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808080"/>
                          </a:solidFill>
                          <a:effectLst/>
                          <a:latin typeface="Arial" charset="0"/>
                          <a:cs typeface="Arial" charset="0"/>
                        </a:rPr>
                        <a:t>400 000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808080"/>
                          </a:solidFill>
                          <a:effectLst/>
                          <a:latin typeface="Arial" charset="0"/>
                          <a:cs typeface="Arial" charset="0"/>
                        </a:rPr>
                        <a:t>320 000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808080"/>
                          </a:solidFill>
                          <a:effectLst/>
                          <a:latin typeface="Arial" charset="0"/>
                          <a:cs typeface="Arial" charset="0"/>
                        </a:rPr>
                        <a:t>240 000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808080"/>
                          </a:solidFill>
                          <a:effectLst/>
                          <a:latin typeface="Arial" charset="0"/>
                          <a:cs typeface="Arial" charset="0"/>
                        </a:rPr>
                        <a:t>160 000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808080"/>
                          </a:solidFill>
                          <a:effectLst/>
                          <a:latin typeface="Arial" charset="0"/>
                          <a:cs typeface="Arial" charset="0"/>
                        </a:rPr>
                        <a:t>80 000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808080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6 %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Rente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-48 000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-43 200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-38 400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-33 600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-28 800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-24 000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-19 200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-14 400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-9 600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-4 800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Avdrag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-80 000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-80 000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-80 000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-80 000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-80 000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-80 000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-80 000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-80 000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-80 000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-80 000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Kontantstrøm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800 000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-128 000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-123 200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-118 400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-113 600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-108 800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-104 000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-99 200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-94 400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-89 600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-84 800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9500" marR="19500" marT="18000" marB="18000" anchor="b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66406" name="AutoShape 486"/>
          <p:cNvSpPr>
            <a:spLocks/>
          </p:cNvSpPr>
          <p:nvPr/>
        </p:nvSpPr>
        <p:spPr bwMode="auto">
          <a:xfrm>
            <a:off x="4172215" y="5745164"/>
            <a:ext cx="3413787" cy="384175"/>
          </a:xfrm>
          <a:prstGeom prst="borderCallout2">
            <a:avLst>
              <a:gd name="adj1" fmla="val 29750"/>
              <a:gd name="adj2" fmla="val -2417"/>
              <a:gd name="adj3" fmla="val 29750"/>
              <a:gd name="adj4" fmla="val -18389"/>
              <a:gd name="adj5" fmla="val -31819"/>
              <a:gd name="adj6" fmla="val -35014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nb-NO" sz="1800"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cs typeface="Calibri" pitchFamily="34" charset="0"/>
              </a:rPr>
              <a:t>Først dyrt, så billig</a:t>
            </a:r>
          </a:p>
        </p:txBody>
      </p:sp>
    </p:spTree>
    <p:extLst>
      <p:ext uri="{BB962C8B-B14F-4D97-AF65-F5344CB8AC3E}">
        <p14:creationId xmlns:p14="http://schemas.microsoft.com/office/powerpoint/2010/main" val="3106990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4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4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4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664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664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664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6640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6640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6640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6640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6640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6640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6640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6640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466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0" fill="hold"/>
                                        <p:tgtEl>
                                          <p:spTgt spid="4664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4664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640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8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5CC23-B74B-484E-994A-040F838E3FA4}" type="slidenum">
              <a:rPr lang="en-US"/>
              <a:pPr/>
              <a:t>29</a:t>
            </a:fld>
            <a:endParaRPr lang="en-US"/>
          </a:p>
        </p:txBody>
      </p:sp>
      <p:sp>
        <p:nvSpPr>
          <p:cNvPr id="467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Annuitetslån eller serielån?</a:t>
            </a:r>
          </a:p>
        </p:txBody>
      </p:sp>
      <p:graphicFrame>
        <p:nvGraphicFramePr>
          <p:cNvPr id="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7668724"/>
              </p:ext>
            </p:extLst>
          </p:nvPr>
        </p:nvGraphicFramePr>
        <p:xfrm>
          <a:off x="810949" y="1087439"/>
          <a:ext cx="8480160" cy="4911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67973" name="AutoShape 5"/>
          <p:cNvSpPr>
            <a:spLocks/>
          </p:cNvSpPr>
          <p:nvPr/>
        </p:nvSpPr>
        <p:spPr bwMode="auto">
          <a:xfrm>
            <a:off x="3879850" y="4868864"/>
            <a:ext cx="2731029" cy="1169987"/>
          </a:xfrm>
          <a:prstGeom prst="borderCallout2">
            <a:avLst>
              <a:gd name="adj1" fmla="val 9769"/>
              <a:gd name="adj2" fmla="val -3023"/>
              <a:gd name="adj3" fmla="val 9769"/>
              <a:gd name="adj4" fmla="val -32431"/>
              <a:gd name="adj5" fmla="val 38532"/>
              <a:gd name="adj6" fmla="val -53528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nb-NO" sz="1600">
                <a:latin typeface="Calibri" pitchFamily="34" charset="0"/>
                <a:cs typeface="Calibri" pitchFamily="34" charset="0"/>
              </a:rPr>
              <a:t>Annuitetslån medfører større rentebetalinger</a:t>
            </a:r>
          </a:p>
          <a:p>
            <a:pPr algn="ctr">
              <a:buFont typeface="Wingdings" pitchFamily="2" charset="2"/>
              <a:buNone/>
            </a:pPr>
            <a:r>
              <a:rPr lang="nb-NO" sz="1600">
                <a:latin typeface="Calibri" pitchFamily="34" charset="0"/>
                <a:cs typeface="Calibri" pitchFamily="34" charset="0"/>
              </a:rPr>
              <a:t>(fordi restgjelden er størst de første periodene)</a:t>
            </a:r>
          </a:p>
        </p:txBody>
      </p:sp>
      <p:sp>
        <p:nvSpPr>
          <p:cNvPr id="467974" name="AutoShape 6"/>
          <p:cNvSpPr>
            <a:spLocks/>
          </p:cNvSpPr>
          <p:nvPr/>
        </p:nvSpPr>
        <p:spPr bwMode="auto">
          <a:xfrm>
            <a:off x="2612364" y="1719264"/>
            <a:ext cx="2744788" cy="1349375"/>
          </a:xfrm>
          <a:prstGeom prst="borderCallout2">
            <a:avLst>
              <a:gd name="adj1" fmla="val 8472"/>
              <a:gd name="adj2" fmla="val 103009"/>
              <a:gd name="adj3" fmla="val 8472"/>
              <a:gd name="adj4" fmla="val 139222"/>
              <a:gd name="adj5" fmla="val 45528"/>
              <a:gd name="adj6" fmla="val 168356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nb-NO" sz="1600" dirty="0">
                <a:latin typeface="Calibri" pitchFamily="34" charset="0"/>
                <a:cs typeface="Calibri" pitchFamily="34" charset="0"/>
              </a:rPr>
              <a:t>Annuitetslån mest lønnsomt hvis lånene er lønnsomme</a:t>
            </a:r>
          </a:p>
          <a:p>
            <a:pPr algn="ctr">
              <a:buFont typeface="Wingdings" pitchFamily="2" charset="2"/>
              <a:buNone/>
            </a:pPr>
            <a:r>
              <a:rPr lang="nb-NO" sz="1600" dirty="0">
                <a:latin typeface="Calibri" pitchFamily="34" charset="0"/>
                <a:cs typeface="Calibri" pitchFamily="34" charset="0"/>
              </a:rPr>
              <a:t>(fordi en betaler minst de første periodene)</a:t>
            </a:r>
          </a:p>
        </p:txBody>
      </p:sp>
      <p:sp>
        <p:nvSpPr>
          <p:cNvPr id="467975" name="Text Box 7"/>
          <p:cNvSpPr txBox="1">
            <a:spLocks noChangeArrowheads="1"/>
          </p:cNvSpPr>
          <p:nvPr/>
        </p:nvSpPr>
        <p:spPr bwMode="auto">
          <a:xfrm>
            <a:off x="6805217" y="4508500"/>
            <a:ext cx="2925365" cy="15621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buFont typeface="Wingdings" pitchFamily="2" charset="2"/>
              <a:buNone/>
            </a:pPr>
            <a:r>
              <a:rPr lang="nb-NO" sz="2400">
                <a:latin typeface="Calibri" pitchFamily="34" charset="0"/>
                <a:cs typeface="Calibri" pitchFamily="34" charset="0"/>
              </a:rPr>
              <a:t>Forskjellene blir større jo lengre løpetiden på lånet varer.</a:t>
            </a:r>
          </a:p>
        </p:txBody>
      </p:sp>
      <p:sp>
        <p:nvSpPr>
          <p:cNvPr id="467977" name="AutoShape 9"/>
          <p:cNvSpPr>
            <a:spLocks/>
          </p:cNvSpPr>
          <p:nvPr/>
        </p:nvSpPr>
        <p:spPr bwMode="auto">
          <a:xfrm>
            <a:off x="7001272" y="2708275"/>
            <a:ext cx="2729309" cy="687388"/>
          </a:xfrm>
          <a:prstGeom prst="borderCallout2">
            <a:avLst>
              <a:gd name="adj1" fmla="val 16630"/>
              <a:gd name="adj2" fmla="val -3023"/>
              <a:gd name="adj3" fmla="val 16630"/>
              <a:gd name="adj4" fmla="val -14870"/>
              <a:gd name="adj5" fmla="val 121245"/>
              <a:gd name="adj6" fmla="val -76560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>
              <a:spcBef>
                <a:spcPct val="50000"/>
              </a:spcBef>
              <a:buFont typeface="Wingdings" pitchFamily="2" charset="2"/>
              <a:buNone/>
            </a:pPr>
            <a:r>
              <a:rPr lang="nb-NO" sz="1600">
                <a:latin typeface="Calibri" pitchFamily="34" charset="0"/>
                <a:cs typeface="Calibri" pitchFamily="34" charset="0"/>
              </a:rPr>
              <a:t>Effektiv rente etter skatt:</a:t>
            </a:r>
          </a:p>
          <a:p>
            <a:pPr algn="ctr">
              <a:spcBef>
                <a:spcPct val="50000"/>
              </a:spcBef>
              <a:buFont typeface="Wingdings" pitchFamily="2" charset="2"/>
              <a:buNone/>
            </a:pPr>
            <a:r>
              <a:rPr lang="nb-NO" sz="1600" i="1">
                <a:latin typeface="Calibri" pitchFamily="34" charset="0"/>
                <a:cs typeface="Calibri" pitchFamily="34" charset="0"/>
              </a:rPr>
              <a:t>r</a:t>
            </a:r>
            <a:r>
              <a:rPr lang="nb-NO" sz="1600" i="1" baseline="-25000">
                <a:latin typeface="Calibri" pitchFamily="34" charset="0"/>
                <a:cs typeface="Calibri" pitchFamily="34" charset="0"/>
              </a:rPr>
              <a:t>s</a:t>
            </a:r>
            <a:r>
              <a:rPr lang="nb-NO" sz="1600" i="1">
                <a:latin typeface="Calibri" pitchFamily="34" charset="0"/>
                <a:cs typeface="Calibri" pitchFamily="34" charset="0"/>
              </a:rPr>
              <a:t> = r(1-s)</a:t>
            </a:r>
          </a:p>
        </p:txBody>
      </p:sp>
    </p:spTree>
    <p:extLst>
      <p:ext uri="{BB962C8B-B14F-4D97-AF65-F5344CB8AC3E}">
        <p14:creationId xmlns:p14="http://schemas.microsoft.com/office/powerpoint/2010/main" val="3048106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679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79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679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679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679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679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679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679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Chart bld="series"/>
        </p:bldSub>
      </p:bldGraphic>
      <p:bldP spid="467973" grpId="0" animBg="1"/>
      <p:bldP spid="467974" grpId="0" animBg="1"/>
      <p:bldP spid="467975" grpId="0" animBg="1"/>
      <p:bldP spid="46797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3</a:t>
            </a:fld>
            <a:endParaRPr lang="nn-NO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457200" indent="-457200" eaLnBrk="0" hangingPunct="0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  <a:buFont typeface="Arial" charset="0"/>
              <a:buAutoNum type="arabicPeriod"/>
            </a:pPr>
            <a:r>
              <a:rPr lang="nb-NO" smtClean="0"/>
              <a:t>Fra kontanstrøm til nåverdiprofil</a:t>
            </a:r>
          </a:p>
          <a:p>
            <a:pPr marL="457200" indent="-457200" eaLnBrk="0" hangingPunct="0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  <a:buFont typeface="Arial" charset="0"/>
              <a:buAutoNum type="arabicPeriod"/>
            </a:pPr>
            <a:r>
              <a:rPr lang="nb-NO" smtClean="0"/>
              <a:t>Fra prosjektforutsetninger til nåverdiprofil</a:t>
            </a:r>
          </a:p>
          <a:p>
            <a:pPr marL="457200" indent="-457200" eaLnBrk="0" hangingPunct="0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  <a:buFont typeface="Arial" charset="0"/>
              <a:buAutoNum type="arabicPeriod"/>
            </a:pPr>
            <a:r>
              <a:rPr lang="nb-NO" smtClean="0"/>
              <a:t>Nåverdi og sluttverdi</a:t>
            </a:r>
          </a:p>
          <a:p>
            <a:pPr marL="457200" indent="-457200" eaLnBrk="0" hangingPunct="0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  <a:buFont typeface="Arial" charset="0"/>
              <a:buAutoNum type="arabicPeriod"/>
            </a:pPr>
            <a:r>
              <a:rPr lang="nb-NO" smtClean="0"/>
              <a:t>Livssykluskostnader</a:t>
            </a:r>
          </a:p>
          <a:p>
            <a:pPr marL="457200" indent="-457200" eaLnBrk="0" hangingPunct="0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  <a:buFont typeface="Arial" charset="0"/>
              <a:buAutoNum type="arabicPeriod"/>
            </a:pPr>
            <a:r>
              <a:rPr lang="nb-NO" smtClean="0"/>
              <a:t>Realrentebasert annuitetsmetode</a:t>
            </a:r>
          </a:p>
          <a:p>
            <a:pPr marL="457200" indent="-457200" eaLnBrk="0" hangingPunct="0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  <a:buFont typeface="Arial" charset="0"/>
              <a:buAutoNum type="arabicPeriod"/>
            </a:pPr>
            <a:r>
              <a:rPr lang="nb-NO" smtClean="0"/>
              <a:t>Effektiv rente</a:t>
            </a:r>
          </a:p>
          <a:p>
            <a:pPr marL="457200" indent="-457200" eaLnBrk="0" hangingPunct="0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  <a:buFont typeface="Arial" charset="0"/>
              <a:buAutoNum type="arabicPeriod"/>
            </a:pPr>
            <a:r>
              <a:rPr lang="nb-NO" smtClean="0"/>
              <a:t>Avdragsform og effektiv rente</a:t>
            </a:r>
          </a:p>
          <a:p>
            <a:pPr marL="457200" indent="-457200" eaLnBrk="0" hangingPunct="0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  <a:buFont typeface="Arial" charset="0"/>
              <a:buAutoNum type="arabicPeriod"/>
            </a:pPr>
            <a:r>
              <a:rPr lang="nb-NO" smtClean="0"/>
              <a:t>Markedsrente og effektiv rente</a:t>
            </a:r>
          </a:p>
          <a:p>
            <a:pPr marL="457200" indent="-457200" eaLnBrk="0" hangingPunct="0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  <a:buFont typeface="Arial" charset="0"/>
              <a:buAutoNum type="arabicPeriod"/>
            </a:pPr>
            <a:r>
              <a:rPr lang="nb-NO" smtClean="0"/>
              <a:t>Leasing</a:t>
            </a:r>
          </a:p>
          <a:p>
            <a:pPr marL="457200" indent="-457200" eaLnBrk="0" hangingPunct="0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  <a:buFont typeface="Arial" charset="0"/>
              <a:buAutoNum type="arabicPeriod"/>
            </a:pPr>
            <a:r>
              <a:rPr lang="nb-NO" smtClean="0"/>
              <a:t>Oppsummering </a:t>
            </a:r>
            <a:endParaRPr lang="nb-NO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Oversikt: Kapittel 5</a:t>
            </a:r>
          </a:p>
        </p:txBody>
      </p:sp>
    </p:spTree>
    <p:extLst>
      <p:ext uri="{BB962C8B-B14F-4D97-AF65-F5344CB8AC3E}">
        <p14:creationId xmlns:p14="http://schemas.microsoft.com/office/powerpoint/2010/main" val="3890380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3120D-C9B4-4736-BC90-197A77119712}" type="slidenum">
              <a:rPr lang="en-US"/>
              <a:pPr/>
              <a:t>30</a:t>
            </a:fld>
            <a:endParaRPr lang="en-US"/>
          </a:p>
        </p:txBody>
      </p:sp>
      <p:sp>
        <p:nvSpPr>
          <p:cNvPr id="4700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nb-NO" dirty="0"/>
              <a:t>En motorsykkel koster kr. 60.000,-.</a:t>
            </a:r>
          </a:p>
          <a:p>
            <a:pPr>
              <a:lnSpc>
                <a:spcPct val="90000"/>
              </a:lnSpc>
            </a:pPr>
            <a:r>
              <a:rPr lang="nb-NO" dirty="0"/>
              <a:t>Den kan alternativt kjøpes på avbetaling:</a:t>
            </a:r>
            <a:br>
              <a:rPr lang="nb-NO" dirty="0"/>
            </a:br>
            <a:r>
              <a:rPr lang="nb-NO" dirty="0"/>
              <a:t>kr. 30.000,- kontant og resten betalt over 24 måneder med kr. 1.530,- pr. måned.</a:t>
            </a:r>
            <a:endParaRPr lang="nb-NO" sz="2600" dirty="0"/>
          </a:p>
          <a:p>
            <a:pPr>
              <a:lnSpc>
                <a:spcPct val="90000"/>
              </a:lnSpc>
            </a:pPr>
            <a:r>
              <a:rPr lang="nb-NO" dirty="0"/>
              <a:t>Vi har to alternativer:</a:t>
            </a:r>
          </a:p>
          <a:p>
            <a:pPr marL="623888" lvl="1" indent="-355600"/>
            <a:r>
              <a:rPr lang="nb-NO" sz="2800" dirty="0"/>
              <a:t>A – betale kontant: (-60.000; 0; 0; ….; 0)</a:t>
            </a:r>
          </a:p>
          <a:p>
            <a:pPr marL="623888" lvl="1" indent="-355600"/>
            <a:r>
              <a:rPr lang="nb-NO" sz="2800" dirty="0"/>
              <a:t>B – avbetaling: (-30.000; -1.530; - 1.530;…; -1.530) </a:t>
            </a:r>
          </a:p>
        </p:txBody>
      </p:sp>
      <p:sp>
        <p:nvSpPr>
          <p:cNvPr id="470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Avbetaling</a:t>
            </a:r>
          </a:p>
        </p:txBody>
      </p:sp>
    </p:spTree>
    <p:extLst>
      <p:ext uri="{BB962C8B-B14F-4D97-AF65-F5344CB8AC3E}">
        <p14:creationId xmlns:p14="http://schemas.microsoft.com/office/powerpoint/2010/main" val="2748546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0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0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70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70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70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70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70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70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70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70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0019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673CC-460F-4891-8152-7E5C50259C4C}" type="slidenum">
              <a:rPr lang="en-US"/>
              <a:pPr/>
              <a:t>31</a:t>
            </a:fld>
            <a:endParaRPr lang="en-US"/>
          </a:p>
        </p:txBody>
      </p:sp>
      <p:sp>
        <p:nvSpPr>
          <p:cNvPr id="47104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Lønnsomhetsvurdering avbetaling</a:t>
            </a:r>
          </a:p>
        </p:txBody>
      </p:sp>
      <p:pic>
        <p:nvPicPr>
          <p:cNvPr id="47104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52" r="54883" b="23235"/>
          <a:stretch>
            <a:fillRect/>
          </a:stretch>
        </p:blipFill>
        <p:spPr bwMode="auto">
          <a:xfrm>
            <a:off x="2935850" y="1354680"/>
            <a:ext cx="4767263" cy="5291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71046" name="AutoShape 6"/>
          <p:cNvSpPr>
            <a:spLocks/>
          </p:cNvSpPr>
          <p:nvPr/>
        </p:nvSpPr>
        <p:spPr bwMode="auto">
          <a:xfrm>
            <a:off x="302850" y="3533350"/>
            <a:ext cx="2534973" cy="1995487"/>
          </a:xfrm>
          <a:prstGeom prst="borderCallout2">
            <a:avLst>
              <a:gd name="adj1" fmla="val 5727"/>
              <a:gd name="adj2" fmla="val 103255"/>
              <a:gd name="adj3" fmla="val 5727"/>
              <a:gd name="adj4" fmla="val 184398"/>
              <a:gd name="adj5" fmla="val 124741"/>
              <a:gd name="adj6" fmla="val 268727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nb-NO" sz="2000" dirty="0">
                <a:latin typeface="Calibri" pitchFamily="34" charset="0"/>
                <a:cs typeface="Calibri" pitchFamily="34" charset="0"/>
              </a:rPr>
              <a:t>Internrenten til differanse-kontantstrømmen  gir effektiv rente pr. måned.</a:t>
            </a:r>
          </a:p>
          <a:p>
            <a:pPr algn="ctr">
              <a:buFont typeface="Wingdings" pitchFamily="2" charset="2"/>
              <a:buNone/>
            </a:pPr>
            <a:r>
              <a:rPr lang="nb-NO" sz="2000" i="1" dirty="0">
                <a:latin typeface="Calibri" pitchFamily="34" charset="0"/>
                <a:cs typeface="Calibri" pitchFamily="34" charset="0"/>
              </a:rPr>
              <a:t>r = (</a:t>
            </a:r>
            <a:r>
              <a:rPr lang="nb-NO" sz="2000" i="1" dirty="0" smtClean="0">
                <a:latin typeface="Calibri" pitchFamily="34" charset="0"/>
                <a:cs typeface="Calibri" pitchFamily="34" charset="0"/>
              </a:rPr>
              <a:t>1+r</a:t>
            </a:r>
            <a:r>
              <a:rPr lang="nb-NO" sz="2000" i="1" baseline="-25000" dirty="0" smtClean="0">
                <a:latin typeface="Calibri" pitchFamily="34" charset="0"/>
                <a:cs typeface="Calibri" pitchFamily="34" charset="0"/>
              </a:rPr>
              <a:t>p</a:t>
            </a:r>
            <a:r>
              <a:rPr lang="nb-NO" sz="2000" i="1" dirty="0" smtClean="0">
                <a:latin typeface="Calibri" pitchFamily="34" charset="0"/>
                <a:cs typeface="Calibri" pitchFamily="34" charset="0"/>
              </a:rPr>
              <a:t>)</a:t>
            </a:r>
            <a:r>
              <a:rPr lang="nb-NO" sz="2000" i="1" baseline="30000" dirty="0" smtClean="0">
                <a:latin typeface="Calibri" pitchFamily="34" charset="0"/>
                <a:cs typeface="Calibri" pitchFamily="34" charset="0"/>
              </a:rPr>
              <a:t>p</a:t>
            </a:r>
            <a:r>
              <a:rPr lang="nb-NO" sz="2000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nb-NO" sz="2000" i="1" dirty="0">
                <a:latin typeface="Calibri" pitchFamily="34" charset="0"/>
                <a:cs typeface="Calibri" pitchFamily="34" charset="0"/>
              </a:rPr>
              <a:t>- 1</a:t>
            </a:r>
          </a:p>
        </p:txBody>
      </p:sp>
      <p:sp>
        <p:nvSpPr>
          <p:cNvPr id="471047" name="Text Box 7"/>
          <p:cNvSpPr txBox="1">
            <a:spLocks noChangeArrowheads="1"/>
          </p:cNvSpPr>
          <p:nvPr/>
        </p:nvSpPr>
        <p:spPr bwMode="auto">
          <a:xfrm>
            <a:off x="115613" y="1388636"/>
            <a:ext cx="2731029" cy="1200329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nb-NO" sz="1800" dirty="0">
                <a:latin typeface="Calibri" pitchFamily="34" charset="0"/>
                <a:cs typeface="Calibri" pitchFamily="34" charset="0"/>
              </a:rPr>
              <a:t>Nominell kontantstrøm før skatt må sammenlignes med nominell kapitalkostnad før skatt.</a:t>
            </a: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8001000" y="2617610"/>
            <a:ext cx="1679709" cy="1200329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nb-NO" sz="1800" dirty="0" smtClean="0">
                <a:latin typeface="Calibri" pitchFamily="34" charset="0"/>
                <a:cs typeface="Calibri" pitchFamily="34" charset="0"/>
              </a:rPr>
              <a:t>Lånekostnader ved avbetaling gir skattefordeler.</a:t>
            </a:r>
            <a:endParaRPr lang="nb-NO" sz="18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8951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71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10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710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2000"/>
                                        <p:tgtEl>
                                          <p:spTgt spid="471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46" grpId="0" animBg="1"/>
      <p:bldP spid="471047" grpId="0" animBg="1"/>
      <p:bldP spid="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B651A-1958-446B-BDAE-16F269ED4F4E}" type="slidenum">
              <a:rPr lang="en-US"/>
              <a:pPr/>
              <a:t>32</a:t>
            </a:fld>
            <a:endParaRPr lang="en-US"/>
          </a:p>
        </p:txBody>
      </p:sp>
      <p:sp>
        <p:nvSpPr>
          <p:cNvPr id="4454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nb-NO" dirty="0"/>
              <a:t>Obligasjonslån er langsiktige lån, og vanligvis pantsikret.</a:t>
            </a:r>
          </a:p>
          <a:p>
            <a:pPr>
              <a:lnSpc>
                <a:spcPct val="90000"/>
              </a:lnSpc>
            </a:pPr>
            <a:r>
              <a:rPr lang="nb-NO" dirty="0"/>
              <a:t>Obligasjonslån er imidlertid omsettelige verdipapirer som kan kjøpes og selges også etter at de er utstedt, på linje med aksjer.</a:t>
            </a:r>
          </a:p>
          <a:p>
            <a:pPr>
              <a:lnSpc>
                <a:spcPct val="90000"/>
              </a:lnSpc>
            </a:pPr>
            <a:r>
              <a:rPr lang="nb-NO" dirty="0"/>
              <a:t>Kupongrente er den renten som betales på obligasjonens pålydende verdi.</a:t>
            </a:r>
          </a:p>
          <a:p>
            <a:pPr>
              <a:lnSpc>
                <a:spcPct val="90000"/>
              </a:lnSpc>
            </a:pPr>
            <a:r>
              <a:rPr lang="nb-NO" dirty="0"/>
              <a:t>Innløsing av obligasjonene (kjøpes tilbake til pålydende) tilsvarer avdragene.</a:t>
            </a:r>
          </a:p>
        </p:txBody>
      </p:sp>
      <p:sp>
        <p:nvSpPr>
          <p:cNvPr id="445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8. Obligasjonslån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587021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5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5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45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45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45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45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45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45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544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B4CA6-41CD-4019-B6FE-191FD68ECE4D}" type="slidenum">
              <a:rPr lang="en-US"/>
              <a:pPr/>
              <a:t>33</a:t>
            </a:fld>
            <a:endParaRPr lang="en-US"/>
          </a:p>
        </p:txBody>
      </p:sp>
      <p:sp>
        <p:nvSpPr>
          <p:cNvPr id="44646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nb-NO" sz="2800" dirty="0"/>
              <a:t>Et obligasjonslån på 100 mill. med avdragstid på 20 år, kupongrente 7%.</a:t>
            </a:r>
          </a:p>
          <a:p>
            <a:pPr>
              <a:lnSpc>
                <a:spcPct val="90000"/>
              </a:lnSpc>
            </a:pPr>
            <a:r>
              <a:rPr lang="nb-NO" sz="2800" dirty="0"/>
              <a:t>Markedsrenten for tilsvarende lån er 7%.</a:t>
            </a:r>
          </a:p>
          <a:p>
            <a:pPr>
              <a:lnSpc>
                <a:spcPct val="90000"/>
              </a:lnSpc>
            </a:pPr>
            <a:r>
              <a:rPr lang="nb-NO" sz="2800" dirty="0"/>
              <a:t>Obligasjonene omsettes til kurs 100, dvs. pålydende. Innbetalingen er derfor 100 mill.</a:t>
            </a:r>
          </a:p>
          <a:p>
            <a:pPr>
              <a:lnSpc>
                <a:spcPct val="90000"/>
              </a:lnSpc>
            </a:pPr>
            <a:r>
              <a:rPr lang="nb-NO" sz="2800" dirty="0"/>
              <a:t>Alternativ A: Tilbakebetaling først etter 20 år.</a:t>
            </a:r>
          </a:p>
          <a:p>
            <a:pPr>
              <a:lnSpc>
                <a:spcPct val="90000"/>
              </a:lnSpc>
            </a:pPr>
            <a:r>
              <a:rPr lang="nb-NO" sz="2800" dirty="0"/>
              <a:t>Alternativ B: 1/20 av obligasjonene innløses hvert år etter loddtrekning. </a:t>
            </a:r>
          </a:p>
          <a:p>
            <a:pPr>
              <a:lnSpc>
                <a:spcPct val="90000"/>
              </a:lnSpc>
            </a:pPr>
            <a:r>
              <a:rPr lang="nb-NO" sz="2800" dirty="0"/>
              <a:t>Alternativ A er avdragsfritt, </a:t>
            </a:r>
            <a:br>
              <a:rPr lang="nb-NO" sz="2800" dirty="0"/>
            </a:br>
            <a:r>
              <a:rPr lang="nb-NO" sz="2800" dirty="0"/>
              <a:t>mens B har 5 </a:t>
            </a:r>
            <a:r>
              <a:rPr lang="nb-NO" sz="2800" dirty="0" err="1"/>
              <a:t>mill</a:t>
            </a:r>
            <a:r>
              <a:rPr lang="nb-NO" sz="2800" dirty="0"/>
              <a:t> årlig avdrag.</a:t>
            </a:r>
          </a:p>
        </p:txBody>
      </p:sp>
      <p:sp>
        <p:nvSpPr>
          <p:cNvPr id="446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Alternative obligasjonslån</a:t>
            </a:r>
          </a:p>
        </p:txBody>
      </p:sp>
    </p:spTree>
    <p:extLst>
      <p:ext uri="{BB962C8B-B14F-4D97-AF65-F5344CB8AC3E}">
        <p14:creationId xmlns:p14="http://schemas.microsoft.com/office/powerpoint/2010/main" val="2449801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6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6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46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46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46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46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46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46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46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46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4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464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464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6467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F1A61-D250-433F-9E8C-5AE423DE7103}" type="slidenum">
              <a:rPr lang="en-US"/>
              <a:pPr/>
              <a:t>34</a:t>
            </a:fld>
            <a:endParaRPr lang="en-US"/>
          </a:p>
        </p:txBody>
      </p:sp>
      <p:sp>
        <p:nvSpPr>
          <p:cNvPr id="44749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Obligasjonslånene: Alt. A og B</a:t>
            </a:r>
          </a:p>
        </p:txBody>
      </p:sp>
      <p:pic>
        <p:nvPicPr>
          <p:cNvPr id="44749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23" r="15576" b="8484"/>
          <a:stretch>
            <a:fillRect/>
          </a:stretch>
        </p:blipFill>
        <p:spPr bwMode="auto">
          <a:xfrm>
            <a:off x="175419" y="130176"/>
            <a:ext cx="9555163" cy="665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5847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47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409F-D894-47DB-B495-A2CDADB64854}" type="slidenum">
              <a:rPr lang="en-US"/>
              <a:pPr/>
              <a:t>35</a:t>
            </a:fld>
            <a:endParaRPr lang="en-US"/>
          </a:p>
        </p:txBody>
      </p:sp>
      <p:sp>
        <p:nvSpPr>
          <p:cNvPr id="4495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Alternativ B medfører at utestående obligasjoner er 25 mill. etter 15 år (de øvrige er allerede innløst).</a:t>
            </a:r>
          </a:p>
          <a:p>
            <a:r>
              <a:rPr lang="nb-NO" dirty="0"/>
              <a:t>Kursen er 108, dvs. alle gjenværende obligasjoner kan innløses til 27 mill. </a:t>
            </a:r>
          </a:p>
          <a:p>
            <a:r>
              <a:rPr lang="nb-NO" dirty="0"/>
              <a:t>Overkursen på 2 mill. kan kostnadsføres, dvs. </a:t>
            </a:r>
            <a:r>
              <a:rPr lang="nb-NO" dirty="0" smtClean="0"/>
              <a:t>bedriften sparer </a:t>
            </a:r>
            <a:r>
              <a:rPr lang="nb-NO" dirty="0"/>
              <a:t>0,56 mill. i skatt.</a:t>
            </a:r>
          </a:p>
          <a:p>
            <a:r>
              <a:rPr lang="nb-NO" dirty="0"/>
              <a:t>Bør </a:t>
            </a:r>
            <a:r>
              <a:rPr lang="nb-NO" dirty="0" smtClean="0"/>
              <a:t>bedriften innløse </a:t>
            </a:r>
            <a:r>
              <a:rPr lang="nb-NO" dirty="0"/>
              <a:t>hele </a:t>
            </a:r>
            <a:r>
              <a:rPr lang="nb-NO" dirty="0" err="1"/>
              <a:t>lånet</a:t>
            </a:r>
            <a:r>
              <a:rPr lang="nb-NO" dirty="0"/>
              <a:t>, eller fortsette?</a:t>
            </a:r>
          </a:p>
        </p:txBody>
      </p:sp>
      <p:sp>
        <p:nvSpPr>
          <p:cNvPr id="449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sz="4000"/>
              <a:t>Innløse obligasjonene 5 år før utløp?</a:t>
            </a:r>
          </a:p>
        </p:txBody>
      </p:sp>
    </p:spTree>
    <p:extLst>
      <p:ext uri="{BB962C8B-B14F-4D97-AF65-F5344CB8AC3E}">
        <p14:creationId xmlns:p14="http://schemas.microsoft.com/office/powerpoint/2010/main" val="3814902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9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9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49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49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49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49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49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49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9539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17434-B219-42F3-B523-72F69B2E304A}" type="slidenum">
              <a:rPr lang="en-US"/>
              <a:pPr/>
              <a:t>36</a:t>
            </a:fld>
            <a:endParaRPr lang="en-US"/>
          </a:p>
        </p:txBody>
      </p:sp>
      <p:sp>
        <p:nvSpPr>
          <p:cNvPr id="450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Markedsrente og effektiv rente</a:t>
            </a:r>
            <a:endParaRPr lang="nb-NO" dirty="0"/>
          </a:p>
        </p:txBody>
      </p:sp>
      <p:pic>
        <p:nvPicPr>
          <p:cNvPr id="45056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23" r="12321" b="30397"/>
          <a:stretch>
            <a:fillRect/>
          </a:stretch>
        </p:blipFill>
        <p:spPr bwMode="auto">
          <a:xfrm>
            <a:off x="112560" y="1512022"/>
            <a:ext cx="9653190" cy="4689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50565" name="AutoShape 5"/>
          <p:cNvSpPr>
            <a:spLocks/>
          </p:cNvSpPr>
          <p:nvPr/>
        </p:nvSpPr>
        <p:spPr bwMode="auto">
          <a:xfrm>
            <a:off x="5182505" y="3583710"/>
            <a:ext cx="2256367" cy="923925"/>
          </a:xfrm>
          <a:prstGeom prst="borderCallout2">
            <a:avLst>
              <a:gd name="adj1" fmla="val 12370"/>
              <a:gd name="adj2" fmla="val 103657"/>
              <a:gd name="adj3" fmla="val 12370"/>
              <a:gd name="adj4" fmla="val 123171"/>
              <a:gd name="adj5" fmla="val -21995"/>
              <a:gd name="adj6" fmla="val 143444"/>
            </a:avLst>
          </a:prstGeom>
          <a:solidFill>
            <a:schemeClr val="accent1">
              <a:alpha val="75000"/>
            </a:schemeClr>
          </a:solidFill>
          <a:ln w="9525" algn="ctr">
            <a:solidFill>
              <a:srgbClr val="FF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nb-NO" sz="1800" dirty="0">
                <a:latin typeface="Calibri" pitchFamily="34" charset="0"/>
                <a:cs typeface="Calibri" pitchFamily="34" charset="0"/>
              </a:rPr>
              <a:t>Likeverdig når kapitalkostnaden er 2,98</a:t>
            </a:r>
            <a:r>
              <a:rPr lang="nb-NO" sz="1800" dirty="0" smtClean="0">
                <a:latin typeface="Calibri" pitchFamily="34" charset="0"/>
                <a:cs typeface="Calibri" pitchFamily="34" charset="0"/>
              </a:rPr>
              <a:t>% etter skatt.</a:t>
            </a:r>
            <a:endParaRPr lang="nb-NO" sz="1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50567" name="AutoShape 7"/>
          <p:cNvSpPr>
            <a:spLocks/>
          </p:cNvSpPr>
          <p:nvPr/>
        </p:nvSpPr>
        <p:spPr bwMode="auto">
          <a:xfrm>
            <a:off x="7556765" y="3933448"/>
            <a:ext cx="1853935" cy="923925"/>
          </a:xfrm>
          <a:prstGeom prst="borderCallout2">
            <a:avLst>
              <a:gd name="adj1" fmla="val 12370"/>
              <a:gd name="adj2" fmla="val 104454"/>
              <a:gd name="adj3" fmla="val 12370"/>
              <a:gd name="adj4" fmla="val 117303"/>
              <a:gd name="adj5" fmla="val -49196"/>
              <a:gd name="adj6" fmla="val 107750"/>
            </a:avLst>
          </a:prstGeom>
          <a:solidFill>
            <a:schemeClr val="accent1">
              <a:alpha val="75000"/>
            </a:schemeClr>
          </a:solidFill>
          <a:ln w="9525" algn="ctr">
            <a:solidFill>
              <a:srgbClr val="FF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nb-NO" sz="1800" dirty="0">
                <a:latin typeface="Calibri" pitchFamily="34" charset="0"/>
                <a:cs typeface="Calibri" pitchFamily="34" charset="0"/>
              </a:rPr>
              <a:t>Effektiv markedsrente før </a:t>
            </a:r>
            <a:r>
              <a:rPr lang="nb-NO" sz="1800" dirty="0" smtClean="0">
                <a:latin typeface="Calibri" pitchFamily="34" charset="0"/>
                <a:cs typeface="Calibri" pitchFamily="34" charset="0"/>
              </a:rPr>
              <a:t>skatt.</a:t>
            </a:r>
            <a:endParaRPr lang="nb-NO" sz="1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770077" y="4994031"/>
            <a:ext cx="2995673" cy="1200329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nb-NO" dirty="0" smtClean="0">
                <a:latin typeface="Calibri" pitchFamily="34" charset="0"/>
                <a:cs typeface="Calibri" pitchFamily="34" charset="0"/>
              </a:rPr>
              <a:t>Å ikke gjøre noe er også en beslutning (fortsette som før).</a:t>
            </a:r>
          </a:p>
          <a:p>
            <a:r>
              <a:rPr lang="nb-NO" dirty="0" smtClean="0">
                <a:latin typeface="Calibri" pitchFamily="34" charset="0"/>
                <a:cs typeface="Calibri" pitchFamily="34" charset="0"/>
              </a:rPr>
              <a:t>Det er lønnsomt hvis kapitalkostnaden &gt; 4,08%.</a:t>
            </a:r>
            <a:endParaRPr lang="nb-NO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1957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505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505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505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505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05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05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505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505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505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505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65" grpId="0" animBg="1"/>
      <p:bldP spid="450567" grpId="0" animBg="1"/>
      <p:bldP spid="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3B03C-50B9-4B06-9DF3-B4AD8B7A5D4E}" type="slidenum">
              <a:rPr lang="en-US"/>
              <a:pPr/>
              <a:t>37</a:t>
            </a:fld>
            <a:endParaRPr lang="en-US"/>
          </a:p>
        </p:txBody>
      </p:sp>
      <p:sp>
        <p:nvSpPr>
          <p:cNvPr id="45261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nb-NO" dirty="0"/>
              <a:t>Utleier finansierer og eier driftsmidlet, men selger driftsretten.</a:t>
            </a:r>
          </a:p>
          <a:p>
            <a:pPr>
              <a:lnSpc>
                <a:spcPct val="90000"/>
              </a:lnSpc>
            </a:pPr>
            <a:r>
              <a:rPr lang="nb-NO" dirty="0"/>
              <a:t>Leietaker kjøper bruksretten, men ikke eiendomsretten.</a:t>
            </a:r>
          </a:p>
          <a:p>
            <a:pPr>
              <a:lnSpc>
                <a:spcPct val="90000"/>
              </a:lnSpc>
            </a:pPr>
            <a:r>
              <a:rPr lang="nb-NO" dirty="0"/>
              <a:t>Leietaker kan </a:t>
            </a:r>
            <a:r>
              <a:rPr lang="nb-NO" dirty="0" smtClean="0"/>
              <a:t>kostnadsføre </a:t>
            </a:r>
            <a:r>
              <a:rPr lang="nb-NO" dirty="0"/>
              <a:t>leiekostnadene, men kan ikke avskrive driftsmidlet.</a:t>
            </a:r>
          </a:p>
          <a:p>
            <a:pPr>
              <a:lnSpc>
                <a:spcPct val="90000"/>
              </a:lnSpc>
            </a:pPr>
            <a:r>
              <a:rPr lang="nb-NO" dirty="0"/>
              <a:t>Alternativet til leasing er å kjøpe driftsmidlet selv, eventuelt med låneopptak.</a:t>
            </a:r>
          </a:p>
          <a:p>
            <a:pPr>
              <a:lnSpc>
                <a:spcPct val="90000"/>
              </a:lnSpc>
            </a:pPr>
            <a:r>
              <a:rPr lang="nb-NO" dirty="0"/>
              <a:t>Leasing er derfor en finansieringsform.</a:t>
            </a:r>
          </a:p>
        </p:txBody>
      </p:sp>
      <p:sp>
        <p:nvSpPr>
          <p:cNvPr id="452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9. Leasing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32275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2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2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52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52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52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52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52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52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52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52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2611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9826A-5BCC-4F46-B832-797CCEF85C9D}" type="slidenum">
              <a:rPr lang="en-US"/>
              <a:pPr/>
              <a:t>38</a:t>
            </a:fld>
            <a:endParaRPr lang="en-US"/>
          </a:p>
        </p:txBody>
      </p:sp>
      <p:sp>
        <p:nvSpPr>
          <p:cNvPr id="45363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/>
              <a:t>Kjøpspris kr. 200.000. / Årlig leie kr. 80.000.</a:t>
            </a:r>
          </a:p>
          <a:p>
            <a:r>
              <a:rPr lang="nb-NO" dirty="0"/>
              <a:t>Skal brukes i 3 år, kan selges til bokført verdi.</a:t>
            </a:r>
          </a:p>
          <a:p>
            <a:r>
              <a:rPr lang="nb-NO" dirty="0" err="1"/>
              <a:t>Saldoavskrives</a:t>
            </a:r>
            <a:r>
              <a:rPr lang="nb-NO" dirty="0"/>
              <a:t> med 25%.</a:t>
            </a:r>
          </a:p>
          <a:p>
            <a:r>
              <a:rPr lang="nb-NO" dirty="0"/>
              <a:t>Skattesats 28%.</a:t>
            </a:r>
          </a:p>
          <a:p>
            <a:r>
              <a:rPr lang="nb-NO" dirty="0"/>
              <a:t>Driftsinntekter budsjettert til kr. 320.000 pr år.</a:t>
            </a:r>
          </a:p>
          <a:p>
            <a:r>
              <a:rPr lang="nb-NO" dirty="0" smtClean="0"/>
              <a:t>Driftskostnader </a:t>
            </a:r>
            <a:r>
              <a:rPr lang="nb-NO" dirty="0"/>
              <a:t>budsjettert til kr. 240.000 pr år.</a:t>
            </a:r>
          </a:p>
          <a:p>
            <a:r>
              <a:rPr lang="nb-NO" dirty="0" smtClean="0"/>
              <a:t>Driftsinntekter/kostnader </a:t>
            </a:r>
            <a:r>
              <a:rPr lang="nb-NO" dirty="0"/>
              <a:t>følger </a:t>
            </a:r>
            <a:r>
              <a:rPr lang="nb-NO" dirty="0" smtClean="0"/>
              <a:t>prisstigning </a:t>
            </a:r>
            <a:r>
              <a:rPr lang="nb-NO" dirty="0"/>
              <a:t>på 3</a:t>
            </a:r>
            <a:r>
              <a:rPr lang="nb-NO" dirty="0" smtClean="0"/>
              <a:t>%.</a:t>
            </a:r>
            <a:endParaRPr lang="nb-NO" dirty="0"/>
          </a:p>
        </p:txBody>
      </p:sp>
      <p:sp>
        <p:nvSpPr>
          <p:cNvPr id="453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Leasing varetaxi</a:t>
            </a:r>
          </a:p>
        </p:txBody>
      </p:sp>
    </p:spTree>
    <p:extLst>
      <p:ext uri="{BB962C8B-B14F-4D97-AF65-F5344CB8AC3E}">
        <p14:creationId xmlns:p14="http://schemas.microsoft.com/office/powerpoint/2010/main" val="2615261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3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3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53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53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53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53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53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53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53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53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53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53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53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53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3635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5EF46-96AF-4226-8008-FB965ACFDEC5}" type="slidenum">
              <a:rPr lang="en-US"/>
              <a:pPr/>
              <a:t>39</a:t>
            </a:fld>
            <a:endParaRPr lang="en-US"/>
          </a:p>
        </p:txBody>
      </p:sp>
      <p:sp>
        <p:nvSpPr>
          <p:cNvPr id="45466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Kjøp kontra leasing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878302"/>
              </p:ext>
            </p:extLst>
          </p:nvPr>
        </p:nvGraphicFramePr>
        <p:xfrm>
          <a:off x="1441928" y="1281886"/>
          <a:ext cx="6918670" cy="50673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746125"/>
                <a:gridCol w="2143189"/>
                <a:gridCol w="1007339"/>
                <a:gridCol w="1007339"/>
                <a:gridCol w="1007339"/>
                <a:gridCol w="1007339"/>
              </a:tblGrid>
              <a:tr h="222535">
                <a:tc>
                  <a:txBody>
                    <a:bodyPr/>
                    <a:lstStyle/>
                    <a:p>
                      <a:pPr algn="l" fontAlgn="b"/>
                      <a:endParaRPr lang="nb-NO" sz="16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Prisstigning</a:t>
                      </a:r>
                      <a:endParaRPr lang="nb-NO" sz="16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600" b="1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b="1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3 %</a:t>
                      </a:r>
                      <a:endParaRPr lang="nb-NO" sz="1600" b="1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b="1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3 %</a:t>
                      </a:r>
                      <a:endParaRPr lang="nb-NO" sz="1600" b="1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3 %</a:t>
                      </a:r>
                      <a:endParaRPr lang="nb-NO" sz="16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22535"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1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Kjøp</a:t>
                      </a:r>
                      <a:endParaRPr lang="nb-NO" sz="1600" b="1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År</a:t>
                      </a:r>
                      <a:endParaRPr lang="nb-NO" sz="16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b="1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0</a:t>
                      </a:r>
                      <a:endParaRPr lang="nb-NO" sz="1600" b="1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b="1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  <a:endParaRPr lang="nb-NO" sz="1600" b="1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b="1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lang="nb-NO" sz="1600" b="1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3</a:t>
                      </a:r>
                      <a:endParaRPr lang="nb-NO" sz="16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535">
                <a:tc>
                  <a:txBody>
                    <a:bodyPr/>
                    <a:lstStyle/>
                    <a:p>
                      <a:pPr algn="l" fontAlgn="b"/>
                      <a:endParaRPr lang="nb-NO" sz="16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Investering</a:t>
                      </a:r>
                      <a:endParaRPr lang="nb-NO" sz="1600" b="1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-</a:t>
                      </a:r>
                      <a:r>
                        <a:rPr lang="nb-NO" sz="1600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200 000</a:t>
                      </a:r>
                      <a:endParaRPr lang="nb-NO" sz="16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6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6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6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22535">
                <a:tc>
                  <a:txBody>
                    <a:bodyPr/>
                    <a:lstStyle/>
                    <a:p>
                      <a:pPr algn="l" fontAlgn="b"/>
                      <a:endParaRPr lang="nb-NO" sz="16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Bokført verdi UB</a:t>
                      </a:r>
                      <a:endParaRPr lang="nb-NO" sz="1600" b="1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200 000</a:t>
                      </a:r>
                      <a:endParaRPr lang="nb-NO" sz="1600" b="0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150 000</a:t>
                      </a:r>
                      <a:endParaRPr lang="nb-NO" sz="1600" b="0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112 500</a:t>
                      </a:r>
                      <a:endParaRPr lang="nb-NO" sz="1600" b="0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84 375</a:t>
                      </a:r>
                      <a:endParaRPr lang="nb-NO" sz="1600" b="0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22535">
                <a:tc>
                  <a:txBody>
                    <a:bodyPr/>
                    <a:lstStyle/>
                    <a:p>
                      <a:pPr algn="l" fontAlgn="b"/>
                      <a:endParaRPr lang="nb-NO" sz="16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Utrangering</a:t>
                      </a:r>
                      <a:endParaRPr lang="nb-NO" sz="1600" b="1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6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6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6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84 375</a:t>
                      </a:r>
                      <a:endParaRPr lang="nb-NO" sz="16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22535"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320000</a:t>
                      </a:r>
                      <a:endParaRPr lang="nb-NO" sz="16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Driftsinntekter</a:t>
                      </a:r>
                      <a:endParaRPr lang="nb-NO" sz="1600" b="1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6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329 600</a:t>
                      </a:r>
                      <a:endParaRPr lang="nb-NO" sz="16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339 488</a:t>
                      </a:r>
                      <a:endParaRPr lang="nb-NO" sz="16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349 673</a:t>
                      </a:r>
                      <a:endParaRPr lang="nb-NO" sz="16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22535"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-240000</a:t>
                      </a:r>
                      <a:endParaRPr lang="nb-NO" sz="16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Driftsutgifter</a:t>
                      </a:r>
                      <a:endParaRPr lang="nb-NO" sz="16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nb-NO" sz="16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-</a:t>
                      </a:r>
                      <a:r>
                        <a:rPr lang="nb-NO" sz="1600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247 200</a:t>
                      </a:r>
                      <a:endParaRPr lang="nb-NO" sz="16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-</a:t>
                      </a:r>
                      <a:r>
                        <a:rPr lang="nb-NO" sz="1600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254 616</a:t>
                      </a:r>
                      <a:endParaRPr lang="nb-NO" sz="16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-</a:t>
                      </a:r>
                      <a:r>
                        <a:rPr lang="nb-NO" sz="1600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262 254</a:t>
                      </a:r>
                      <a:endParaRPr lang="nb-NO" sz="16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22535">
                <a:tc>
                  <a:txBody>
                    <a:bodyPr/>
                    <a:lstStyle/>
                    <a:p>
                      <a:pPr algn="l" fontAlgn="b"/>
                      <a:endParaRPr lang="nb-NO" sz="16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Driftsresultat</a:t>
                      </a:r>
                      <a:endParaRPr lang="nb-NO" sz="1600" b="1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6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82 400</a:t>
                      </a:r>
                      <a:endParaRPr lang="nb-NO" sz="16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84 872</a:t>
                      </a:r>
                      <a:endParaRPr lang="nb-NO" sz="16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87 418</a:t>
                      </a:r>
                      <a:endParaRPr lang="nb-NO" sz="16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22535"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25 %</a:t>
                      </a:r>
                      <a:endParaRPr lang="nb-NO" sz="16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Avskriving</a:t>
                      </a:r>
                      <a:endParaRPr lang="nb-NO" sz="1600" b="1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nb-NO" sz="1600" b="0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50 000</a:t>
                      </a:r>
                      <a:endParaRPr lang="nb-NO" sz="1600" b="0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37 500</a:t>
                      </a:r>
                      <a:endParaRPr lang="nb-NO" sz="1600" b="0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28 125</a:t>
                      </a:r>
                      <a:endParaRPr lang="nb-NO" sz="1600" b="0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22535">
                <a:tc>
                  <a:txBody>
                    <a:bodyPr/>
                    <a:lstStyle/>
                    <a:p>
                      <a:pPr algn="l" fontAlgn="b"/>
                      <a:endParaRPr lang="nb-NO" sz="16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Skattbart resultat</a:t>
                      </a:r>
                      <a:endParaRPr lang="nb-NO" sz="1600" b="1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6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32 400</a:t>
                      </a:r>
                      <a:endParaRPr lang="nb-NO" sz="16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47 372</a:t>
                      </a:r>
                      <a:endParaRPr lang="nb-NO" sz="16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59 293</a:t>
                      </a:r>
                      <a:endParaRPr lang="nb-NO" sz="16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22535"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28 %</a:t>
                      </a:r>
                      <a:endParaRPr lang="nb-NO" sz="16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Skatt </a:t>
                      </a:r>
                      <a:endParaRPr lang="nb-NO" sz="1600" b="1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6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9 072</a:t>
                      </a:r>
                      <a:endParaRPr lang="nb-NO" sz="16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13 264</a:t>
                      </a:r>
                      <a:endParaRPr lang="nb-NO" sz="16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16 602</a:t>
                      </a:r>
                      <a:endParaRPr lang="nb-NO" sz="16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535"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1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nb-NO" sz="1600" b="1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b="1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Kontantstrøm etter skatt</a:t>
                      </a:r>
                      <a:endParaRPr lang="nb-NO" sz="1600" b="1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-</a:t>
                      </a:r>
                      <a:r>
                        <a:rPr lang="nb-NO" sz="1600" b="1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200 000</a:t>
                      </a:r>
                      <a:endParaRPr lang="nb-NO" sz="16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b="1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73 328</a:t>
                      </a:r>
                      <a:endParaRPr lang="nb-NO" sz="16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b="1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71 608</a:t>
                      </a:r>
                      <a:endParaRPr lang="nb-NO" sz="16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b="1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155 191</a:t>
                      </a:r>
                      <a:endParaRPr lang="nb-NO" sz="16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22535">
                <a:tc>
                  <a:txBody>
                    <a:bodyPr/>
                    <a:lstStyle/>
                    <a:p>
                      <a:pPr algn="l" fontAlgn="b"/>
                      <a:endParaRPr lang="nb-NO" sz="16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6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6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6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6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6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22535"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1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Leie</a:t>
                      </a:r>
                      <a:endParaRPr lang="nb-NO" sz="1600" b="1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b="1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År</a:t>
                      </a:r>
                      <a:endParaRPr lang="nb-NO" sz="1600" b="1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b="1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0</a:t>
                      </a:r>
                      <a:endParaRPr lang="nb-NO" sz="1600" b="1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  <a:endParaRPr lang="nb-NO" sz="16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lang="nb-NO" sz="16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3</a:t>
                      </a:r>
                      <a:endParaRPr lang="nb-NO" sz="16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535">
                <a:tc>
                  <a:txBody>
                    <a:bodyPr/>
                    <a:lstStyle/>
                    <a:p>
                      <a:pPr algn="l" fontAlgn="b"/>
                      <a:endParaRPr lang="nb-NO" sz="16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Leasingleie</a:t>
                      </a:r>
                      <a:endParaRPr lang="nb-NO" sz="1600" b="1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600" b="1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-</a:t>
                      </a:r>
                      <a:r>
                        <a:rPr lang="nb-NO" sz="1600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80 000</a:t>
                      </a:r>
                      <a:endParaRPr lang="nb-NO" sz="16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-</a:t>
                      </a:r>
                      <a:r>
                        <a:rPr lang="nb-NO" sz="1600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80 000</a:t>
                      </a:r>
                      <a:endParaRPr lang="nb-NO" sz="16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-</a:t>
                      </a:r>
                      <a:r>
                        <a:rPr lang="nb-NO" sz="1600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80 000</a:t>
                      </a:r>
                      <a:endParaRPr lang="nb-NO" sz="16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22535"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320000</a:t>
                      </a:r>
                      <a:endParaRPr lang="nb-NO" sz="16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Driftsinntekter</a:t>
                      </a:r>
                      <a:endParaRPr lang="nb-NO" sz="1600" b="1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6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329 600</a:t>
                      </a:r>
                      <a:endParaRPr lang="nb-NO" sz="16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339 488</a:t>
                      </a:r>
                      <a:endParaRPr lang="nb-NO" sz="16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349 673</a:t>
                      </a:r>
                      <a:endParaRPr lang="nb-NO" sz="16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22535"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-240000</a:t>
                      </a:r>
                      <a:endParaRPr lang="nb-NO" sz="16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Driftsutgifter</a:t>
                      </a:r>
                      <a:endParaRPr lang="nb-NO" sz="1600" b="1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nb-NO" sz="16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-</a:t>
                      </a:r>
                      <a:r>
                        <a:rPr lang="nb-NO" sz="1600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247 200</a:t>
                      </a:r>
                      <a:endParaRPr lang="nb-NO" sz="16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-</a:t>
                      </a:r>
                      <a:r>
                        <a:rPr lang="nb-NO" sz="1600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254 616</a:t>
                      </a:r>
                      <a:endParaRPr lang="nb-NO" sz="16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-</a:t>
                      </a:r>
                      <a:r>
                        <a:rPr lang="nb-NO" sz="1600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262 254</a:t>
                      </a:r>
                      <a:endParaRPr lang="nb-NO" sz="16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22535">
                <a:tc>
                  <a:txBody>
                    <a:bodyPr/>
                    <a:lstStyle/>
                    <a:p>
                      <a:pPr algn="l" fontAlgn="b"/>
                      <a:endParaRPr lang="nb-NO" sz="16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Driftsresultat</a:t>
                      </a:r>
                      <a:endParaRPr lang="nb-NO" sz="1600" b="1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6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2 400</a:t>
                      </a:r>
                      <a:endParaRPr lang="nb-NO" sz="16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4 872</a:t>
                      </a:r>
                      <a:endParaRPr lang="nb-NO" sz="16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7 418</a:t>
                      </a:r>
                      <a:endParaRPr lang="nb-NO" sz="16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22535"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28 %</a:t>
                      </a:r>
                      <a:endParaRPr lang="nb-NO" sz="16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Skatt </a:t>
                      </a:r>
                      <a:endParaRPr lang="nb-NO" sz="1600" b="1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6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672</a:t>
                      </a:r>
                      <a:endParaRPr lang="nb-NO" sz="16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1 364</a:t>
                      </a:r>
                      <a:endParaRPr lang="nb-NO" sz="16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2 077</a:t>
                      </a:r>
                      <a:endParaRPr lang="nb-NO" sz="16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535"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1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nb-NO" sz="1600" b="1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b="1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Kontantstrøm etter skatt</a:t>
                      </a:r>
                      <a:endParaRPr lang="nb-NO" sz="1600" b="1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1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nb-NO" sz="1600" b="1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b="1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1 728</a:t>
                      </a:r>
                      <a:endParaRPr lang="nb-NO" sz="16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b="1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3 508</a:t>
                      </a:r>
                      <a:endParaRPr lang="nb-NO" sz="16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b="1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5 341</a:t>
                      </a:r>
                      <a:endParaRPr lang="nb-NO" sz="16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5457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65" y="1746433"/>
            <a:ext cx="4410075" cy="4019550"/>
          </a:xfrm>
          <a:noFill/>
        </p:spPr>
      </p:pic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1. Fra kontantstrøm til nåverdiprofil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169877" y="1430867"/>
            <a:ext cx="41169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000" dirty="0">
                <a:latin typeface="Calibri" pitchFamily="34" charset="0"/>
                <a:cs typeface="Calibri" pitchFamily="34" charset="0"/>
              </a:rPr>
              <a:t>I kapitlene 3 og 4 tas det utgangspunkt i en gitt </a:t>
            </a:r>
            <a:r>
              <a:rPr lang="nb-NO" sz="2000" dirty="0" smtClean="0">
                <a:latin typeface="Calibri" pitchFamily="34" charset="0"/>
                <a:cs typeface="Calibri" pitchFamily="34" charset="0"/>
              </a:rPr>
              <a:t>kontantstrøm.</a:t>
            </a:r>
            <a:endParaRPr lang="nb-NO" sz="2000" dirty="0"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7997761"/>
              </p:ext>
            </p:extLst>
          </p:nvPr>
        </p:nvGraphicFramePr>
        <p:xfrm>
          <a:off x="5290182" y="2111380"/>
          <a:ext cx="4252255" cy="5677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51851"/>
                <a:gridCol w="600101"/>
                <a:gridCol w="600101"/>
                <a:gridCol w="600101"/>
                <a:gridCol w="600101"/>
              </a:tblGrid>
              <a:tr h="283892"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nb-N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1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2009</a:t>
                      </a:r>
                      <a:endParaRPr lang="nb-NO" sz="1400" b="1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1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2010</a:t>
                      </a:r>
                      <a:endParaRPr lang="nb-NO" sz="1400" b="1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1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2011</a:t>
                      </a:r>
                      <a:endParaRPr lang="nb-NO" sz="1400" b="1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1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2012</a:t>
                      </a:r>
                      <a:endParaRPr lang="nb-NO" sz="1400" b="1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</a:tr>
              <a:tr h="283892"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Kontantstrøm prosjekt A</a:t>
                      </a:r>
                      <a:endParaRPr lang="nb-N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1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-10 600</a:t>
                      </a:r>
                      <a:endParaRPr lang="nb-NO" sz="1400" b="1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1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-8</a:t>
                      </a:r>
                      <a:endParaRPr lang="nb-NO" sz="1400" b="1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1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6 935</a:t>
                      </a:r>
                      <a:endParaRPr lang="nb-NO" sz="1400" b="1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6 238</a:t>
                      </a:r>
                      <a:endParaRPr lang="nb-N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54325208"/>
              </p:ext>
            </p:extLst>
          </p:nvPr>
        </p:nvGraphicFramePr>
        <p:xfrm>
          <a:off x="4296937" y="2631688"/>
          <a:ext cx="4913157" cy="38300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4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395262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8" grpId="0">
        <p:bldSub>
          <a:bldChart bld="series"/>
        </p:bldSub>
      </p:bldGraphic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41434-2285-4176-9874-4607091482B5}" type="slidenum">
              <a:rPr lang="en-US"/>
              <a:pPr/>
              <a:t>40</a:t>
            </a:fld>
            <a:endParaRPr lang="en-US"/>
          </a:p>
        </p:txBody>
      </p:sp>
      <p:sp>
        <p:nvSpPr>
          <p:cNvPr id="456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Leasing kontra kjøp</a:t>
            </a:r>
          </a:p>
        </p:txBody>
      </p:sp>
      <p:graphicFrame>
        <p:nvGraphicFramePr>
          <p:cNvPr id="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6783491"/>
              </p:ext>
            </p:extLst>
          </p:nvPr>
        </p:nvGraphicFramePr>
        <p:xfrm>
          <a:off x="322527" y="781051"/>
          <a:ext cx="9064890" cy="5470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18872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Chart bld="series"/>
        </p:bldSub>
      </p:bldGraphic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3B80F-E829-4E5C-BA3E-E411F6B407EA}" type="slidenum">
              <a:rPr lang="en-US"/>
              <a:pPr/>
              <a:t>41</a:t>
            </a:fld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01423" y="3865756"/>
            <a:ext cx="8301436" cy="2445834"/>
          </a:xfrm>
        </p:spPr>
        <p:txBody>
          <a:bodyPr>
            <a:normAutofit lnSpcReduction="10000"/>
          </a:bodyPr>
          <a:lstStyle/>
          <a:p>
            <a:r>
              <a:rPr lang="nb-NO" dirty="0"/>
              <a:t>Med unntak av utrangeringsverdien kan de fleste komponentene i </a:t>
            </a:r>
            <a:r>
              <a:rPr lang="nb-NO" dirty="0" smtClean="0"/>
              <a:t>differansekontantstrømmen </a:t>
            </a:r>
            <a:r>
              <a:rPr lang="nb-NO" dirty="0"/>
              <a:t>anslåes med stor sikkerhet</a:t>
            </a:r>
            <a:r>
              <a:rPr lang="nb-NO" dirty="0" smtClean="0"/>
              <a:t>.</a:t>
            </a:r>
          </a:p>
          <a:p>
            <a:r>
              <a:rPr lang="nb-NO" dirty="0" smtClean="0"/>
              <a:t>Sammenligne </a:t>
            </a:r>
            <a:r>
              <a:rPr lang="nb-NO" dirty="0" err="1" smtClean="0"/>
              <a:t>leasingleien</a:t>
            </a:r>
            <a:r>
              <a:rPr lang="nb-NO" dirty="0" smtClean="0"/>
              <a:t> med hva du går glipp av ved å kjøpe og eie selv.</a:t>
            </a:r>
            <a:endParaRPr lang="nb-NO" dirty="0"/>
          </a:p>
          <a:p>
            <a:pPr marL="0" indent="0">
              <a:buNone/>
            </a:pPr>
            <a:endParaRPr lang="nb-NO" dirty="0"/>
          </a:p>
        </p:txBody>
      </p:sp>
      <p:sp>
        <p:nvSpPr>
          <p:cNvPr id="458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Differansekontantstrøm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380970"/>
              </p:ext>
            </p:extLst>
          </p:nvPr>
        </p:nvGraphicFramePr>
        <p:xfrm>
          <a:off x="1105057" y="1781444"/>
          <a:ext cx="7695885" cy="18859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1712"/>
                <a:gridCol w="2617333"/>
                <a:gridCol w="1194210"/>
                <a:gridCol w="1194210"/>
                <a:gridCol w="1194210"/>
                <a:gridCol w="1194210"/>
              </a:tblGrid>
              <a:tr h="171450">
                <a:tc gridSpan="2">
                  <a:txBody>
                    <a:bodyPr/>
                    <a:lstStyle/>
                    <a:p>
                      <a:pPr algn="l" fontAlgn="b"/>
                      <a:r>
                        <a:rPr lang="nb-NO" sz="20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Leasing - Kjøp</a:t>
                      </a:r>
                      <a:endParaRPr lang="nb-NO" sz="20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b="1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0</a:t>
                      </a:r>
                      <a:endParaRPr lang="nb-NO" sz="2000" b="1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b="1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  <a:endParaRPr lang="nb-NO" sz="2000" b="1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b="1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lang="nb-NO" sz="2000" b="1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3</a:t>
                      </a:r>
                      <a:endParaRPr lang="nb-NO" sz="20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925">
                <a:tc gridSpan="2">
                  <a:txBody>
                    <a:bodyPr/>
                    <a:lstStyle/>
                    <a:p>
                      <a:pPr algn="l" fontAlgn="b"/>
                      <a:r>
                        <a:rPr lang="nb-NO" sz="2000" u="none" strike="noStrike" dirty="0" err="1">
                          <a:effectLst/>
                          <a:latin typeface="Calibri" pitchFamily="34" charset="0"/>
                          <a:cs typeface="Calibri" pitchFamily="34" charset="0"/>
                        </a:rPr>
                        <a:t>Leasingleie</a:t>
                      </a:r>
                      <a:r>
                        <a:rPr lang="nb-NO" sz="20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 etter skatt</a:t>
                      </a:r>
                      <a:endParaRPr lang="nb-NO" sz="20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nb-NO" sz="2000" b="1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-57 600</a:t>
                      </a:r>
                      <a:endParaRPr lang="nb-NO" sz="2000" b="1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-57 600</a:t>
                      </a:r>
                      <a:endParaRPr lang="nb-NO" sz="2000" b="1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-57 600</a:t>
                      </a:r>
                      <a:endParaRPr lang="nb-NO" sz="2000" b="1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nb-NO" sz="2000" b="0" i="0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-</a:t>
                      </a:r>
                      <a:endParaRPr lang="nb-NO" sz="20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2000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Investering</a:t>
                      </a:r>
                      <a:endParaRPr lang="nb-NO" sz="2000" b="1" i="0" u="none" strike="noStrike" dirty="0" smtClean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200 000</a:t>
                      </a:r>
                      <a:endParaRPr lang="nb-NO" sz="20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2000" b="1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2000" b="1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2000" b="1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nb-NO" sz="2000" b="0" i="0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+</a:t>
                      </a:r>
                      <a:endParaRPr lang="nb-NO" sz="20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2000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spart skatt avskrivinger</a:t>
                      </a:r>
                      <a:endParaRPr lang="nb-NO" sz="2000" b="1" i="0" u="none" strike="noStrike" dirty="0" smtClean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20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-14 000</a:t>
                      </a:r>
                      <a:endParaRPr lang="nb-NO" sz="2000" b="1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-10 500</a:t>
                      </a:r>
                      <a:endParaRPr lang="nb-NO" sz="2000" b="1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-7 875</a:t>
                      </a:r>
                      <a:endParaRPr lang="nb-NO" sz="2000" b="1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nb-NO" sz="2000" b="0" i="0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+</a:t>
                      </a:r>
                      <a:endParaRPr lang="nb-NO" sz="20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2000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utrangeringsverdi</a:t>
                      </a:r>
                      <a:endParaRPr lang="nb-NO" sz="2000" b="1" i="0" u="none" strike="noStrike" dirty="0" smtClean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20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2000" b="1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2000" b="1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-84 375</a:t>
                      </a:r>
                      <a:endParaRPr lang="nb-NO" sz="20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450">
                <a:tc gridSpan="2">
                  <a:txBody>
                    <a:bodyPr/>
                    <a:lstStyle/>
                    <a:p>
                      <a:pPr algn="l" fontAlgn="b"/>
                      <a:r>
                        <a:rPr lang="nb-NO" sz="20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r>
                        <a:rPr lang="nb-NO" sz="2000" b="1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Differansekontantstrøm</a:t>
                      </a:r>
                      <a:endParaRPr lang="nb-NO" sz="20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200 000</a:t>
                      </a:r>
                      <a:endParaRPr lang="nb-NO" sz="20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-71 600</a:t>
                      </a:r>
                      <a:endParaRPr lang="nb-NO" sz="20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-68 100</a:t>
                      </a:r>
                      <a:endParaRPr lang="nb-NO" sz="20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-149 850</a:t>
                      </a:r>
                      <a:endParaRPr lang="nb-NO" sz="20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463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5FDE8-F7B1-4106-9A9B-BE39288307F7}" type="slidenum">
              <a:rPr lang="en-US"/>
              <a:pPr/>
              <a:t>42</a:t>
            </a:fld>
            <a:endParaRPr lang="en-US"/>
          </a:p>
        </p:txBody>
      </p:sp>
      <p:sp>
        <p:nvSpPr>
          <p:cNvPr id="46080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Lønnsomhetsvurdering Leasing</a:t>
            </a:r>
          </a:p>
        </p:txBody>
      </p:sp>
      <p:graphicFrame>
        <p:nvGraphicFramePr>
          <p:cNvPr id="2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3261635"/>
              </p:ext>
            </p:extLst>
          </p:nvPr>
        </p:nvGraphicFramePr>
        <p:xfrm>
          <a:off x="420556" y="1649657"/>
          <a:ext cx="9162917" cy="4578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60806" name="AutoShape 6"/>
          <p:cNvSpPr>
            <a:spLocks/>
          </p:cNvSpPr>
          <p:nvPr/>
        </p:nvSpPr>
        <p:spPr bwMode="auto">
          <a:xfrm>
            <a:off x="4937523" y="4191539"/>
            <a:ext cx="3915965" cy="1193800"/>
          </a:xfrm>
          <a:prstGeom prst="borderCallout2">
            <a:avLst>
              <a:gd name="adj1" fmla="val 9574"/>
              <a:gd name="adj2" fmla="val -2106"/>
              <a:gd name="adj3" fmla="val 9574"/>
              <a:gd name="adj4" fmla="val -14931"/>
              <a:gd name="adj5" fmla="val -90292"/>
              <a:gd name="adj6" fmla="val -28241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nb-NO" sz="2400">
                <a:latin typeface="Calibri" pitchFamily="34" charset="0"/>
                <a:cs typeface="Calibri" pitchFamily="34" charset="0"/>
              </a:rPr>
              <a:t>Relevant kapitalkostnad er langsiktig nominell lånerente etter skatt</a:t>
            </a:r>
          </a:p>
        </p:txBody>
      </p:sp>
      <p:sp>
        <p:nvSpPr>
          <p:cNvPr id="460807" name="AutoShape 7"/>
          <p:cNvSpPr>
            <a:spLocks/>
          </p:cNvSpPr>
          <p:nvPr/>
        </p:nvSpPr>
        <p:spPr bwMode="auto">
          <a:xfrm>
            <a:off x="2949093" y="1808163"/>
            <a:ext cx="2939123" cy="811212"/>
          </a:xfrm>
          <a:prstGeom prst="borderCallout2">
            <a:avLst>
              <a:gd name="adj1" fmla="val 14088"/>
              <a:gd name="adj2" fmla="val 102810"/>
              <a:gd name="adj3" fmla="val 14088"/>
              <a:gd name="adj4" fmla="val 110940"/>
              <a:gd name="adj5" fmla="val 133269"/>
              <a:gd name="adj6" fmla="val 119426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nb-NO" sz="2000">
                <a:latin typeface="Calibri" pitchFamily="34" charset="0"/>
                <a:cs typeface="Calibri" pitchFamily="34" charset="0"/>
              </a:rPr>
              <a:t>Effektiv rente leasing</a:t>
            </a:r>
          </a:p>
          <a:p>
            <a:pPr algn="ctr">
              <a:buFont typeface="Wingdings" pitchFamily="2" charset="2"/>
              <a:buNone/>
            </a:pPr>
            <a:r>
              <a:rPr lang="nb-NO" sz="2000">
                <a:latin typeface="Calibri" pitchFamily="34" charset="0"/>
                <a:cs typeface="Calibri" pitchFamily="34" charset="0"/>
              </a:rPr>
              <a:t>(nominell, etter skatt)</a:t>
            </a:r>
          </a:p>
        </p:txBody>
      </p:sp>
    </p:spTree>
    <p:extLst>
      <p:ext uri="{BB962C8B-B14F-4D97-AF65-F5344CB8AC3E}">
        <p14:creationId xmlns:p14="http://schemas.microsoft.com/office/powerpoint/2010/main" val="3266158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608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608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08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08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Chart bld="series"/>
        </p:bldSub>
      </p:bldGraphic>
      <p:bldP spid="460806" grpId="0" animBg="1"/>
      <p:bldP spid="460807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A11C6-94BF-4EAA-86F6-8804EB65D0FB}" type="slidenum">
              <a:rPr lang="en-US"/>
              <a:pPr/>
              <a:t>43</a:t>
            </a:fld>
            <a:endParaRPr lang="en-US"/>
          </a:p>
        </p:txBody>
      </p:sp>
      <p:sp>
        <p:nvSpPr>
          <p:cNvPr id="46285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>
                <a:solidFill>
                  <a:srgbClr val="0B5395"/>
                </a:solidFill>
              </a:rPr>
              <a:t>Grunner for leasing:</a:t>
            </a:r>
          </a:p>
          <a:p>
            <a:pPr lvl="1"/>
            <a:r>
              <a:rPr lang="nb-NO" sz="2800" dirty="0"/>
              <a:t>Utleier har høyere skattesats enn leietaker:</a:t>
            </a:r>
            <a:br>
              <a:rPr lang="nb-NO" sz="2800" dirty="0"/>
            </a:br>
            <a:r>
              <a:rPr lang="nb-NO" sz="2800" dirty="0"/>
              <a:t>Samlet skatt blir minst ved leie.</a:t>
            </a:r>
          </a:p>
          <a:p>
            <a:pPr lvl="1"/>
            <a:r>
              <a:rPr lang="nb-NO" sz="2800" dirty="0"/>
              <a:t>Utleier er spesialist på kjøp og salg av investeringsobjekter, eller det er høye transaksjonskostnader ved kjøp.</a:t>
            </a:r>
          </a:p>
          <a:p>
            <a:pPr lvl="1"/>
            <a:r>
              <a:rPr lang="nb-NO" sz="2800" dirty="0"/>
              <a:t>Utleier kan bære risikoen bedre:</a:t>
            </a:r>
            <a:br>
              <a:rPr lang="nb-NO" sz="2800" dirty="0"/>
            </a:br>
            <a:r>
              <a:rPr lang="nb-NO" sz="2800" dirty="0"/>
              <a:t>Avkastningskravet er lavere hos utleier.</a:t>
            </a:r>
          </a:p>
        </p:txBody>
      </p:sp>
      <p:sp>
        <p:nvSpPr>
          <p:cNvPr id="462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Argumenter for leasing</a:t>
            </a:r>
          </a:p>
        </p:txBody>
      </p:sp>
    </p:spTree>
    <p:extLst>
      <p:ext uri="{BB962C8B-B14F-4D97-AF65-F5344CB8AC3E}">
        <p14:creationId xmlns:p14="http://schemas.microsoft.com/office/powerpoint/2010/main" val="1173946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2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2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62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62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62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62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62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62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2851" grpId="0" build="p" bldLvl="2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44</a:t>
            </a:fld>
            <a:endParaRPr lang="nn-NO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/>
              <a:t>Gjennomgangsmelodien i </a:t>
            </a:r>
            <a:r>
              <a:rPr lang="nb-NO" dirty="0" err="1"/>
              <a:t>kap</a:t>
            </a:r>
            <a:r>
              <a:rPr lang="nb-NO" dirty="0"/>
              <a:t> 1–4: </a:t>
            </a:r>
          </a:p>
          <a:p>
            <a:pPr lvl="1"/>
            <a:r>
              <a:rPr lang="nb-NO" sz="2400" dirty="0"/>
              <a:t>Budsjetter for å finne </a:t>
            </a:r>
            <a:r>
              <a:rPr lang="nb-NO" sz="2400" dirty="0" smtClean="0"/>
              <a:t>kontantstrøm.</a:t>
            </a:r>
            <a:endParaRPr lang="nb-NO" sz="2400" dirty="0"/>
          </a:p>
          <a:p>
            <a:pPr lvl="1"/>
            <a:r>
              <a:rPr lang="nb-NO" sz="2400" dirty="0"/>
              <a:t>Diskonter for å finne </a:t>
            </a:r>
            <a:r>
              <a:rPr lang="nb-NO" sz="2400" dirty="0" smtClean="0"/>
              <a:t>lønnsomhet.</a:t>
            </a:r>
            <a:endParaRPr lang="nb-NO" sz="2400" dirty="0"/>
          </a:p>
          <a:p>
            <a:pPr lvl="1"/>
            <a:r>
              <a:rPr lang="nb-NO" sz="2400" dirty="0"/>
              <a:t>Velg for å finne det mest </a:t>
            </a:r>
            <a:r>
              <a:rPr lang="nb-NO" sz="2400" dirty="0" smtClean="0"/>
              <a:t>lønnsomme.</a:t>
            </a:r>
            <a:endParaRPr lang="nb-NO" sz="2400" dirty="0"/>
          </a:p>
          <a:p>
            <a:r>
              <a:rPr lang="nb-NO" dirty="0"/>
              <a:t>Denne oppskriften på prosjektanalyse gjelder uansett:</a:t>
            </a:r>
          </a:p>
          <a:p>
            <a:pPr lvl="1"/>
            <a:r>
              <a:rPr lang="nb-NO" sz="2400" dirty="0" smtClean="0"/>
              <a:t>Investeringsprosjekt.</a:t>
            </a:r>
            <a:endParaRPr lang="nb-NO" sz="2400" dirty="0"/>
          </a:p>
          <a:p>
            <a:pPr lvl="1"/>
            <a:r>
              <a:rPr lang="nb-NO" sz="2400" dirty="0" smtClean="0"/>
              <a:t>Finansieringsprosjekt.</a:t>
            </a:r>
            <a:endParaRPr lang="nb-NO" sz="2400" dirty="0"/>
          </a:p>
          <a:p>
            <a:pPr lvl="1"/>
            <a:r>
              <a:rPr lang="nb-NO" sz="2400" dirty="0"/>
              <a:t>Kombinasjon av de to (pakke</a:t>
            </a:r>
            <a:r>
              <a:rPr lang="nb-NO" sz="2400" dirty="0" smtClean="0"/>
              <a:t>).</a:t>
            </a:r>
            <a:endParaRPr lang="nb-NO" sz="2400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10. Oppsummering</a:t>
            </a:r>
            <a:br>
              <a:rPr lang="nb-NO" dirty="0"/>
            </a:b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811438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45</a:t>
            </a:fld>
            <a:endParaRPr lang="nn-NO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nb-NO" dirty="0"/>
              <a:t>Forstå forholdet mellom nåverdi og </a:t>
            </a:r>
            <a:r>
              <a:rPr lang="nb-NO" dirty="0" smtClean="0"/>
              <a:t>sluttverdi.</a:t>
            </a:r>
            <a:endParaRPr lang="nb-NO" dirty="0"/>
          </a:p>
          <a:p>
            <a:r>
              <a:rPr lang="nb-NO" dirty="0"/>
              <a:t>Omgjøre investeringsbeløpet til årlige </a:t>
            </a:r>
            <a:r>
              <a:rPr lang="nb-NO" dirty="0" smtClean="0"/>
              <a:t>livssykluskostnader.</a:t>
            </a:r>
            <a:endParaRPr lang="nb-NO" dirty="0"/>
          </a:p>
          <a:p>
            <a:r>
              <a:rPr lang="nb-NO" dirty="0"/>
              <a:t>Innse styrken i realrentebasert </a:t>
            </a:r>
            <a:r>
              <a:rPr lang="nb-NO" dirty="0" smtClean="0"/>
              <a:t>annuitetsmetode.</a:t>
            </a:r>
            <a:endParaRPr lang="nb-NO" dirty="0"/>
          </a:p>
          <a:p>
            <a:r>
              <a:rPr lang="nb-NO" dirty="0"/>
              <a:t>Forstå hvordan effektiv rente kan beregnes, påvirkes, brukes og </a:t>
            </a:r>
            <a:r>
              <a:rPr lang="nb-NO" dirty="0" smtClean="0"/>
              <a:t>misbrukes.</a:t>
            </a:r>
            <a:endParaRPr lang="nb-NO" dirty="0"/>
          </a:p>
          <a:p>
            <a:r>
              <a:rPr lang="nb-NO" dirty="0"/>
              <a:t>Tallfeste verdien av subsidiert </a:t>
            </a:r>
            <a:r>
              <a:rPr lang="nb-NO" dirty="0" smtClean="0"/>
              <a:t>finansiering.</a:t>
            </a:r>
            <a:endParaRPr lang="nb-NO" dirty="0"/>
          </a:p>
          <a:p>
            <a:r>
              <a:rPr lang="nb-NO" dirty="0"/>
              <a:t>Beregne kontantstrøms- og lønnsomhetseffekt av </a:t>
            </a:r>
            <a:r>
              <a:rPr lang="nb-NO" dirty="0" smtClean="0"/>
              <a:t>leasing.</a:t>
            </a:r>
            <a:endParaRPr lang="nb-NO" dirty="0"/>
          </a:p>
          <a:p>
            <a:endParaRPr lang="nb-NO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Kapittel 5 </a:t>
            </a:r>
            <a:r>
              <a:rPr lang="nb-NO" dirty="0" smtClean="0"/>
              <a:t>bruker stoffet </a:t>
            </a:r>
            <a:r>
              <a:rPr lang="nb-NO" dirty="0"/>
              <a:t>fra </a:t>
            </a:r>
            <a:r>
              <a:rPr lang="nb-NO" dirty="0" err="1"/>
              <a:t>kap</a:t>
            </a:r>
            <a:r>
              <a:rPr lang="nb-NO" dirty="0"/>
              <a:t>. 1–4</a:t>
            </a:r>
            <a:r>
              <a:rPr lang="nb-NO" dirty="0" smtClean="0"/>
              <a:t>: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578938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2. Fra prosjektforutsetninger til nåverdiprofil</a:t>
            </a:r>
          </a:p>
        </p:txBody>
      </p:sp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813" y="2357439"/>
            <a:ext cx="3429040" cy="3957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39267" y="1557101"/>
            <a:ext cx="5069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dirty="0">
                <a:latin typeface="Calibri" pitchFamily="34" charset="0"/>
                <a:cs typeface="Calibri" pitchFamily="34" charset="0"/>
              </a:rPr>
              <a:t>”Budsjetter først; diskonter </a:t>
            </a:r>
            <a:r>
              <a:rPr lang="nb-NO" sz="2400" dirty="0" smtClean="0">
                <a:latin typeface="Calibri" pitchFamily="34" charset="0"/>
                <a:cs typeface="Calibri" pitchFamily="34" charset="0"/>
              </a:rPr>
              <a:t>etterpå.”</a:t>
            </a:r>
            <a:endParaRPr lang="nb-NO" sz="2400" dirty="0"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0605014"/>
              </p:ext>
            </p:extLst>
          </p:nvPr>
        </p:nvGraphicFramePr>
        <p:xfrm>
          <a:off x="4672981" y="2013495"/>
          <a:ext cx="5181114" cy="19699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10140"/>
                <a:gridCol w="618612"/>
                <a:gridCol w="417000"/>
                <a:gridCol w="417000"/>
                <a:gridCol w="417000"/>
                <a:gridCol w="494787"/>
                <a:gridCol w="417000"/>
                <a:gridCol w="417000"/>
                <a:gridCol w="572575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r>
                        <a:rPr lang="nb-NO" sz="1200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ORKLA-aksjer</a:t>
                      </a:r>
                      <a:endParaRPr lang="nb-N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2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2000</a:t>
                      </a:r>
                      <a:endParaRPr lang="nb-NO" sz="1200" b="1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2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2001</a:t>
                      </a:r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2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2002</a:t>
                      </a:r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2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2003</a:t>
                      </a:r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2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2004</a:t>
                      </a:r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2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2005</a:t>
                      </a:r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2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2006</a:t>
                      </a:r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2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2007</a:t>
                      </a:r>
                      <a:endParaRPr lang="nb-N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Investering</a:t>
                      </a:r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2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-140 000</a:t>
                      </a:r>
                      <a:endParaRPr lang="nb-NO" sz="1200" b="1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1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1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1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1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1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1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Ordinært utbytte</a:t>
                      </a:r>
                      <a:endParaRPr lang="nb-N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2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2 500</a:t>
                      </a:r>
                      <a:endParaRPr lang="nb-N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2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3 000</a:t>
                      </a:r>
                      <a:endParaRPr lang="nb-NO" sz="1200" b="1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2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3 250</a:t>
                      </a:r>
                      <a:endParaRPr lang="nb-NO" sz="1200" b="1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2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3 400</a:t>
                      </a:r>
                      <a:endParaRPr lang="nb-NO" sz="1200" b="1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2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4 000</a:t>
                      </a:r>
                      <a:endParaRPr lang="nb-NO" sz="1200" b="1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2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3 500</a:t>
                      </a:r>
                      <a:endParaRPr lang="nb-NO" sz="1200" b="1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2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7 500</a:t>
                      </a:r>
                      <a:endParaRPr lang="nb-NO" sz="1200" b="1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Tilleggsutbytte</a:t>
                      </a:r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1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1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1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1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2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25 000</a:t>
                      </a:r>
                      <a:endParaRPr lang="nb-NO" sz="1200" b="1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2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5 000</a:t>
                      </a:r>
                      <a:endParaRPr lang="nb-NO" sz="1200" b="1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1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Salgsverdi</a:t>
                      </a:r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2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354 000</a:t>
                      </a:r>
                      <a:endParaRPr lang="nb-N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b="1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Kontantstrøm</a:t>
                      </a:r>
                      <a:endParaRPr lang="nb-NO" sz="1200" b="1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200" b="1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-137 500</a:t>
                      </a:r>
                      <a:endParaRPr lang="nb-NO" sz="1200" b="1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200" b="1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3 000</a:t>
                      </a:r>
                      <a:endParaRPr lang="nb-NO" sz="1200" b="1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200" b="1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3 250</a:t>
                      </a:r>
                      <a:endParaRPr lang="nb-NO" sz="1200" b="1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200" b="1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3 400</a:t>
                      </a:r>
                      <a:endParaRPr lang="nb-NO" sz="1200" b="1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200" b="1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29 000</a:t>
                      </a:r>
                      <a:endParaRPr lang="nb-NO" sz="1200" b="1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200" b="1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8 500</a:t>
                      </a:r>
                      <a:endParaRPr lang="nb-NO" sz="1200" b="1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200" b="1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7 500</a:t>
                      </a:r>
                      <a:endParaRPr lang="nb-NO" sz="1200" b="1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2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354 000</a:t>
                      </a:r>
                      <a:endParaRPr lang="nb-N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Internrente</a:t>
                      </a:r>
                      <a:endParaRPr lang="nb-N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2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18,3 %</a:t>
                      </a:r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Kapitalkostnad</a:t>
                      </a:r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2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0 %</a:t>
                      </a:r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2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5 %</a:t>
                      </a:r>
                      <a:endParaRPr lang="nb-NO" sz="1200" b="1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2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10 %</a:t>
                      </a:r>
                      <a:endParaRPr lang="nb-N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2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15 %</a:t>
                      </a:r>
                      <a:endParaRPr lang="nb-N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2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20 %</a:t>
                      </a:r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2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25 %</a:t>
                      </a:r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2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30 %</a:t>
                      </a:r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Nåverdi, 1 000 kroner</a:t>
                      </a:r>
                      <a:endParaRPr lang="nb-N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2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271</a:t>
                      </a:r>
                      <a:endParaRPr lang="nb-N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2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159</a:t>
                      </a:r>
                      <a:endParaRPr lang="nb-N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2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81</a:t>
                      </a:r>
                      <a:endParaRPr lang="nb-N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2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27</a:t>
                      </a:r>
                      <a:endParaRPr lang="nb-N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2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-12</a:t>
                      </a:r>
                      <a:endParaRPr lang="nb-N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2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-40</a:t>
                      </a:r>
                      <a:endParaRPr lang="nb-N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2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-61</a:t>
                      </a:r>
                      <a:endParaRPr lang="nb-N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000" marR="18000" marT="18000" marB="18000" anchor="b"/>
                </a:tc>
              </a:tr>
            </a:tbl>
          </a:graphicData>
        </a:graphic>
      </p:graphicFrame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82352342"/>
              </p:ext>
            </p:extLst>
          </p:nvPr>
        </p:nvGraphicFramePr>
        <p:xfrm>
          <a:off x="5508711" y="3950788"/>
          <a:ext cx="3872570" cy="2452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5</a:t>
            </a:fld>
            <a:endParaRPr lang="nn-NO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3815481"/>
              </p:ext>
            </p:extLst>
          </p:nvPr>
        </p:nvGraphicFramePr>
        <p:xfrm>
          <a:off x="3548353" y="4257443"/>
          <a:ext cx="1549451" cy="17335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36612"/>
                <a:gridCol w="712839"/>
              </a:tblGrid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2000</a:t>
                      </a:r>
                      <a:endParaRPr lang="nb-N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-137 500</a:t>
                      </a:r>
                      <a:endParaRPr lang="nb-N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2001</a:t>
                      </a:r>
                      <a:endParaRPr lang="nb-N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2 727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2002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2 686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2003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2 554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2004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19 807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2005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5 278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2006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4 234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2007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181 658</a:t>
                      </a:r>
                      <a:endParaRPr lang="nb-N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Nåverdi (10%)</a:t>
                      </a:r>
                      <a:endParaRPr lang="nb-N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81 444</a:t>
                      </a:r>
                      <a:endParaRPr lang="nb-N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1764" y="2060307"/>
            <a:ext cx="1869772" cy="1188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4847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54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9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9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9" grpId="0">
        <p:bldSub>
          <a:bldChart bld="series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6</a:t>
            </a:fld>
            <a:endParaRPr lang="nn-NO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45327" y="1487451"/>
            <a:ext cx="9381893" cy="727925"/>
          </a:xfrm>
        </p:spPr>
        <p:txBody>
          <a:bodyPr/>
          <a:lstStyle/>
          <a:p>
            <a:r>
              <a:rPr lang="nb-NO" dirty="0">
                <a:solidFill>
                  <a:schemeClr val="tx1"/>
                </a:solidFill>
              </a:rPr>
              <a:t>Angi </a:t>
            </a:r>
            <a:r>
              <a:rPr lang="nb-NO" dirty="0" smtClean="0">
                <a:solidFill>
                  <a:schemeClr val="tx1"/>
                </a:solidFill>
              </a:rPr>
              <a:t>eksplisitt </a:t>
            </a:r>
            <a:r>
              <a:rPr lang="nb-NO" dirty="0">
                <a:solidFill>
                  <a:schemeClr val="tx1"/>
                </a:solidFill>
              </a:rPr>
              <a:t>hva som er referansepunktet for en </a:t>
            </a:r>
            <a:r>
              <a:rPr lang="nb-NO" dirty="0" smtClean="0">
                <a:solidFill>
                  <a:schemeClr val="tx1"/>
                </a:solidFill>
              </a:rPr>
              <a:t>beregning.</a:t>
            </a:r>
            <a:endParaRPr lang="nb-NO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3. Nåverdi og sluttverdi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5083" y="1970159"/>
            <a:ext cx="7186613" cy="437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1707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4. Livssykluskostnader</a:t>
            </a: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457700" y="5943600"/>
            <a:ext cx="155690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nb-NO" dirty="0">
                <a:hlinkClick r:id="rId3"/>
              </a:rPr>
              <a:t>Les artikkelen</a:t>
            </a:r>
            <a:endParaRPr lang="nb-NO" dirty="0"/>
          </a:p>
        </p:txBody>
      </p:sp>
      <p:pic>
        <p:nvPicPr>
          <p:cNvPr id="1434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3891" y="1643063"/>
            <a:ext cx="5572125" cy="421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367100" y="1643734"/>
            <a:ext cx="21093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dirty="0">
                <a:latin typeface="Calibri" pitchFamily="34" charset="0"/>
                <a:cs typeface="Calibri" pitchFamily="34" charset="0"/>
              </a:rPr>
              <a:t>Nettavisen 22.04.09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7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608151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Årlig kapitalforbruk (formel 5.4)</a:t>
            </a:r>
          </a:p>
        </p:txBody>
      </p:sp>
      <p:pic>
        <p:nvPicPr>
          <p:cNvPr id="15363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735" y="2071689"/>
            <a:ext cx="3924565" cy="327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52"/>
          <a:stretch>
            <a:fillRect/>
          </a:stretch>
        </p:blipFill>
        <p:spPr bwMode="auto">
          <a:xfrm>
            <a:off x="4798219" y="2928939"/>
            <a:ext cx="4696752" cy="1220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Connector 7"/>
          <p:cNvCxnSpPr/>
          <p:nvPr/>
        </p:nvCxnSpPr>
        <p:spPr>
          <a:xfrm>
            <a:off x="4411266" y="2786064"/>
            <a:ext cx="232171" cy="1587"/>
          </a:xfrm>
          <a:prstGeom prst="line">
            <a:avLst/>
          </a:prstGeom>
          <a:ln w="254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411266" y="3071814"/>
            <a:ext cx="232171" cy="1587"/>
          </a:xfrm>
          <a:prstGeom prst="line">
            <a:avLst/>
          </a:prstGeom>
          <a:ln w="254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5400000">
            <a:off x="4499703" y="2928079"/>
            <a:ext cx="285750" cy="1719"/>
          </a:xfrm>
          <a:prstGeom prst="line">
            <a:avLst/>
          </a:prstGeom>
          <a:ln w="254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16200000" flipH="1">
            <a:off x="4146352" y="3426024"/>
            <a:ext cx="1071562" cy="77391"/>
          </a:xfrm>
          <a:prstGeom prst="straightConnector1">
            <a:avLst/>
          </a:prstGeom>
          <a:ln w="254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4798219" y="4378716"/>
            <a:ext cx="4762093" cy="1887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defTabSz="914400">
              <a:spcBef>
                <a:spcPts val="2000"/>
              </a:spcBef>
              <a:buClr>
                <a:schemeClr val="accent3">
                  <a:lumMod val="75000"/>
                </a:schemeClr>
              </a:buClr>
              <a:buSzPct val="100000"/>
              <a:buBlip>
                <a:blip r:embed="rId5"/>
              </a:buBlip>
            </a:pPr>
            <a:r>
              <a:rPr lang="nb-NO" sz="2000" dirty="0" err="1">
                <a:solidFill>
                  <a:srgbClr val="0B5395"/>
                </a:solidFill>
                <a:latin typeface="Calibri"/>
                <a:cs typeface="Calibri"/>
              </a:rPr>
              <a:t>Beregn</a:t>
            </a:r>
            <a:r>
              <a:rPr lang="nb-NO" sz="2000" dirty="0">
                <a:solidFill>
                  <a:srgbClr val="0B5395"/>
                </a:solidFill>
                <a:latin typeface="Calibri"/>
                <a:cs typeface="Calibri"/>
              </a:rPr>
              <a:t> nåverdien av totale investeringer, med fratrekk av utrangeringsverdi (neddiskontert).</a:t>
            </a:r>
          </a:p>
          <a:p>
            <a:pPr marL="342900" indent="-342900" defTabSz="914400">
              <a:spcBef>
                <a:spcPts val="2000"/>
              </a:spcBef>
              <a:buClr>
                <a:schemeClr val="accent3">
                  <a:lumMod val="75000"/>
                </a:schemeClr>
              </a:buClr>
              <a:buSzPct val="100000"/>
              <a:buBlip>
                <a:blip r:embed="rId5"/>
              </a:buBlip>
            </a:pPr>
            <a:r>
              <a:rPr lang="nb-NO" sz="2000" dirty="0">
                <a:solidFill>
                  <a:srgbClr val="0B5395"/>
                </a:solidFill>
                <a:latin typeface="Calibri"/>
                <a:cs typeface="Calibri"/>
              </a:rPr>
              <a:t>Fordel investeringskostnadene jevnt ut over levetiden som et annuitetsbeløp.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8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695054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3600" dirty="0"/>
              <a:t>Gjennomsnittskostnad og </a:t>
            </a:r>
            <a:r>
              <a:rPr lang="nb-NO" sz="3600" dirty="0" smtClean="0"/>
              <a:t>marginalkostnad</a:t>
            </a:r>
            <a:endParaRPr lang="nb-NO" sz="3600" dirty="0"/>
          </a:p>
        </p:txBody>
      </p:sp>
      <p:graphicFrame>
        <p:nvGraphicFramePr>
          <p:cNvPr id="8" name="Chart 7"/>
          <p:cNvGraphicFramePr>
            <a:graphicFrameLocks/>
          </p:cNvGraphicFramePr>
          <p:nvPr/>
        </p:nvGraphicFramePr>
        <p:xfrm>
          <a:off x="1238250" y="1752600"/>
          <a:ext cx="75946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9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003501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Chart bld="series"/>
        </p:bldSub>
      </p:bldGraphic>
    </p:bld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im_mal_B">
  <a:themeElements>
    <a:clrScheme name="Genesis">
      <a:dk1>
        <a:sysClr val="windowText" lastClr="000000"/>
      </a:dk1>
      <a:lt1>
        <a:sysClr val="window" lastClr="FFFFFF"/>
      </a:lt1>
      <a:dk2>
        <a:srgbClr val="465466"/>
      </a:dk2>
      <a:lt2>
        <a:srgbClr val="BBD7F8"/>
      </a:lt2>
      <a:accent1>
        <a:srgbClr val="80B606"/>
      </a:accent1>
      <a:accent2>
        <a:srgbClr val="E29F1D"/>
      </a:accent2>
      <a:accent3>
        <a:srgbClr val="2397E2"/>
      </a:accent3>
      <a:accent4>
        <a:srgbClr val="35ACA2"/>
      </a:accent4>
      <a:accent5>
        <a:srgbClr val="5430BB"/>
      </a:accent5>
      <a:accent6>
        <a:srgbClr val="8D34E0"/>
      </a:accent6>
      <a:hlink>
        <a:srgbClr val="00B0F0"/>
      </a:hlink>
      <a:folHlink>
        <a:srgbClr val="0070C0"/>
      </a:folHlink>
    </a:clrScheme>
    <a:fontScheme name="Genesis">
      <a:majorFont>
        <a:latin typeface="Calisto MT"/>
        <a:ea typeface=""/>
        <a:cs typeface=""/>
        <a:font script="Jpan" typeface="ＭＳ 明朝"/>
      </a:majorFont>
      <a:minorFont>
        <a:latin typeface="Calisto MT"/>
        <a:ea typeface=""/>
        <a:cs typeface=""/>
        <a:font script="Jpan" typeface="ＭＳ 明朝"/>
      </a:minorFont>
    </a:fontScheme>
    <a:fmtScheme name="Genesis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70000"/>
                <a:satMod val="100000"/>
                <a:greenMod val="110000"/>
              </a:schemeClr>
            </a:gs>
            <a:gs pos="75000">
              <a:schemeClr val="phClr">
                <a:tint val="40000"/>
                <a:satMod val="150000"/>
                <a:redMod val="100000"/>
                <a:blueMod val="100000"/>
              </a:schemeClr>
            </a:gs>
            <a:gs pos="100000">
              <a:schemeClr val="phClr">
                <a:tint val="60000"/>
                <a:satMod val="120000"/>
                <a:redMod val="100000"/>
                <a:blueMod val="100000"/>
              </a:schemeClr>
            </a:gs>
          </a:gsLst>
          <a:path path="circle">
            <a:fillToRect l="25000" t="25000" r="5000" b="5000"/>
          </a:path>
        </a:gradFill>
        <a:gradFill rotWithShape="1">
          <a:gsLst>
            <a:gs pos="0">
              <a:schemeClr val="phClr">
                <a:tint val="50000"/>
                <a:shade val="100000"/>
                <a:alpha val="100000"/>
                <a:satMod val="150000"/>
              </a:schemeClr>
            </a:gs>
            <a:gs pos="40000">
              <a:schemeClr val="phClr">
                <a:tint val="70000"/>
                <a:shade val="100000"/>
                <a:alpha val="100000"/>
                <a:satMod val="150000"/>
              </a:schemeClr>
            </a:gs>
            <a:gs pos="100000">
              <a:schemeClr val="phClr">
                <a:shade val="90000"/>
                <a:satMod val="11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st="50800" dir="11400000" sx="102000" sy="101000" algn="tl" rotWithShape="0">
              <a:srgbClr val="000000">
                <a:alpha val="35000"/>
              </a:srgbClr>
            </a:outerShdw>
          </a:effectLst>
          <a:scene3d>
            <a:camera prst="perspectiveFront" fov="4800000"/>
            <a:lightRig rig="morning" dir="tl"/>
          </a:scene3d>
          <a:sp3d prstMaterial="softmetal">
            <a:bevelT w="0" h="0"/>
          </a:sp3d>
        </a:effectStyle>
        <a:effectStyle>
          <a:effectLst>
            <a:innerShdw blurRad="50800" dist="25400" dir="13500000">
              <a:srgbClr val="000000">
                <a:alpha val="75000"/>
              </a:srgbClr>
            </a:innerShdw>
            <a:reflection blurRad="101600" stA="40000" endPos="50000" dist="63500" dir="5400000" fadeDir="7200000" sy="-100000" kx="300000" rotWithShape="0"/>
          </a:effectLst>
          <a:scene3d>
            <a:camera prst="orthographicFront">
              <a:rot lat="0" lon="0" rev="0"/>
            </a:camera>
            <a:lightRig rig="chilly" dir="tr">
              <a:rot lat="0" lon="0" rev="1200000"/>
            </a:lightRig>
          </a:scene3d>
          <a:sp3d prstMaterial="plastic">
            <a:bevelT w="0" h="0"/>
          </a:sp3d>
        </a:effectStyle>
      </a:effectStyleLst>
      <a:bgFillStyleLst>
        <a:blipFill rotWithShape="1">
          <a:blip xmlns:r="http://schemas.openxmlformats.org/officeDocument/2006/relationships" r:embed="rId1"/>
          <a:stretch/>
        </a:blipFill>
        <a:blipFill rotWithShape="1">
          <a:blip xmlns:r="http://schemas.openxmlformats.org/officeDocument/2006/relationships" r:embed="rId2"/>
          <a:stretch/>
        </a:blipFill>
        <a:blipFill rotWithShape="1">
          <a:blip xmlns:r="http://schemas.openxmlformats.org/officeDocument/2006/relationships" r:embed="rId3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Ripple">
  <a:themeElements>
    <a:clrScheme name="Ripple 3">
      <a:dk1>
        <a:srgbClr val="008AE8"/>
      </a:dk1>
      <a:lt1>
        <a:srgbClr val="FFFFFF"/>
      </a:lt1>
      <a:dk2>
        <a:srgbClr val="0068AE"/>
      </a:dk2>
      <a:lt2>
        <a:srgbClr val="CCECFF"/>
      </a:lt2>
      <a:accent1>
        <a:srgbClr val="009999"/>
      </a:accent1>
      <a:accent2>
        <a:srgbClr val="0088E4"/>
      </a:accent2>
      <a:accent3>
        <a:srgbClr val="AAB9D3"/>
      </a:accent3>
      <a:accent4>
        <a:srgbClr val="DADADA"/>
      </a:accent4>
      <a:accent5>
        <a:srgbClr val="AACACA"/>
      </a:accent5>
      <a:accent6>
        <a:srgbClr val="007BCF"/>
      </a:accent6>
      <a:hlink>
        <a:srgbClr val="99FF99"/>
      </a:hlink>
      <a:folHlink>
        <a:srgbClr val="AFE1FF"/>
      </a:folHlink>
    </a:clrScheme>
    <a:fontScheme name="Ripp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Ripple 1">
        <a:dk1>
          <a:srgbClr val="2B2B85"/>
        </a:dk1>
        <a:lt1>
          <a:srgbClr val="FFFFFF"/>
        </a:lt1>
        <a:dk2>
          <a:srgbClr val="00254A"/>
        </a:dk2>
        <a:lt2>
          <a:srgbClr val="C0C0C0"/>
        </a:lt2>
        <a:accent1>
          <a:srgbClr val="0099FF"/>
        </a:accent1>
        <a:accent2>
          <a:srgbClr val="006699"/>
        </a:accent2>
        <a:accent3>
          <a:srgbClr val="AAACB1"/>
        </a:accent3>
        <a:accent4>
          <a:srgbClr val="DADADA"/>
        </a:accent4>
        <a:accent5>
          <a:srgbClr val="AACAFF"/>
        </a:accent5>
        <a:accent6>
          <a:srgbClr val="005C8A"/>
        </a:accent6>
        <a:hlink>
          <a:srgbClr val="99CCFF"/>
        </a:hlink>
        <a:folHlink>
          <a:srgbClr val="8F8FB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2">
        <a:dk1>
          <a:srgbClr val="3B4B5D"/>
        </a:dk1>
        <a:lt1>
          <a:srgbClr val="FFFFFF"/>
        </a:lt1>
        <a:dk2>
          <a:srgbClr val="466886"/>
        </a:dk2>
        <a:lt2>
          <a:srgbClr val="CCECFF"/>
        </a:lt2>
        <a:accent1>
          <a:srgbClr val="6D9D97"/>
        </a:accent1>
        <a:accent2>
          <a:srgbClr val="53718C"/>
        </a:accent2>
        <a:accent3>
          <a:srgbClr val="B0B9C3"/>
        </a:accent3>
        <a:accent4>
          <a:srgbClr val="DADADA"/>
        </a:accent4>
        <a:accent5>
          <a:srgbClr val="BACCC9"/>
        </a:accent5>
        <a:accent6>
          <a:srgbClr val="4A667E"/>
        </a:accent6>
        <a:hlink>
          <a:srgbClr val="99CCFF"/>
        </a:hlink>
        <a:folHlink>
          <a:srgbClr val="A97C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3">
        <a:dk1>
          <a:srgbClr val="008AE8"/>
        </a:dk1>
        <a:lt1>
          <a:srgbClr val="FFFFFF"/>
        </a:lt1>
        <a:dk2>
          <a:srgbClr val="0068AE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AAB9D3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4">
        <a:dk1>
          <a:srgbClr val="9B69FF"/>
        </a:dk1>
        <a:lt1>
          <a:srgbClr val="FFFFFF"/>
        </a:lt1>
        <a:dk2>
          <a:srgbClr val="666699"/>
        </a:dk2>
        <a:lt2>
          <a:srgbClr val="D9D9FF"/>
        </a:lt2>
        <a:accent1>
          <a:srgbClr val="66CCFF"/>
        </a:accent1>
        <a:accent2>
          <a:srgbClr val="9966FF"/>
        </a:accent2>
        <a:accent3>
          <a:srgbClr val="B8B8CA"/>
        </a:accent3>
        <a:accent4>
          <a:srgbClr val="DADADA"/>
        </a:accent4>
        <a:accent5>
          <a:srgbClr val="B8E2FF"/>
        </a:accent5>
        <a:accent6>
          <a:srgbClr val="8A5CE7"/>
        </a:accent6>
        <a:hlink>
          <a:srgbClr val="0099CC"/>
        </a:hlink>
        <a:folHlink>
          <a:srgbClr val="0033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5">
        <a:dk1>
          <a:srgbClr val="008080"/>
        </a:dk1>
        <a:lt1>
          <a:srgbClr val="FFFFFF"/>
        </a:lt1>
        <a:dk2>
          <a:srgbClr val="006666"/>
        </a:dk2>
        <a:lt2>
          <a:srgbClr val="FFFFCC"/>
        </a:lt2>
        <a:accent1>
          <a:srgbClr val="0099FF"/>
        </a:accent1>
        <a:accent2>
          <a:srgbClr val="008080"/>
        </a:accent2>
        <a:accent3>
          <a:srgbClr val="AAB8B8"/>
        </a:accent3>
        <a:accent4>
          <a:srgbClr val="DADADA"/>
        </a:accent4>
        <a:accent5>
          <a:srgbClr val="AACAFF"/>
        </a:accent5>
        <a:accent6>
          <a:srgbClr val="007373"/>
        </a:accent6>
        <a:hlink>
          <a:srgbClr val="1ACE9F"/>
        </a:hlink>
        <a:folHlink>
          <a:srgbClr val="A5B5C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6">
        <a:dk1>
          <a:srgbClr val="CDD9D1"/>
        </a:dk1>
        <a:lt1>
          <a:srgbClr val="FFFFFF"/>
        </a:lt1>
        <a:dk2>
          <a:srgbClr val="A3BBA9"/>
        </a:dk2>
        <a:lt2>
          <a:srgbClr val="007D80"/>
        </a:lt2>
        <a:accent1>
          <a:srgbClr val="9CA8A4"/>
        </a:accent1>
        <a:accent2>
          <a:srgbClr val="CBD7CE"/>
        </a:accent2>
        <a:accent3>
          <a:srgbClr val="CEDAD1"/>
        </a:accent3>
        <a:accent4>
          <a:srgbClr val="DADADA"/>
        </a:accent4>
        <a:accent5>
          <a:srgbClr val="CBD1CF"/>
        </a:accent5>
        <a:accent6>
          <a:srgbClr val="B8C3BA"/>
        </a:accent6>
        <a:hlink>
          <a:srgbClr val="0099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7">
        <a:dk1>
          <a:srgbClr val="686B5D"/>
        </a:dk1>
        <a:lt1>
          <a:srgbClr val="DCDAD0"/>
        </a:lt1>
        <a:dk2>
          <a:srgbClr val="525040"/>
        </a:dk2>
        <a:lt2>
          <a:srgbClr val="D3D2A6"/>
        </a:lt2>
        <a:accent1>
          <a:srgbClr val="5D8770"/>
        </a:accent1>
        <a:accent2>
          <a:srgbClr val="686B5D"/>
        </a:accent2>
        <a:accent3>
          <a:srgbClr val="B3B3AF"/>
        </a:accent3>
        <a:accent4>
          <a:srgbClr val="BCBAB1"/>
        </a:accent4>
        <a:accent5>
          <a:srgbClr val="B6C3BB"/>
        </a:accent5>
        <a:accent6>
          <a:srgbClr val="5E6053"/>
        </a:accent6>
        <a:hlink>
          <a:srgbClr val="85B7A9"/>
        </a:hlink>
        <a:folHlink>
          <a:srgbClr val="B8936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8">
        <a:dk1>
          <a:srgbClr val="000000"/>
        </a:dk1>
        <a:lt1>
          <a:srgbClr val="EAEAEA"/>
        </a:lt1>
        <a:dk2>
          <a:srgbClr val="000000"/>
        </a:dk2>
        <a:lt2>
          <a:srgbClr val="B2B2B2"/>
        </a:lt2>
        <a:accent1>
          <a:srgbClr val="A4BCC4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CFDADE"/>
        </a:accent5>
        <a:accent6>
          <a:srgbClr val="E7E7E7"/>
        </a:accent6>
        <a:hlink>
          <a:srgbClr val="0066FF"/>
        </a:hlink>
        <a:folHlink>
          <a:srgbClr val="00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pple 9">
        <a:dk1>
          <a:srgbClr val="000000"/>
        </a:dk1>
        <a:lt1>
          <a:srgbClr val="D7D1B9"/>
        </a:lt1>
        <a:dk2>
          <a:srgbClr val="B39257"/>
        </a:dk2>
        <a:lt2>
          <a:srgbClr val="B1A887"/>
        </a:lt2>
        <a:accent1>
          <a:srgbClr val="FFCC66"/>
        </a:accent1>
        <a:accent2>
          <a:srgbClr val="E6E3AC"/>
        </a:accent2>
        <a:accent3>
          <a:srgbClr val="E8E5D9"/>
        </a:accent3>
        <a:accent4>
          <a:srgbClr val="000000"/>
        </a:accent4>
        <a:accent5>
          <a:srgbClr val="FFE2B8"/>
        </a:accent5>
        <a:accent6>
          <a:srgbClr val="D0CE9B"/>
        </a:accent6>
        <a:hlink>
          <a:srgbClr val="666633"/>
        </a:hlink>
        <a:folHlink>
          <a:srgbClr val="9C98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PP_mal_Regnskapsteori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PP_mal_Regnskapsteori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him_mal_B</Template>
  <TotalTime>2698</TotalTime>
  <Words>2307</Words>
  <Application>Microsoft Office PowerPoint</Application>
  <PresentationFormat>A4 Paper (210x297 mm)</PresentationFormat>
  <Paragraphs>716</Paragraphs>
  <Slides>45</Slides>
  <Notes>10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8" baseType="lpstr">
      <vt:lpstr>him_mal_B</vt:lpstr>
      <vt:lpstr>Ripple</vt:lpstr>
      <vt:lpstr>Equation</vt:lpstr>
      <vt:lpstr>Prosjektanalyse Øyvind Bøhren og Per Ivar Gjærum</vt:lpstr>
      <vt:lpstr>Læringsmål</vt:lpstr>
      <vt:lpstr>Oversikt: Kapittel 5</vt:lpstr>
      <vt:lpstr>1. Fra kontantstrøm til nåverdiprofil</vt:lpstr>
      <vt:lpstr>2. Fra prosjektforutsetninger til nåverdiprofil</vt:lpstr>
      <vt:lpstr>3. Nåverdi og sluttverdi</vt:lpstr>
      <vt:lpstr>4. Livssykluskostnader</vt:lpstr>
      <vt:lpstr>Årlig kapitalforbruk (formel 5.4)</vt:lpstr>
      <vt:lpstr>Gjennomsnittskostnad og marginalkostnad</vt:lpstr>
      <vt:lpstr>Den norske opera</vt:lpstr>
      <vt:lpstr>5. Realrentebasert annuitetsmetode</vt:lpstr>
      <vt:lpstr>Kapasitetsutvidelse i AS Alu</vt:lpstr>
      <vt:lpstr>Alle driftsår må være like</vt:lpstr>
      <vt:lpstr>6. Effektiv rente </vt:lpstr>
      <vt:lpstr>Effekten av gebyr: Tilbud fra A-Bank </vt:lpstr>
      <vt:lpstr>Effekten av gebyrer på effektiv rente: </vt:lpstr>
      <vt:lpstr>Effekten av forskuddsrente: B-Bank</vt:lpstr>
      <vt:lpstr>Effekten av kortrente: C-Bank </vt:lpstr>
      <vt:lpstr>Effektiv rente</vt:lpstr>
      <vt:lpstr>Lånets nåverdi vs effektiv rente på beste alternativ</vt:lpstr>
      <vt:lpstr>Valg mellom alternative lån</vt:lpstr>
      <vt:lpstr>A-Bank</vt:lpstr>
      <vt:lpstr>B-bank</vt:lpstr>
      <vt:lpstr>C-bank</vt:lpstr>
      <vt:lpstr>Subsidiert statslån</vt:lpstr>
      <vt:lpstr>Sammenligning</vt:lpstr>
      <vt:lpstr>Subsidierte lån: Statens lånekasse for utdanning</vt:lpstr>
      <vt:lpstr>7. Avdragsform og effektiv rente </vt:lpstr>
      <vt:lpstr>Annuitetslån eller serielån?</vt:lpstr>
      <vt:lpstr>Avbetaling</vt:lpstr>
      <vt:lpstr>Lønnsomhetsvurdering avbetaling</vt:lpstr>
      <vt:lpstr>8. Obligasjonslån</vt:lpstr>
      <vt:lpstr>Alternative obligasjonslån</vt:lpstr>
      <vt:lpstr>Obligasjonslånene: Alt. A og B</vt:lpstr>
      <vt:lpstr>Innløse obligasjonene 5 år før utløp?</vt:lpstr>
      <vt:lpstr>Markedsrente og effektiv rente</vt:lpstr>
      <vt:lpstr>9. Leasing</vt:lpstr>
      <vt:lpstr>Leasing varetaxi</vt:lpstr>
      <vt:lpstr>Kjøp kontra leasing</vt:lpstr>
      <vt:lpstr>Leasing kontra kjøp</vt:lpstr>
      <vt:lpstr>Differansekontantstrøm</vt:lpstr>
      <vt:lpstr>Lønnsomhetsvurdering Leasing</vt:lpstr>
      <vt:lpstr>Argumenter for leasing</vt:lpstr>
      <vt:lpstr>10. Oppsummering </vt:lpstr>
      <vt:lpstr>Kapittel 5 bruker stoffet fra kap. 1–4:</vt:lpstr>
    </vt:vector>
  </TitlesOfParts>
  <Company>Høgskolen i Molde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Operasjonsanalytiske emner</dc:title>
  <dc:creator>Rasmussen Rasmus</dc:creator>
  <cp:lastModifiedBy>Rasmussen Rasmus</cp:lastModifiedBy>
  <cp:revision>217</cp:revision>
  <cp:lastPrinted>2011-09-07T12:05:55Z</cp:lastPrinted>
  <dcterms:created xsi:type="dcterms:W3CDTF">2011-03-04T18:04:00Z</dcterms:created>
  <dcterms:modified xsi:type="dcterms:W3CDTF">2012-05-31T12:07:44Z</dcterms:modified>
</cp:coreProperties>
</file>