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B2CC"/>
    <a:srgbClr val="166C9E"/>
    <a:srgbClr val="1F6C9E"/>
    <a:srgbClr val="00518E"/>
    <a:srgbClr val="008080"/>
    <a:srgbClr val="FF6600"/>
    <a:srgbClr val="CC00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51" autoAdjust="0"/>
  </p:normalViewPr>
  <p:slideViewPr>
    <p:cSldViewPr>
      <p:cViewPr varScale="1">
        <p:scale>
          <a:sx n="110" d="100"/>
          <a:sy n="110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794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4CCDF12-6458-4BD4-B3E5-2780CFFD9E08}" type="datetimeFigureOut">
              <a:rPr lang="nb-NO"/>
              <a:pPr>
                <a:defRPr/>
              </a:pPr>
              <a:t>16.10.2009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b-NO" noProof="0" smtClean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D8DAD9D-6021-4018-AFFB-7662A1D341F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10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C6933-E30A-49E6-88B7-8179CC027D53}" type="slidenum">
              <a:rPr lang="en-US"/>
              <a:pPr/>
              <a:t>11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spcBef>
                <a:spcPct val="20000"/>
              </a:spcBef>
              <a:buFont typeface="Wingdings" pitchFamily="2" charset="2"/>
              <a:buNone/>
            </a:pPr>
            <a:endParaRPr lang="nb-N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C6933-E30A-49E6-88B7-8179CC027D53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spcBef>
                <a:spcPct val="20000"/>
              </a:spcBef>
              <a:buFont typeface="Wingdings" pitchFamily="2" charset="2"/>
              <a:buNone/>
            </a:pPr>
            <a:endParaRPr lang="nb-N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13</a:t>
            </a:fld>
            <a:endParaRPr lang="nb-N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14</a:t>
            </a:fld>
            <a:endParaRPr lang="nb-N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15</a:t>
            </a:fld>
            <a:endParaRPr lang="nb-N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EFA49-29EB-4976-A028-B5039ED34E54}" type="slidenum">
              <a:rPr lang="en-US"/>
              <a:pPr/>
              <a:t>16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  <a:p>
            <a:endParaRPr lang="nb-NO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17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18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3BAA5-3836-44D1-9803-F4A510C326FB}" type="slidenum">
              <a:rPr lang="en-US"/>
              <a:pPr/>
              <a:t>19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0AC71A-29EA-4633-8CBD-998D4EA6E47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73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C7D530-6E69-44F4-BC1B-CA5F80465F69}" type="slidenum">
              <a:rPr lang="nb-NO" smtClean="0"/>
              <a:pPr>
                <a:defRPr/>
              </a:pPr>
              <a:t>3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4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5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6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7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8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B679C-9F2C-4B7B-BA4E-43F5C1A60816}" type="slidenum">
              <a:rPr lang="en-US"/>
              <a:pPr/>
              <a:t>9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solidFill>
          <a:srgbClr val="A3B2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agbok HVITp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333375"/>
            <a:ext cx="1231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baner2 copy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55650" y="2133600"/>
            <a:ext cx="7772400" cy="117951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b-NO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CC00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Arial" charset="0"/>
              </a:defRPr>
            </a:lvl1pPr>
          </a:lstStyle>
          <a:p>
            <a:pPr>
              <a:defRPr/>
            </a:pPr>
            <a:fld id="{E951BB7D-7C9F-40CE-9579-AC1000B16633}" type="datetime1">
              <a:rPr lang="nb-NO"/>
              <a:pPr>
                <a:defRPr/>
              </a:pPr>
              <a:t>16.10.2009</a:t>
            </a:fld>
            <a:endParaRPr lang="nb-N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nb-NO"/>
              <a:t>Kapittel 5 - Trærne i skogen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C1A4C5B-DAFA-4B59-8A0A-E0BADF3E4F2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46088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pic>
        <p:nvPicPr>
          <p:cNvPr id="1028" name="Picture 5" descr="baner2 copy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415088"/>
            <a:ext cx="9144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A3B2C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CC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ctr"/>
            <a:r>
              <a:rPr lang="nb-NO" sz="3200" smtClean="0"/>
              <a:t>Kapittel 6</a:t>
            </a:r>
            <a:r>
              <a:rPr lang="nb-NO" smtClean="0"/>
              <a:t/>
            </a:r>
            <a:br>
              <a:rPr lang="nb-NO" smtClean="0"/>
            </a:br>
            <a:r>
              <a:rPr lang="nb-NO" sz="2800" smtClean="0">
                <a:solidFill>
                  <a:schemeClr val="tx1"/>
                </a:solidFill>
              </a:rPr>
              <a:t>Følsomhet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008188"/>
            <a:ext cx="4038599" cy="414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228600" y="381000"/>
            <a:ext cx="81515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dirty="0" smtClean="0">
                <a:solidFill>
                  <a:srgbClr val="A3B2CC"/>
                </a:solidFill>
              </a:rPr>
              <a:t>3. </a:t>
            </a:r>
            <a:r>
              <a:rPr lang="en-US" sz="3200" b="1" dirty="0" err="1" smtClean="0">
                <a:solidFill>
                  <a:srgbClr val="A3B2CC"/>
                </a:solidFill>
              </a:rPr>
              <a:t>Begrensninger</a:t>
            </a:r>
            <a:r>
              <a:rPr lang="en-US" sz="3200" b="1" dirty="0" smtClean="0">
                <a:solidFill>
                  <a:srgbClr val="A3B2CC"/>
                </a:solidFill>
              </a:rPr>
              <a:t> </a:t>
            </a:r>
            <a:r>
              <a:rPr lang="en-US" sz="3200" b="1" dirty="0" err="1" smtClean="0">
                <a:solidFill>
                  <a:srgbClr val="A3B2CC"/>
                </a:solidFill>
              </a:rPr>
              <a:t>ved</a:t>
            </a:r>
            <a:r>
              <a:rPr lang="en-US" sz="3200" b="1" dirty="0" smtClean="0">
                <a:solidFill>
                  <a:srgbClr val="A3B2CC"/>
                </a:solidFill>
              </a:rPr>
              <a:t> </a:t>
            </a:r>
            <a:r>
              <a:rPr lang="en-US" sz="3200" b="1" dirty="0" err="1" smtClean="0">
                <a:solidFill>
                  <a:srgbClr val="A3B2CC"/>
                </a:solidFill>
              </a:rPr>
              <a:t>følsomhetsanalyse</a:t>
            </a:r>
            <a:endParaRPr lang="nb-NO" sz="3200" b="1" dirty="0">
              <a:solidFill>
                <a:srgbClr val="A3B2CC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609600" y="1463219"/>
            <a:ext cx="8229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Er partiell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000" dirty="0" smtClean="0"/>
              <a:t>En variabel om gangen 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000" dirty="0" smtClean="0"/>
              <a:t>Medisin: Kritiske kombinasjoner; </a:t>
            </a:r>
            <a:r>
              <a:rPr lang="nb-NO" sz="2000" smtClean="0"/>
              <a:t>scenarioanalyse 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endParaRPr lang="nb-NO" sz="2000" dirty="0" smtClean="0"/>
          </a:p>
          <a:p>
            <a:pPr marL="457200" indent="-457200" eaLnBrk="0" hangingPunct="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Glemmer sannsynligheten for avvik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000" dirty="0" smtClean="0"/>
              <a:t>Stor effekt med liten sjanse kontra mindre </a:t>
            </a:r>
            <a:r>
              <a:rPr lang="nb-NO" sz="2000" smtClean="0"/>
              <a:t>med stor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endParaRPr lang="nb-NO" sz="2000" dirty="0" smtClean="0"/>
          </a:p>
          <a:p>
            <a:pPr marL="457200" indent="-457200" eaLnBrk="0" hangingPunct="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Ser bort fra fleksibilitet</a:t>
            </a:r>
          </a:p>
          <a:p>
            <a:pPr marL="914400" lvl="1" indent="-45720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000" dirty="0" smtClean="0"/>
              <a:t>Prisfall utløser tiltak for kostnadsreduksjon </a:t>
            </a:r>
          </a:p>
          <a:p>
            <a:pPr marL="457200" indent="-457200" eaLnBrk="0" hangingPunct="0">
              <a:lnSpc>
                <a:spcPct val="150000"/>
              </a:lnSpc>
              <a:buFont typeface="+mj-lt"/>
              <a:buAutoNum type="arabicPeriod"/>
            </a:pPr>
            <a:endParaRPr lang="nb-NO" sz="2000" dirty="0"/>
          </a:p>
        </p:txBody>
      </p:sp>
      <p:pic>
        <p:nvPicPr>
          <p:cNvPr id="12290" name="Picture 2" descr="http://www.supplylinedirect.com/assets/items/d3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054100"/>
            <a:ext cx="1231900" cy="12319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7" name="Rectangle 21"/>
          <p:cNvSpPr>
            <a:spLocks noChangeArrowheads="1"/>
          </p:cNvSpPr>
          <p:nvPr/>
        </p:nvSpPr>
        <p:spPr bwMode="auto">
          <a:xfrm>
            <a:off x="5805488" y="25908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err="1">
                <a:cs typeface="Times New Roman" pitchFamily="18" charset="0"/>
              </a:rPr>
              <a:t>Sannsynlighetsfordelte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kontantstrømmer</a:t>
            </a:r>
            <a:endParaRPr lang="nb-NO" sz="2000" dirty="0">
              <a:cs typeface="Times New Roman" pitchFamily="18" charset="0"/>
            </a:endParaRPr>
          </a:p>
        </p:txBody>
      </p:sp>
      <p:sp>
        <p:nvSpPr>
          <p:cNvPr id="111638" name="Rectangle 22"/>
          <p:cNvSpPr>
            <a:spLocks noChangeArrowheads="1"/>
          </p:cNvSpPr>
          <p:nvPr/>
        </p:nvSpPr>
        <p:spPr bwMode="auto">
          <a:xfrm>
            <a:off x="5805488" y="3641725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cs typeface="Times New Roman" pitchFamily="18" charset="0"/>
              </a:rPr>
              <a:t>Sannsynlighetsfordelte nåverdier</a:t>
            </a:r>
            <a:endParaRPr lang="nb-NO" sz="2000">
              <a:cs typeface="Times New Roman" pitchFamily="18" charset="0"/>
            </a:endParaRPr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>
            <a:off x="2681288" y="3505200"/>
            <a:ext cx="3810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b-NO" sz="2000"/>
          </a:p>
        </p:txBody>
      </p:sp>
      <p:sp>
        <p:nvSpPr>
          <p:cNvPr id="111630" name="Line 14"/>
          <p:cNvSpPr>
            <a:spLocks noChangeShapeType="1"/>
          </p:cNvSpPr>
          <p:nvPr/>
        </p:nvSpPr>
        <p:spPr bwMode="auto">
          <a:xfrm flipV="1">
            <a:off x="5500688" y="2895600"/>
            <a:ext cx="228600" cy="2286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b-NO" sz="2000"/>
          </a:p>
        </p:txBody>
      </p:sp>
      <p:sp>
        <p:nvSpPr>
          <p:cNvPr id="111628" name="Line 12"/>
          <p:cNvSpPr>
            <a:spLocks noChangeShapeType="1"/>
          </p:cNvSpPr>
          <p:nvPr/>
        </p:nvSpPr>
        <p:spPr bwMode="auto">
          <a:xfrm>
            <a:off x="5500688" y="3733800"/>
            <a:ext cx="304800" cy="2286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b-NO" sz="2000"/>
          </a:p>
        </p:txBody>
      </p:sp>
      <p:sp>
        <p:nvSpPr>
          <p:cNvPr id="111634" name="Rectangle 18"/>
          <p:cNvSpPr>
            <a:spLocks noChangeArrowheads="1"/>
          </p:cNvSpPr>
          <p:nvPr/>
        </p:nvSpPr>
        <p:spPr bwMode="auto">
          <a:xfrm>
            <a:off x="0" y="4062413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600" b="1">
                <a:cs typeface="Times New Roman" pitchFamily="18" charset="0"/>
              </a:rPr>
              <a:t> </a:t>
            </a:r>
            <a:endParaRPr lang="en-US" sz="1200">
              <a:cs typeface="Times New Roman" pitchFamily="18" charset="0"/>
            </a:endParaRPr>
          </a:p>
          <a:p>
            <a:pPr eaLnBrk="0" hangingPunct="0"/>
            <a:endParaRPr lang="en-US"/>
          </a:p>
        </p:txBody>
      </p:sp>
      <p:sp>
        <p:nvSpPr>
          <p:cNvPr id="111635" name="Rectangle 19"/>
          <p:cNvSpPr>
            <a:spLocks noChangeArrowheads="1"/>
          </p:cNvSpPr>
          <p:nvPr/>
        </p:nvSpPr>
        <p:spPr bwMode="auto">
          <a:xfrm>
            <a:off x="1004888" y="3048000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err="1">
                <a:cs typeface="Times New Roman" pitchFamily="18" charset="0"/>
              </a:rPr>
              <a:t>Estimere</a:t>
            </a:r>
            <a:r>
              <a:rPr lang="en-US" sz="2000" dirty="0">
                <a:cs typeface="Times New Roman" pitchFamily="18" charset="0"/>
              </a:rPr>
              <a:t> data </a:t>
            </a:r>
            <a:r>
              <a:rPr lang="en-US" sz="2000" dirty="0" err="1">
                <a:cs typeface="Times New Roman" pitchFamily="18" charset="0"/>
              </a:rPr>
              <a:t>om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prosjektet</a:t>
            </a:r>
            <a:endParaRPr lang="nb-NO" sz="2000" dirty="0">
              <a:cs typeface="Times New Roman" pitchFamily="18" charset="0"/>
            </a:endParaRPr>
          </a:p>
        </p:txBody>
      </p:sp>
      <p:sp>
        <p:nvSpPr>
          <p:cNvPr id="111636" name="Rectangle 20"/>
          <p:cNvSpPr>
            <a:spLocks noChangeArrowheads="1"/>
          </p:cNvSpPr>
          <p:nvPr/>
        </p:nvSpPr>
        <p:spPr bwMode="auto">
          <a:xfrm>
            <a:off x="3062288" y="30480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err="1">
                <a:cs typeface="Times New Roman" pitchFamily="18" charset="0"/>
              </a:rPr>
              <a:t>Gjentatte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trekninger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og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utregninger</a:t>
            </a:r>
            <a:endParaRPr lang="nb-NO" sz="2000" dirty="0">
              <a:cs typeface="Times New Roman" pitchFamily="18" charset="0"/>
            </a:endParaRPr>
          </a:p>
        </p:txBody>
      </p:sp>
      <p:sp>
        <p:nvSpPr>
          <p:cNvPr id="111639" name="Rectangle 23"/>
          <p:cNvSpPr>
            <a:spLocks noChangeArrowheads="1"/>
          </p:cNvSpPr>
          <p:nvPr/>
        </p:nvSpPr>
        <p:spPr bwMode="auto">
          <a:xfrm>
            <a:off x="609600" y="4647962"/>
            <a:ext cx="8153400" cy="1543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Kan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hensyn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til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sannsynlighetsfordelte</a:t>
            </a:r>
            <a:r>
              <a:rPr lang="en-US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inngangsdata</a:t>
            </a:r>
            <a:endParaRPr lang="en-US" sz="2000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Ivaretar</a:t>
            </a:r>
            <a:r>
              <a:rPr lang="en-US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samtidige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variasjoner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i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inngangsdata</a:t>
            </a:r>
            <a:r>
              <a:rPr lang="en-US" sz="2000" dirty="0" smtClean="0">
                <a:solidFill>
                  <a:schemeClr val="tx2"/>
                </a:solidFill>
                <a:cs typeface="Times New Roman" pitchFamily="18" charset="0"/>
              </a:rPr>
              <a:t> (mange </a:t>
            </a: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scenarier</a:t>
            </a:r>
            <a:r>
              <a:rPr lang="en-US" sz="2000" dirty="0" smtClean="0">
                <a:solidFill>
                  <a:schemeClr val="tx2"/>
                </a:solidFill>
                <a:cs typeface="Times New Roman" pitchFamily="18" charset="0"/>
              </a:rPr>
              <a:t>)</a:t>
            </a:r>
            <a:endParaRPr lang="en-US" sz="2000" dirty="0">
              <a:solidFill>
                <a:schemeClr val="tx2"/>
              </a:solidFill>
              <a:cs typeface="Times New Roman" pitchFamily="18" charset="0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en-US" sz="2000" dirty="0" err="1" smtClean="0">
                <a:solidFill>
                  <a:schemeClr val="tx2"/>
                </a:solidFill>
                <a:cs typeface="Times New Roman" pitchFamily="18" charset="0"/>
              </a:rPr>
              <a:t>Gir</a:t>
            </a:r>
            <a:r>
              <a:rPr lang="en-US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sammen</a:t>
            </a:r>
            <a:r>
              <a:rPr lang="en-US" sz="2000" dirty="0">
                <a:cs typeface="Times New Roman" pitchFamily="18" charset="0"/>
              </a:rPr>
              <a:t> med </a:t>
            </a:r>
            <a:r>
              <a:rPr lang="en-US" sz="2000" dirty="0" err="1">
                <a:cs typeface="Times New Roman" pitchFamily="18" charset="0"/>
              </a:rPr>
              <a:t>følsomhetsanalyse</a:t>
            </a:r>
            <a:r>
              <a:rPr lang="en-US" sz="2000" dirty="0">
                <a:cs typeface="Times New Roman" pitchFamily="18" charset="0"/>
              </a:rPr>
              <a:t> god </a:t>
            </a:r>
            <a:r>
              <a:rPr lang="en-US" sz="2000" dirty="0" err="1">
                <a:cs typeface="Times New Roman" pitchFamily="18" charset="0"/>
              </a:rPr>
              <a:t>intuitiv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smtClean="0">
                <a:cs typeface="Times New Roman" pitchFamily="18" charset="0"/>
              </a:rPr>
              <a:t>info</a:t>
            </a: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322917" y="209490"/>
            <a:ext cx="27590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dirty="0" smtClean="0">
                <a:solidFill>
                  <a:srgbClr val="A3B2CC"/>
                </a:solidFill>
              </a:rPr>
              <a:t>4. </a:t>
            </a:r>
            <a:r>
              <a:rPr lang="en-US" sz="3200" b="1" dirty="0" err="1" smtClean="0">
                <a:solidFill>
                  <a:srgbClr val="A3B2CC"/>
                </a:solidFill>
              </a:rPr>
              <a:t>Simulering</a:t>
            </a:r>
            <a:endParaRPr lang="nb-NO" sz="3200" b="1" dirty="0">
              <a:solidFill>
                <a:srgbClr val="A3B2CC"/>
              </a:solidFill>
            </a:endParaRPr>
          </a:p>
        </p:txBody>
      </p:sp>
      <p:pic>
        <p:nvPicPr>
          <p:cNvPr id="10244" name="Picture 4" descr="http://chandoo.org/wp/wp-content/uploads/2008/08/excel-simulate-dice-thro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52400"/>
            <a:ext cx="2927350" cy="1988389"/>
          </a:xfrm>
          <a:prstGeom prst="rect">
            <a:avLst/>
          </a:prstGeom>
          <a:noFill/>
        </p:spPr>
      </p:pic>
      <p:sp>
        <p:nvSpPr>
          <p:cNvPr id="26" name="Ellipse 25"/>
          <p:cNvSpPr/>
          <p:nvPr/>
        </p:nvSpPr>
        <p:spPr>
          <a:xfrm>
            <a:off x="3886200" y="2514600"/>
            <a:ext cx="457200" cy="4572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7" name="TekstSylinder 26"/>
          <p:cNvSpPr txBox="1"/>
          <p:nvPr/>
        </p:nvSpPr>
        <p:spPr>
          <a:xfrm>
            <a:off x="3962400" y="2590800"/>
            <a:ext cx="389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2</a:t>
            </a:r>
            <a:endParaRPr lang="nb-NO" dirty="0"/>
          </a:p>
        </p:txBody>
      </p:sp>
      <p:sp>
        <p:nvSpPr>
          <p:cNvPr id="28" name="Ellipse 27"/>
          <p:cNvSpPr/>
          <p:nvPr/>
        </p:nvSpPr>
        <p:spPr>
          <a:xfrm>
            <a:off x="1600200" y="2514600"/>
            <a:ext cx="457200" cy="4572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TekstSylinder 28"/>
          <p:cNvSpPr txBox="1"/>
          <p:nvPr/>
        </p:nvSpPr>
        <p:spPr>
          <a:xfrm>
            <a:off x="1676400" y="259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1</a:t>
            </a:r>
            <a:endParaRPr lang="nb-NO" dirty="0"/>
          </a:p>
        </p:txBody>
      </p:sp>
      <p:sp>
        <p:nvSpPr>
          <p:cNvPr id="30" name="Ellipse 29"/>
          <p:cNvSpPr/>
          <p:nvPr/>
        </p:nvSpPr>
        <p:spPr>
          <a:xfrm>
            <a:off x="6858000" y="1981200"/>
            <a:ext cx="457200" cy="4572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TekstSylinder 30"/>
          <p:cNvSpPr txBox="1"/>
          <p:nvPr/>
        </p:nvSpPr>
        <p:spPr>
          <a:xfrm>
            <a:off x="6934200" y="2057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3</a:t>
            </a:r>
            <a:endParaRPr lang="nb-NO" dirty="0"/>
          </a:p>
        </p:txBody>
      </p:sp>
      <p:sp>
        <p:nvSpPr>
          <p:cNvPr id="32" name="Ellipse 31"/>
          <p:cNvSpPr/>
          <p:nvPr/>
        </p:nvSpPr>
        <p:spPr>
          <a:xfrm>
            <a:off x="6629400" y="3276600"/>
            <a:ext cx="457200" cy="4572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TekstSylinder 32"/>
          <p:cNvSpPr txBox="1"/>
          <p:nvPr/>
        </p:nvSpPr>
        <p:spPr>
          <a:xfrm>
            <a:off x="6705600" y="3352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4</a:t>
            </a:r>
            <a:endParaRPr lang="nb-NO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37" grpId="0"/>
      <p:bldP spid="111638" grpId="0"/>
      <p:bldP spid="111629" grpId="0" animBg="1"/>
      <p:bldP spid="111630" grpId="0" animBg="1"/>
      <p:bldP spid="111628" grpId="0" animBg="1"/>
      <p:bldP spid="111635" grpId="0"/>
      <p:bldP spid="111636" grpId="0"/>
      <p:bldP spid="111639" grpId="0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4" name="Rectangle 18"/>
          <p:cNvSpPr>
            <a:spLocks noChangeArrowheads="1"/>
          </p:cNvSpPr>
          <p:nvPr/>
        </p:nvSpPr>
        <p:spPr bwMode="auto">
          <a:xfrm>
            <a:off x="0" y="4062413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600" b="1">
                <a:cs typeface="Times New Roman" pitchFamily="18" charset="0"/>
              </a:rPr>
              <a:t> </a:t>
            </a:r>
            <a:endParaRPr lang="en-US" sz="1200">
              <a:cs typeface="Times New Roman" pitchFamily="18" charset="0"/>
            </a:endParaRPr>
          </a:p>
          <a:p>
            <a:pPr eaLnBrk="0" hangingPunct="0"/>
            <a:endParaRPr 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1" y="474589"/>
            <a:ext cx="7462638" cy="531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685800" y="914400"/>
            <a:ext cx="762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Strukturere sekvensielle beslutninger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Vise sjansepunkter kontra beslutningspunkter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Ta hensyn til fleksibilitet (opsjonsverdi) 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Finne beste handlingsregel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nb-NO" sz="2000">
              <a:cs typeface="Times New Roman" pitchFamily="18" charset="0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62000" y="228600"/>
            <a:ext cx="35076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dirty="0" smtClean="0">
                <a:solidFill>
                  <a:srgbClr val="A3B2CC"/>
                </a:solidFill>
              </a:rPr>
              <a:t>5. </a:t>
            </a:r>
            <a:r>
              <a:rPr lang="en-US" sz="3200" b="1" dirty="0" err="1" smtClean="0">
                <a:solidFill>
                  <a:srgbClr val="A3B2CC"/>
                </a:solidFill>
              </a:rPr>
              <a:t>Beslutningstre</a:t>
            </a:r>
            <a:endParaRPr lang="nb-NO" sz="3200" b="1" dirty="0">
              <a:solidFill>
                <a:srgbClr val="A3B2CC"/>
              </a:solidFill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674" y="3352800"/>
            <a:ext cx="7149925" cy="292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 descr="http://bilder.vgb.no/19898/3col/img_47de749dd42d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0597" y="152400"/>
            <a:ext cx="2134803" cy="1600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76200" y="152400"/>
            <a:ext cx="502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Strukturere sekvensielle beslutninger</a:t>
            </a: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smtClean="0">
                <a:cs typeface="Times New Roman" pitchFamily="18" charset="0"/>
              </a:rPr>
              <a:t>Vise sjanse- og beslutningspunkter</a:t>
            </a:r>
            <a:endParaRPr lang="nb-NO" sz="2000">
              <a:cs typeface="Times New Roman" pitchFamily="18" charset="0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800">
              <a:cs typeface="Times New Roman" pitchFamily="18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163353"/>
            <a:ext cx="4495800" cy="5169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134824"/>
            <a:ext cx="3810000" cy="156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76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400" b="1" dirty="0" smtClean="0">
                <a:cs typeface="Times New Roman" pitchFamily="18" charset="0"/>
              </a:rPr>
              <a:t>Eksempel: Utbyggingsopsjon for diamantgruve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457200" y="1250916"/>
            <a:ext cx="84582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Utbygging </a:t>
            </a:r>
            <a:r>
              <a:rPr lang="nb-NO" sz="2000" dirty="0">
                <a:cs typeface="Times New Roman" pitchFamily="18" charset="0"/>
              </a:rPr>
              <a:t>av diamantgruve med testgraving i desember </a:t>
            </a:r>
            <a:r>
              <a:rPr lang="nb-NO" sz="2000" dirty="0" smtClean="0">
                <a:cs typeface="Times New Roman" pitchFamily="18" charset="0"/>
              </a:rPr>
              <a:t>2009</a:t>
            </a:r>
            <a:endParaRPr lang="nb-NO" sz="2000" dirty="0">
              <a:cs typeface="Times New Roman" pitchFamily="18" charset="0"/>
            </a:endParaRP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Sannsynlighet </a:t>
            </a:r>
            <a:r>
              <a:rPr lang="nb-NO" sz="2000" dirty="0">
                <a:cs typeface="Times New Roman" pitchFamily="18" charset="0"/>
              </a:rPr>
              <a:t>for positivt/negativt resultat av </a:t>
            </a:r>
            <a:r>
              <a:rPr lang="nb-NO" sz="2000" dirty="0" smtClean="0">
                <a:cs typeface="Times New Roman" pitchFamily="18" charset="0"/>
              </a:rPr>
              <a:t>tester 80/20 %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Hvis positiv test: 70 % sjanse for stor forekomst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Ved negativ test: 20 % sjanse for stor forekomst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Eventuell </a:t>
            </a:r>
            <a:r>
              <a:rPr lang="nb-NO" sz="2000" dirty="0">
                <a:cs typeface="Times New Roman" pitchFamily="18" charset="0"/>
              </a:rPr>
              <a:t>utbygging av gruva skjer i desember </a:t>
            </a:r>
            <a:r>
              <a:rPr lang="nb-NO" sz="2000" dirty="0" smtClean="0">
                <a:cs typeface="Times New Roman" pitchFamily="18" charset="0"/>
              </a:rPr>
              <a:t>2009 </a:t>
            </a:r>
            <a:r>
              <a:rPr lang="nb-NO" sz="2000" dirty="0">
                <a:cs typeface="Times New Roman" pitchFamily="18" charset="0"/>
              </a:rPr>
              <a:t>og </a:t>
            </a:r>
            <a:r>
              <a:rPr lang="nb-NO" sz="2000" dirty="0" smtClean="0">
                <a:cs typeface="Times New Roman" pitchFamily="18" charset="0"/>
              </a:rPr>
              <a:t>koster 5 000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Er </a:t>
            </a:r>
            <a:r>
              <a:rPr lang="nb-NO" sz="2000" dirty="0">
                <a:cs typeface="Times New Roman" pitchFamily="18" charset="0"/>
              </a:rPr>
              <a:t>forekomstene </a:t>
            </a:r>
            <a:r>
              <a:rPr lang="nb-NO" sz="2000" dirty="0" smtClean="0">
                <a:cs typeface="Times New Roman" pitchFamily="18" charset="0"/>
              </a:rPr>
              <a:t>store</a:t>
            </a:r>
            <a:r>
              <a:rPr lang="nb-NO" sz="2000" dirty="0">
                <a:cs typeface="Times New Roman" pitchFamily="18" charset="0"/>
              </a:rPr>
              <a:t>, kan gruva selges </a:t>
            </a:r>
            <a:r>
              <a:rPr lang="nb-NO" sz="2000" dirty="0" smtClean="0">
                <a:cs typeface="Times New Roman" pitchFamily="18" charset="0"/>
              </a:rPr>
              <a:t>i desember 2010 </a:t>
            </a:r>
            <a:r>
              <a:rPr lang="nb-NO" sz="2000" dirty="0">
                <a:cs typeface="Times New Roman" pitchFamily="18" charset="0"/>
              </a:rPr>
              <a:t>for </a:t>
            </a:r>
            <a:r>
              <a:rPr lang="nb-NO" sz="2000" dirty="0" smtClean="0">
                <a:cs typeface="Times New Roman" pitchFamily="18" charset="0"/>
              </a:rPr>
              <a:t>9 000  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Er forekomstene små, kan </a:t>
            </a:r>
            <a:r>
              <a:rPr lang="nb-NO" sz="2000" dirty="0">
                <a:cs typeface="Times New Roman" pitchFamily="18" charset="0"/>
              </a:rPr>
              <a:t>gruva selges for </a:t>
            </a:r>
            <a:r>
              <a:rPr lang="nb-NO" sz="2000" dirty="0" smtClean="0">
                <a:cs typeface="Times New Roman" pitchFamily="18" charset="0"/>
              </a:rPr>
              <a:t>4 000</a:t>
            </a:r>
          </a:p>
          <a:p>
            <a:pPr marL="457200" indent="-457200" eaLnBrk="0" hangingPunct="0">
              <a:lnSpc>
                <a:spcPct val="200000"/>
              </a:lnSpc>
              <a:buFont typeface="+mj-lt"/>
              <a:buAutoNum type="arabicPeriod"/>
            </a:pPr>
            <a:r>
              <a:rPr lang="nb-NO" sz="2000" dirty="0" smtClean="0">
                <a:cs typeface="Times New Roman" pitchFamily="18" charset="0"/>
              </a:rPr>
              <a:t>Kapitalkostnaden er </a:t>
            </a:r>
            <a:r>
              <a:rPr lang="nb-NO" sz="2000" dirty="0">
                <a:cs typeface="Times New Roman" pitchFamily="18" charset="0"/>
              </a:rPr>
              <a:t>beregnet til </a:t>
            </a:r>
            <a:r>
              <a:rPr lang="nb-NO" sz="2000" dirty="0" smtClean="0">
                <a:cs typeface="Times New Roman" pitchFamily="18" charset="0"/>
              </a:rPr>
              <a:t>10 %</a:t>
            </a:r>
            <a:endParaRPr lang="nb-NO" sz="2000" dirty="0">
              <a:cs typeface="Times New Roman" pitchFamily="18" charset="0"/>
            </a:endParaRPr>
          </a:p>
        </p:txBody>
      </p:sp>
      <p:pic>
        <p:nvPicPr>
          <p:cNvPr id="29700" name="Picture 4" descr="http://channel.nationalgeographic.com/staticfiles/NGC/StaticFiles/Images/Show/24xx/244x/2447_Ekati-diamond-mine-4_053202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9679" y="76200"/>
            <a:ext cx="1898121" cy="1066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81" name="Rectangle 9"/>
          <p:cNvSpPr>
            <a:spLocks noChangeArrowheads="1"/>
          </p:cNvSpPr>
          <p:nvPr/>
        </p:nvSpPr>
        <p:spPr bwMode="auto">
          <a:xfrm>
            <a:off x="609600" y="1649413"/>
            <a:ext cx="1633537" cy="1284287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>
                <a:cs typeface="Times New Roman" pitchFamily="18" charset="0"/>
              </a:rPr>
              <a:t>A: E(NV)=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>
                <a:cs typeface="Times New Roman" pitchFamily="18" charset="0"/>
              </a:rPr>
              <a:t>(</a:t>
            </a:r>
            <a:r>
              <a:rPr lang="nb-NO" sz="1800" b="1" dirty="0" smtClean="0">
                <a:cs typeface="Times New Roman" pitchFamily="18" charset="0"/>
              </a:rPr>
              <a:t>0,8*1 818</a:t>
            </a:r>
            <a:r>
              <a:rPr lang="nb-NO" sz="1800" b="1" dirty="0">
                <a:cs typeface="Times New Roman" pitchFamily="18" charset="0"/>
              </a:rPr>
              <a:t>)+</a:t>
            </a: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>
                <a:cs typeface="Times New Roman" pitchFamily="18" charset="0"/>
              </a:rPr>
              <a:t>(0,20</a:t>
            </a:r>
            <a:r>
              <a:rPr lang="nb-NO" sz="1800" b="1" baseline="30000" dirty="0" smtClean="0">
                <a:cs typeface="Times New Roman" pitchFamily="18" charset="0"/>
              </a:rPr>
              <a:t>.</a:t>
            </a:r>
            <a:r>
              <a:rPr lang="nb-NO" sz="1800" b="1" dirty="0" smtClean="0">
                <a:cs typeface="Times New Roman" pitchFamily="18" charset="0"/>
              </a:rPr>
              <a:t>(0))</a:t>
            </a:r>
            <a:endParaRPr lang="nb-NO" sz="1800" b="1" dirty="0">
              <a:cs typeface="Times New Roman" pitchFamily="18" charset="0"/>
            </a:endParaRPr>
          </a:p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 smtClean="0">
                <a:cs typeface="Times New Roman" pitchFamily="18" charset="0"/>
              </a:rPr>
              <a:t>=</a:t>
            </a:r>
            <a:r>
              <a:rPr lang="nb-NO" sz="1800" b="1" i="1" dirty="0" smtClean="0">
                <a:solidFill>
                  <a:srgbClr val="00B050"/>
                </a:solidFill>
                <a:cs typeface="Times New Roman" pitchFamily="18" charset="0"/>
              </a:rPr>
              <a:t>1 454</a:t>
            </a:r>
            <a:endParaRPr lang="en-US" sz="1800" b="1" i="1" dirty="0">
              <a:solidFill>
                <a:srgbClr val="00B050"/>
              </a:solidFill>
              <a:cs typeface="Times New Roman" pitchFamily="18" charset="0"/>
            </a:endParaRPr>
          </a:p>
        </p:txBody>
      </p:sp>
      <p:sp>
        <p:nvSpPr>
          <p:cNvPr id="131082" name="Freeform 10"/>
          <p:cNvSpPr>
            <a:spLocks/>
          </p:cNvSpPr>
          <p:nvPr/>
        </p:nvSpPr>
        <p:spPr bwMode="auto">
          <a:xfrm>
            <a:off x="5291137" y="2466975"/>
            <a:ext cx="2014538" cy="2952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92"/>
              </a:cxn>
              <a:cxn ang="0">
                <a:pos x="1152" y="240"/>
              </a:cxn>
            </a:cxnLst>
            <a:rect l="0" t="0" r="r" b="b"/>
            <a:pathLst>
              <a:path w="1152" h="240">
                <a:moveTo>
                  <a:pt x="0" y="0"/>
                </a:moveTo>
                <a:cubicBezTo>
                  <a:pt x="72" y="76"/>
                  <a:pt x="144" y="152"/>
                  <a:pt x="336" y="192"/>
                </a:cubicBezTo>
                <a:cubicBezTo>
                  <a:pt x="528" y="232"/>
                  <a:pt x="1008" y="232"/>
                  <a:pt x="1152" y="240"/>
                </a:cubicBezTo>
              </a:path>
            </a:pathLst>
          </a:custGeom>
          <a:noFill/>
          <a:ln w="38100" cap="flat" cmpd="sng">
            <a:solidFill>
              <a:srgbClr val="00B0F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31083" name="Freeform 11"/>
          <p:cNvSpPr>
            <a:spLocks/>
          </p:cNvSpPr>
          <p:nvPr/>
        </p:nvSpPr>
        <p:spPr bwMode="auto">
          <a:xfrm>
            <a:off x="5257800" y="4381500"/>
            <a:ext cx="2014537" cy="828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92"/>
              </a:cxn>
              <a:cxn ang="0">
                <a:pos x="1152" y="240"/>
              </a:cxn>
            </a:cxnLst>
            <a:rect l="0" t="0" r="r" b="b"/>
            <a:pathLst>
              <a:path w="1152" h="240">
                <a:moveTo>
                  <a:pt x="0" y="0"/>
                </a:moveTo>
                <a:cubicBezTo>
                  <a:pt x="72" y="76"/>
                  <a:pt x="144" y="152"/>
                  <a:pt x="336" y="192"/>
                </a:cubicBezTo>
                <a:cubicBezTo>
                  <a:pt x="528" y="232"/>
                  <a:pt x="1008" y="232"/>
                  <a:pt x="1152" y="240"/>
                </a:cubicBezTo>
              </a:path>
            </a:pathLst>
          </a:custGeom>
          <a:noFill/>
          <a:ln w="38100" cap="flat" cmpd="sng">
            <a:solidFill>
              <a:srgbClr val="00B0F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31084" name="Line 12"/>
          <p:cNvSpPr>
            <a:spLocks noChangeShapeType="1"/>
          </p:cNvSpPr>
          <p:nvPr/>
        </p:nvSpPr>
        <p:spPr bwMode="auto">
          <a:xfrm flipV="1">
            <a:off x="1023937" y="3086100"/>
            <a:ext cx="152400" cy="60960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31085" name="Oval 13"/>
          <p:cNvSpPr>
            <a:spLocks noChangeArrowheads="1"/>
          </p:cNvSpPr>
          <p:nvPr/>
        </p:nvSpPr>
        <p:spPr bwMode="auto">
          <a:xfrm>
            <a:off x="838200" y="2590800"/>
            <a:ext cx="868362" cy="419100"/>
          </a:xfrm>
          <a:prstGeom prst="ellips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b-NO"/>
          </a:p>
        </p:txBody>
      </p:sp>
      <p:sp>
        <p:nvSpPr>
          <p:cNvPr id="131086" name="Rectangle 14"/>
          <p:cNvSpPr>
            <a:spLocks noChangeArrowheads="1"/>
          </p:cNvSpPr>
          <p:nvPr/>
        </p:nvSpPr>
        <p:spPr bwMode="auto">
          <a:xfrm>
            <a:off x="2133600" y="1485900"/>
            <a:ext cx="2438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>
                <a:cs typeface="Times New Roman" pitchFamily="18" charset="0"/>
              </a:rPr>
              <a:t>(</a:t>
            </a:r>
            <a:r>
              <a:rPr lang="nb-NO" sz="1800" b="1" dirty="0" smtClean="0">
                <a:cs typeface="Times New Roman" pitchFamily="18" charset="0"/>
              </a:rPr>
              <a:t>7 </a:t>
            </a:r>
            <a:r>
              <a:rPr lang="nb-NO" b="1" dirty="0" smtClean="0">
                <a:cs typeface="Times New Roman" pitchFamily="18" charset="0"/>
              </a:rPr>
              <a:t>500/1,1) –5 </a:t>
            </a:r>
            <a:r>
              <a:rPr lang="nb-NO" sz="1800" b="1" dirty="0" smtClean="0">
                <a:cs typeface="Times New Roman" pitchFamily="18" charset="0"/>
              </a:rPr>
              <a:t>000</a:t>
            </a:r>
            <a:r>
              <a:rPr lang="nb-NO" sz="1800" b="1" dirty="0">
                <a:cs typeface="Times New Roman" pitchFamily="18" charset="0"/>
              </a:rPr>
              <a:t>=</a:t>
            </a:r>
            <a:endParaRPr lang="en-US" sz="1800" b="1" dirty="0">
              <a:cs typeface="Times New Roman" pitchFamily="18" charset="0"/>
            </a:endParaRPr>
          </a:p>
        </p:txBody>
      </p:sp>
      <p:sp>
        <p:nvSpPr>
          <p:cNvPr id="131087" name="Rectangle 15"/>
          <p:cNvSpPr>
            <a:spLocks noChangeArrowheads="1"/>
          </p:cNvSpPr>
          <p:nvPr/>
        </p:nvSpPr>
        <p:spPr bwMode="auto">
          <a:xfrm>
            <a:off x="2438400" y="3467100"/>
            <a:ext cx="220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b="1" dirty="0">
                <a:cs typeface="Times New Roman" pitchFamily="18" charset="0"/>
              </a:rPr>
              <a:t>(</a:t>
            </a:r>
            <a:r>
              <a:rPr lang="nb-NO" sz="1800" b="1" dirty="0" smtClean="0">
                <a:cs typeface="Times New Roman" pitchFamily="18" charset="0"/>
              </a:rPr>
              <a:t>5 </a:t>
            </a:r>
            <a:r>
              <a:rPr lang="nb-NO" b="1" dirty="0" smtClean="0">
                <a:cs typeface="Times New Roman" pitchFamily="18" charset="0"/>
              </a:rPr>
              <a:t>000/1,1) –5 </a:t>
            </a:r>
            <a:r>
              <a:rPr lang="nb-NO" sz="1800" b="1" dirty="0" smtClean="0">
                <a:cs typeface="Times New Roman" pitchFamily="18" charset="0"/>
              </a:rPr>
              <a:t>000</a:t>
            </a:r>
            <a:r>
              <a:rPr lang="nb-NO" sz="1800" b="1" dirty="0">
                <a:cs typeface="Times New Roman" pitchFamily="18" charset="0"/>
              </a:rPr>
              <a:t>=</a:t>
            </a:r>
            <a:endParaRPr lang="en-US" sz="1800" b="1" dirty="0">
              <a:cs typeface="Times New Roman" pitchFamily="18" charset="0"/>
            </a:endParaRPr>
          </a:p>
        </p:txBody>
      </p:sp>
      <p:graphicFrame>
        <p:nvGraphicFramePr>
          <p:cNvPr id="131089" name="Object 17"/>
          <p:cNvGraphicFramePr>
            <a:graphicFrameLocks noChangeAspect="1"/>
          </p:cNvGraphicFramePr>
          <p:nvPr/>
        </p:nvGraphicFramePr>
        <p:xfrm>
          <a:off x="7518400" y="1300535"/>
          <a:ext cx="1244600" cy="1450603"/>
        </p:xfrm>
        <a:graphic>
          <a:graphicData uri="http://schemas.openxmlformats.org/presentationml/2006/ole">
            <p:oleObj spid="_x0000_s8194" name="Equation" r:id="rId4" imgW="838080" imgH="863280" progId="">
              <p:embed/>
            </p:oleObj>
          </a:graphicData>
        </a:graphic>
      </p:graphicFrame>
      <p:graphicFrame>
        <p:nvGraphicFramePr>
          <p:cNvPr id="131090" name="Object 18"/>
          <p:cNvGraphicFramePr>
            <a:graphicFrameLocks noChangeAspect="1"/>
          </p:cNvGraphicFramePr>
          <p:nvPr/>
        </p:nvGraphicFramePr>
        <p:xfrm>
          <a:off x="7596188" y="4036776"/>
          <a:ext cx="1319212" cy="1501424"/>
        </p:xfrm>
        <a:graphic>
          <a:graphicData uri="http://schemas.openxmlformats.org/presentationml/2006/ole">
            <p:oleObj spid="_x0000_s8195" name="Equation" r:id="rId5" imgW="838080" imgH="863280" progId="">
              <p:embed/>
            </p:oleObj>
          </a:graphicData>
        </a:graphic>
      </p:graphicFrame>
      <p:sp>
        <p:nvSpPr>
          <p:cNvPr id="131092" name="Rectangle 20"/>
          <p:cNvSpPr>
            <a:spLocks noChangeArrowheads="1"/>
          </p:cNvSpPr>
          <p:nvPr/>
        </p:nvSpPr>
        <p:spPr bwMode="auto">
          <a:xfrm>
            <a:off x="795337" y="1066800"/>
            <a:ext cx="807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u="sng" dirty="0" smtClean="0">
                <a:solidFill>
                  <a:srgbClr val="000000"/>
                </a:solidFill>
              </a:rPr>
              <a:t>Des. 09</a:t>
            </a:r>
            <a:endParaRPr lang="nb-NO" u="sng" dirty="0">
              <a:latin typeface="Math B" pitchFamily="2" charset="2"/>
            </a:endParaRPr>
          </a:p>
        </p:txBody>
      </p:sp>
      <p:sp>
        <p:nvSpPr>
          <p:cNvPr id="131093" name="Rectangle 21"/>
          <p:cNvSpPr>
            <a:spLocks noChangeArrowheads="1"/>
          </p:cNvSpPr>
          <p:nvPr/>
        </p:nvSpPr>
        <p:spPr bwMode="auto">
          <a:xfrm>
            <a:off x="2976562" y="1066800"/>
            <a:ext cx="807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u="sng" dirty="0" smtClean="0">
                <a:solidFill>
                  <a:srgbClr val="000000"/>
                </a:solidFill>
              </a:rPr>
              <a:t>Des. 09</a:t>
            </a:r>
            <a:endParaRPr lang="nb-NO" u="sng" dirty="0">
              <a:latin typeface="Math B" pitchFamily="2" charset="2"/>
            </a:endParaRPr>
          </a:p>
        </p:txBody>
      </p:sp>
      <p:sp>
        <p:nvSpPr>
          <p:cNvPr id="131094" name="Rectangle 22"/>
          <p:cNvSpPr>
            <a:spLocks noChangeArrowheads="1"/>
          </p:cNvSpPr>
          <p:nvPr/>
        </p:nvSpPr>
        <p:spPr bwMode="auto">
          <a:xfrm>
            <a:off x="4681537" y="1066800"/>
            <a:ext cx="807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u="sng">
                <a:solidFill>
                  <a:srgbClr val="000000"/>
                </a:solidFill>
              </a:rPr>
              <a:t>Des. </a:t>
            </a:r>
            <a:r>
              <a:rPr lang="nb-NO" b="1" u="sng" smtClean="0">
                <a:solidFill>
                  <a:srgbClr val="000000"/>
                </a:solidFill>
              </a:rPr>
              <a:t>10</a:t>
            </a:r>
            <a:endParaRPr lang="nb-NO" u="sng">
              <a:latin typeface="Math B" pitchFamily="2" charset="2"/>
            </a:endParaRPr>
          </a:p>
        </p:txBody>
      </p:sp>
      <p:sp>
        <p:nvSpPr>
          <p:cNvPr id="131095" name="Rectangle 23"/>
          <p:cNvSpPr>
            <a:spLocks noChangeArrowheads="1"/>
          </p:cNvSpPr>
          <p:nvPr/>
        </p:nvSpPr>
        <p:spPr bwMode="auto">
          <a:xfrm>
            <a:off x="6527800" y="1066800"/>
            <a:ext cx="8079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u="sng">
                <a:solidFill>
                  <a:srgbClr val="000000"/>
                </a:solidFill>
              </a:rPr>
              <a:t>Des. </a:t>
            </a:r>
            <a:r>
              <a:rPr lang="nb-NO" b="1" u="sng" smtClean="0">
                <a:solidFill>
                  <a:srgbClr val="000000"/>
                </a:solidFill>
              </a:rPr>
              <a:t>10</a:t>
            </a:r>
            <a:endParaRPr lang="nb-NO" u="sng">
              <a:latin typeface="Math B" pitchFamily="2" charset="2"/>
            </a:endParaRPr>
          </a:p>
        </p:txBody>
      </p:sp>
      <p:sp>
        <p:nvSpPr>
          <p:cNvPr id="131096" name="Rectangle 24"/>
          <p:cNvSpPr>
            <a:spLocks noChangeArrowheads="1"/>
          </p:cNvSpPr>
          <p:nvPr/>
        </p:nvSpPr>
        <p:spPr bwMode="auto">
          <a:xfrm>
            <a:off x="5595937" y="1419225"/>
            <a:ext cx="12567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 smtClean="0">
                <a:solidFill>
                  <a:srgbClr val="000000"/>
                </a:solidFill>
              </a:rPr>
              <a:t>Store: 70 %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097" name="Rectangle 25"/>
          <p:cNvSpPr>
            <a:spLocks noChangeArrowheads="1"/>
          </p:cNvSpPr>
          <p:nvPr/>
        </p:nvSpPr>
        <p:spPr bwMode="auto">
          <a:xfrm>
            <a:off x="6726237" y="1704975"/>
            <a:ext cx="5770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smtClean="0">
                <a:solidFill>
                  <a:srgbClr val="000000"/>
                </a:solidFill>
              </a:rPr>
              <a:t>9 000</a:t>
            </a:r>
            <a:endParaRPr lang="nb-NO">
              <a:latin typeface="Math B" pitchFamily="2" charset="2"/>
            </a:endParaRPr>
          </a:p>
        </p:txBody>
      </p:sp>
      <p:sp>
        <p:nvSpPr>
          <p:cNvPr id="131098" name="Rectangle 26"/>
          <p:cNvSpPr>
            <a:spLocks noChangeArrowheads="1"/>
          </p:cNvSpPr>
          <p:nvPr/>
        </p:nvSpPr>
        <p:spPr bwMode="auto">
          <a:xfrm>
            <a:off x="4395787" y="1857375"/>
            <a:ext cx="495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Bygg</a:t>
            </a:r>
            <a:endParaRPr lang="nb-NO">
              <a:latin typeface="Math B" pitchFamily="2" charset="2"/>
            </a:endParaRPr>
          </a:p>
        </p:txBody>
      </p:sp>
      <p:sp>
        <p:nvSpPr>
          <p:cNvPr id="131099" name="Rectangle 27"/>
          <p:cNvSpPr>
            <a:spLocks noChangeArrowheads="1"/>
          </p:cNvSpPr>
          <p:nvPr/>
        </p:nvSpPr>
        <p:spPr bwMode="auto">
          <a:xfrm>
            <a:off x="5105400" y="1990725"/>
            <a:ext cx="209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 B</a:t>
            </a:r>
            <a:endParaRPr lang="nb-NO">
              <a:latin typeface="Math B" pitchFamily="2" charset="2"/>
            </a:endParaRPr>
          </a:p>
        </p:txBody>
      </p:sp>
      <p:sp>
        <p:nvSpPr>
          <p:cNvPr id="131100" name="Rectangle 28"/>
          <p:cNvSpPr>
            <a:spLocks noChangeArrowheads="1"/>
          </p:cNvSpPr>
          <p:nvPr/>
        </p:nvSpPr>
        <p:spPr bwMode="auto">
          <a:xfrm>
            <a:off x="5595937" y="2420938"/>
            <a:ext cx="11541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>
                <a:solidFill>
                  <a:srgbClr val="000000"/>
                </a:solidFill>
              </a:rPr>
              <a:t>Små: </a:t>
            </a:r>
            <a:r>
              <a:rPr lang="nb-NO" sz="1800" b="1" dirty="0" smtClean="0">
                <a:solidFill>
                  <a:srgbClr val="000000"/>
                </a:solidFill>
              </a:rPr>
              <a:t>30 %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01" name="Rectangle 29"/>
          <p:cNvSpPr>
            <a:spLocks noChangeArrowheads="1"/>
          </p:cNvSpPr>
          <p:nvPr/>
        </p:nvSpPr>
        <p:spPr bwMode="auto">
          <a:xfrm>
            <a:off x="2973387" y="2276475"/>
            <a:ext cx="7053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b="1" dirty="0" smtClean="0">
                <a:cs typeface="Times New Roman" pitchFamily="18" charset="0"/>
              </a:rPr>
              <a:t>–</a:t>
            </a:r>
            <a:r>
              <a:rPr lang="nb-NO" sz="1800" b="1" dirty="0" smtClean="0">
                <a:solidFill>
                  <a:srgbClr val="000000"/>
                </a:solidFill>
              </a:rPr>
              <a:t>5 000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02" name="Rectangle 30"/>
          <p:cNvSpPr>
            <a:spLocks noChangeArrowheads="1"/>
          </p:cNvSpPr>
          <p:nvPr/>
        </p:nvSpPr>
        <p:spPr bwMode="auto">
          <a:xfrm>
            <a:off x="6726237" y="2276475"/>
            <a:ext cx="5770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smtClean="0">
                <a:solidFill>
                  <a:srgbClr val="000000"/>
                </a:solidFill>
              </a:rPr>
              <a:t>4 000</a:t>
            </a:r>
            <a:endParaRPr lang="nb-NO">
              <a:latin typeface="Math B" pitchFamily="2" charset="2"/>
            </a:endParaRPr>
          </a:p>
        </p:txBody>
      </p:sp>
      <p:sp>
        <p:nvSpPr>
          <p:cNvPr id="131103" name="Rectangle 31"/>
          <p:cNvSpPr>
            <a:spLocks noChangeArrowheads="1"/>
          </p:cNvSpPr>
          <p:nvPr/>
        </p:nvSpPr>
        <p:spPr bwMode="auto">
          <a:xfrm>
            <a:off x="1447800" y="3154363"/>
            <a:ext cx="56425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>
                <a:solidFill>
                  <a:srgbClr val="000000"/>
                </a:solidFill>
              </a:rPr>
              <a:t>Pos</a:t>
            </a:r>
            <a:r>
              <a:rPr lang="nb-NO" sz="1800" b="1" dirty="0" smtClean="0">
                <a:solidFill>
                  <a:srgbClr val="000000"/>
                </a:solidFill>
              </a:rPr>
              <a:t>.: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04" name="Rectangle 32"/>
          <p:cNvSpPr>
            <a:spLocks noChangeArrowheads="1"/>
          </p:cNvSpPr>
          <p:nvPr/>
        </p:nvSpPr>
        <p:spPr bwMode="auto">
          <a:xfrm>
            <a:off x="2974975" y="28479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1</a:t>
            </a:r>
            <a:endParaRPr lang="nb-NO">
              <a:latin typeface="Math B" pitchFamily="2" charset="2"/>
            </a:endParaRPr>
          </a:p>
        </p:txBody>
      </p:sp>
      <p:sp>
        <p:nvSpPr>
          <p:cNvPr id="131105" name="Rectangle 33"/>
          <p:cNvSpPr>
            <a:spLocks noChangeArrowheads="1"/>
          </p:cNvSpPr>
          <p:nvPr/>
        </p:nvSpPr>
        <p:spPr bwMode="auto">
          <a:xfrm>
            <a:off x="7081837" y="28479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0</a:t>
            </a:r>
            <a:endParaRPr lang="nb-NO">
              <a:latin typeface="Math B" pitchFamily="2" charset="2"/>
            </a:endParaRPr>
          </a:p>
        </p:txBody>
      </p:sp>
      <p:sp>
        <p:nvSpPr>
          <p:cNvPr id="131106" name="Rectangle 34"/>
          <p:cNvSpPr>
            <a:spLocks noChangeArrowheads="1"/>
          </p:cNvSpPr>
          <p:nvPr/>
        </p:nvSpPr>
        <p:spPr bwMode="auto">
          <a:xfrm>
            <a:off x="1752600" y="3456801"/>
            <a:ext cx="5257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 smtClean="0">
                <a:solidFill>
                  <a:srgbClr val="000000"/>
                </a:solidFill>
              </a:rPr>
              <a:t>80 %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07" name="Rectangle 35"/>
          <p:cNvSpPr>
            <a:spLocks noChangeArrowheads="1"/>
          </p:cNvSpPr>
          <p:nvPr/>
        </p:nvSpPr>
        <p:spPr bwMode="auto">
          <a:xfrm>
            <a:off x="4395787" y="3133725"/>
            <a:ext cx="971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Ikke bygg</a:t>
            </a:r>
            <a:endParaRPr lang="nb-NO">
              <a:latin typeface="Math B" pitchFamily="2" charset="2"/>
            </a:endParaRPr>
          </a:p>
        </p:txBody>
      </p:sp>
      <p:sp>
        <p:nvSpPr>
          <p:cNvPr id="131108" name="Rectangle 36"/>
          <p:cNvSpPr>
            <a:spLocks noChangeArrowheads="1"/>
          </p:cNvSpPr>
          <p:nvPr/>
        </p:nvSpPr>
        <p:spPr bwMode="auto">
          <a:xfrm>
            <a:off x="5748337" y="3419475"/>
            <a:ext cx="12567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>
                <a:solidFill>
                  <a:srgbClr val="000000"/>
                </a:solidFill>
              </a:rPr>
              <a:t>Store: </a:t>
            </a:r>
            <a:r>
              <a:rPr lang="nb-NO" sz="1800" b="1" dirty="0" smtClean="0">
                <a:solidFill>
                  <a:srgbClr val="000000"/>
                </a:solidFill>
              </a:rPr>
              <a:t>20 %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09" name="Rectangle 37"/>
          <p:cNvSpPr>
            <a:spLocks noChangeArrowheads="1"/>
          </p:cNvSpPr>
          <p:nvPr/>
        </p:nvSpPr>
        <p:spPr bwMode="auto">
          <a:xfrm>
            <a:off x="842962" y="3705225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 A</a:t>
            </a:r>
            <a:endParaRPr lang="nb-NO">
              <a:latin typeface="Math B" pitchFamily="2" charset="2"/>
            </a:endParaRPr>
          </a:p>
        </p:txBody>
      </p:sp>
      <p:sp>
        <p:nvSpPr>
          <p:cNvPr id="131110" name="Rectangle 38"/>
          <p:cNvSpPr>
            <a:spLocks noChangeArrowheads="1"/>
          </p:cNvSpPr>
          <p:nvPr/>
        </p:nvSpPr>
        <p:spPr bwMode="auto">
          <a:xfrm>
            <a:off x="6759575" y="3705225"/>
            <a:ext cx="5770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smtClean="0">
                <a:solidFill>
                  <a:srgbClr val="000000"/>
                </a:solidFill>
              </a:rPr>
              <a:t>9 000</a:t>
            </a:r>
            <a:endParaRPr lang="nb-NO">
              <a:latin typeface="Math B" pitchFamily="2" charset="2"/>
            </a:endParaRPr>
          </a:p>
        </p:txBody>
      </p:sp>
      <p:sp>
        <p:nvSpPr>
          <p:cNvPr id="131111" name="Rectangle 39"/>
          <p:cNvSpPr>
            <a:spLocks noChangeArrowheads="1"/>
          </p:cNvSpPr>
          <p:nvPr/>
        </p:nvSpPr>
        <p:spPr bwMode="auto">
          <a:xfrm>
            <a:off x="4395787" y="3838575"/>
            <a:ext cx="495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Bygg</a:t>
            </a:r>
            <a:endParaRPr lang="nb-NO">
              <a:latin typeface="Math B" pitchFamily="2" charset="2"/>
            </a:endParaRPr>
          </a:p>
        </p:txBody>
      </p:sp>
      <p:sp>
        <p:nvSpPr>
          <p:cNvPr id="131112" name="Rectangle 40"/>
          <p:cNvSpPr>
            <a:spLocks noChangeArrowheads="1"/>
          </p:cNvSpPr>
          <p:nvPr/>
        </p:nvSpPr>
        <p:spPr bwMode="auto">
          <a:xfrm>
            <a:off x="5103812" y="3990975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 C</a:t>
            </a:r>
            <a:endParaRPr lang="nb-NO">
              <a:latin typeface="Math B" pitchFamily="2" charset="2"/>
            </a:endParaRPr>
          </a:p>
        </p:txBody>
      </p:sp>
      <p:sp>
        <p:nvSpPr>
          <p:cNvPr id="131113" name="Rectangle 41"/>
          <p:cNvSpPr>
            <a:spLocks noChangeArrowheads="1"/>
          </p:cNvSpPr>
          <p:nvPr/>
        </p:nvSpPr>
        <p:spPr bwMode="auto">
          <a:xfrm>
            <a:off x="5748337" y="4554538"/>
            <a:ext cx="11541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>
                <a:solidFill>
                  <a:srgbClr val="000000"/>
                </a:solidFill>
              </a:rPr>
              <a:t>Små: </a:t>
            </a:r>
            <a:r>
              <a:rPr lang="nb-NO" sz="1800" b="1" dirty="0" smtClean="0">
                <a:solidFill>
                  <a:srgbClr val="000000"/>
                </a:solidFill>
              </a:rPr>
              <a:t>80 %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14" name="Rectangle 42"/>
          <p:cNvSpPr>
            <a:spLocks noChangeArrowheads="1"/>
          </p:cNvSpPr>
          <p:nvPr/>
        </p:nvSpPr>
        <p:spPr bwMode="auto">
          <a:xfrm>
            <a:off x="2973387" y="4276725"/>
            <a:ext cx="70532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b="1" dirty="0" smtClean="0">
                <a:cs typeface="Times New Roman" pitchFamily="18" charset="0"/>
              </a:rPr>
              <a:t>–</a:t>
            </a:r>
            <a:r>
              <a:rPr lang="nb-NO" sz="1800" b="1" dirty="0" smtClean="0">
                <a:solidFill>
                  <a:srgbClr val="000000"/>
                </a:solidFill>
              </a:rPr>
              <a:t>5 000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15" name="Rectangle 43"/>
          <p:cNvSpPr>
            <a:spLocks noChangeArrowheads="1"/>
          </p:cNvSpPr>
          <p:nvPr/>
        </p:nvSpPr>
        <p:spPr bwMode="auto">
          <a:xfrm>
            <a:off x="6759575" y="4276725"/>
            <a:ext cx="5770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smtClean="0">
                <a:solidFill>
                  <a:srgbClr val="000000"/>
                </a:solidFill>
              </a:rPr>
              <a:t>4 000</a:t>
            </a:r>
            <a:endParaRPr lang="nb-NO">
              <a:latin typeface="Math B" pitchFamily="2" charset="2"/>
            </a:endParaRPr>
          </a:p>
        </p:txBody>
      </p:sp>
      <p:sp>
        <p:nvSpPr>
          <p:cNvPr id="131116" name="Rectangle 44"/>
          <p:cNvSpPr>
            <a:spLocks noChangeArrowheads="1"/>
          </p:cNvSpPr>
          <p:nvPr/>
        </p:nvSpPr>
        <p:spPr bwMode="auto">
          <a:xfrm>
            <a:off x="1671637" y="4562475"/>
            <a:ext cx="514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Neg.:</a:t>
            </a:r>
            <a:endParaRPr lang="nb-NO">
              <a:latin typeface="Math B" pitchFamily="2" charset="2"/>
            </a:endParaRPr>
          </a:p>
        </p:txBody>
      </p:sp>
      <p:sp>
        <p:nvSpPr>
          <p:cNvPr id="131117" name="Rectangle 45"/>
          <p:cNvSpPr>
            <a:spLocks noChangeArrowheads="1"/>
          </p:cNvSpPr>
          <p:nvPr/>
        </p:nvSpPr>
        <p:spPr bwMode="auto">
          <a:xfrm>
            <a:off x="1806575" y="4848225"/>
            <a:ext cx="5257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 dirty="0" smtClean="0">
                <a:solidFill>
                  <a:srgbClr val="000000"/>
                </a:solidFill>
              </a:rPr>
              <a:t>20 %</a:t>
            </a:r>
            <a:endParaRPr lang="nb-NO" dirty="0">
              <a:latin typeface="Math B" pitchFamily="2" charset="2"/>
            </a:endParaRPr>
          </a:p>
        </p:txBody>
      </p:sp>
      <p:sp>
        <p:nvSpPr>
          <p:cNvPr id="131118" name="Rectangle 46"/>
          <p:cNvSpPr>
            <a:spLocks noChangeArrowheads="1"/>
          </p:cNvSpPr>
          <p:nvPr/>
        </p:nvSpPr>
        <p:spPr bwMode="auto">
          <a:xfrm>
            <a:off x="2974975" y="48482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2</a:t>
            </a:r>
            <a:endParaRPr lang="nb-NO">
              <a:latin typeface="Math B" pitchFamily="2" charset="2"/>
            </a:endParaRPr>
          </a:p>
        </p:txBody>
      </p:sp>
      <p:sp>
        <p:nvSpPr>
          <p:cNvPr id="131119" name="Rectangle 47"/>
          <p:cNvSpPr>
            <a:spLocks noChangeArrowheads="1"/>
          </p:cNvSpPr>
          <p:nvPr/>
        </p:nvSpPr>
        <p:spPr bwMode="auto">
          <a:xfrm>
            <a:off x="7081837" y="48482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0</a:t>
            </a:r>
            <a:endParaRPr lang="nb-NO">
              <a:latin typeface="Math B" pitchFamily="2" charset="2"/>
            </a:endParaRPr>
          </a:p>
        </p:txBody>
      </p:sp>
      <p:sp>
        <p:nvSpPr>
          <p:cNvPr id="131120" name="Rectangle 48"/>
          <p:cNvSpPr>
            <a:spLocks noChangeArrowheads="1"/>
          </p:cNvSpPr>
          <p:nvPr/>
        </p:nvSpPr>
        <p:spPr bwMode="auto">
          <a:xfrm>
            <a:off x="4395787" y="5133975"/>
            <a:ext cx="971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nb-NO" sz="1800" b="1">
                <a:solidFill>
                  <a:srgbClr val="000000"/>
                </a:solidFill>
              </a:rPr>
              <a:t>Ikke bygg</a:t>
            </a:r>
            <a:endParaRPr lang="nb-NO">
              <a:latin typeface="Math B" pitchFamily="2" charset="2"/>
            </a:endParaRPr>
          </a:p>
        </p:txBody>
      </p:sp>
      <p:sp>
        <p:nvSpPr>
          <p:cNvPr id="131121" name="Rectangle 49"/>
          <p:cNvSpPr>
            <a:spLocks noChangeArrowheads="1"/>
          </p:cNvSpPr>
          <p:nvPr/>
        </p:nvSpPr>
        <p:spPr bwMode="auto">
          <a:xfrm>
            <a:off x="2909887" y="2809875"/>
            <a:ext cx="317500" cy="32385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2" name="Oval 50"/>
          <p:cNvSpPr>
            <a:spLocks noChangeArrowheads="1"/>
          </p:cNvSpPr>
          <p:nvPr/>
        </p:nvSpPr>
        <p:spPr bwMode="auto">
          <a:xfrm>
            <a:off x="5024437" y="1933575"/>
            <a:ext cx="415925" cy="409575"/>
          </a:xfrm>
          <a:prstGeom prst="ellips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3" name="Oval 51"/>
          <p:cNvSpPr>
            <a:spLocks noChangeArrowheads="1"/>
          </p:cNvSpPr>
          <p:nvPr/>
        </p:nvSpPr>
        <p:spPr bwMode="auto">
          <a:xfrm>
            <a:off x="5024437" y="3952875"/>
            <a:ext cx="415925" cy="409575"/>
          </a:xfrm>
          <a:prstGeom prst="ellips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4" name="Rectangle 52"/>
          <p:cNvSpPr>
            <a:spLocks noChangeArrowheads="1"/>
          </p:cNvSpPr>
          <p:nvPr/>
        </p:nvSpPr>
        <p:spPr bwMode="auto">
          <a:xfrm>
            <a:off x="2892425" y="4810125"/>
            <a:ext cx="319087" cy="32385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5" name="Oval 53"/>
          <p:cNvSpPr>
            <a:spLocks noChangeArrowheads="1"/>
          </p:cNvSpPr>
          <p:nvPr/>
        </p:nvSpPr>
        <p:spPr bwMode="auto">
          <a:xfrm>
            <a:off x="762000" y="3667125"/>
            <a:ext cx="415925" cy="409575"/>
          </a:xfrm>
          <a:prstGeom prst="ellips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6" name="Line 54"/>
          <p:cNvSpPr>
            <a:spLocks noChangeShapeType="1"/>
          </p:cNvSpPr>
          <p:nvPr/>
        </p:nvSpPr>
        <p:spPr bwMode="auto">
          <a:xfrm flipH="1">
            <a:off x="1177925" y="2933700"/>
            <a:ext cx="1714500" cy="8286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7" name="Line 55"/>
          <p:cNvSpPr>
            <a:spLocks noChangeShapeType="1"/>
          </p:cNvSpPr>
          <p:nvPr/>
        </p:nvSpPr>
        <p:spPr bwMode="auto">
          <a:xfrm flipH="1">
            <a:off x="3235325" y="2114550"/>
            <a:ext cx="1755775" cy="8191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8" name="Line 56"/>
          <p:cNvSpPr>
            <a:spLocks noChangeShapeType="1"/>
          </p:cNvSpPr>
          <p:nvPr/>
        </p:nvSpPr>
        <p:spPr bwMode="auto">
          <a:xfrm flipH="1">
            <a:off x="3211512" y="2990850"/>
            <a:ext cx="3167063" cy="190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29" name="Line 57"/>
          <p:cNvSpPr>
            <a:spLocks noChangeShapeType="1"/>
          </p:cNvSpPr>
          <p:nvPr/>
        </p:nvSpPr>
        <p:spPr bwMode="auto">
          <a:xfrm flipH="1">
            <a:off x="3219450" y="5010150"/>
            <a:ext cx="3167062" cy="15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0" name="Line 58"/>
          <p:cNvSpPr>
            <a:spLocks noChangeShapeType="1"/>
          </p:cNvSpPr>
          <p:nvPr/>
        </p:nvSpPr>
        <p:spPr bwMode="auto">
          <a:xfrm flipH="1" flipV="1">
            <a:off x="1154112" y="3924300"/>
            <a:ext cx="1722438" cy="10668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1" name="Line 59"/>
          <p:cNvSpPr>
            <a:spLocks noChangeShapeType="1"/>
          </p:cNvSpPr>
          <p:nvPr/>
        </p:nvSpPr>
        <p:spPr bwMode="auto">
          <a:xfrm flipH="1">
            <a:off x="5464175" y="1790700"/>
            <a:ext cx="979487" cy="28575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2" name="Line 60"/>
          <p:cNvSpPr>
            <a:spLocks noChangeShapeType="1"/>
          </p:cNvSpPr>
          <p:nvPr/>
        </p:nvSpPr>
        <p:spPr bwMode="auto">
          <a:xfrm flipH="1" flipV="1">
            <a:off x="5399087" y="2238375"/>
            <a:ext cx="1028700" cy="1809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3" name="Line 61"/>
          <p:cNvSpPr>
            <a:spLocks noChangeShapeType="1"/>
          </p:cNvSpPr>
          <p:nvPr/>
        </p:nvSpPr>
        <p:spPr bwMode="auto">
          <a:xfrm flipH="1">
            <a:off x="3211512" y="4114800"/>
            <a:ext cx="1795463" cy="7334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4" name="Line 62"/>
          <p:cNvSpPr>
            <a:spLocks noChangeShapeType="1"/>
          </p:cNvSpPr>
          <p:nvPr/>
        </p:nvSpPr>
        <p:spPr bwMode="auto">
          <a:xfrm flipH="1">
            <a:off x="5456237" y="3800475"/>
            <a:ext cx="979488" cy="2952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131135" name="Line 63"/>
          <p:cNvSpPr>
            <a:spLocks noChangeShapeType="1"/>
          </p:cNvSpPr>
          <p:nvPr/>
        </p:nvSpPr>
        <p:spPr bwMode="auto">
          <a:xfrm flipH="1" flipV="1">
            <a:off x="5456237" y="4276725"/>
            <a:ext cx="1028700" cy="1809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nb-NO"/>
          </a:p>
        </p:txBody>
      </p:sp>
      <p:sp>
        <p:nvSpPr>
          <p:cNvPr id="64" name="Rectangle 4"/>
          <p:cNvSpPr>
            <a:spLocks noChangeArrowheads="1"/>
          </p:cNvSpPr>
          <p:nvPr/>
        </p:nvSpPr>
        <p:spPr bwMode="auto">
          <a:xfrm>
            <a:off x="457200" y="152400"/>
            <a:ext cx="7620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 b="1" smtClean="0">
                <a:cs typeface="Times New Roman" pitchFamily="18" charset="0"/>
              </a:rPr>
              <a:t>Verdi av gruven:</a:t>
            </a:r>
            <a:endParaRPr lang="en-US" sz="2800" b="1">
              <a:cs typeface="Times New Roman" pitchFamily="18" charset="0"/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2514600" y="1828800"/>
            <a:ext cx="762000" cy="5334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5" name="TekstSylinder 64"/>
          <p:cNvSpPr txBox="1"/>
          <p:nvPr/>
        </p:nvSpPr>
        <p:spPr>
          <a:xfrm>
            <a:off x="2514600" y="190500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/>
              <a:t>1 818</a:t>
            </a:r>
            <a:endParaRPr lang="nb-NO" b="1" dirty="0"/>
          </a:p>
        </p:txBody>
      </p:sp>
      <p:sp>
        <p:nvSpPr>
          <p:cNvPr id="66" name="Ellipse 65"/>
          <p:cNvSpPr/>
          <p:nvPr/>
        </p:nvSpPr>
        <p:spPr>
          <a:xfrm>
            <a:off x="2743200" y="3733800"/>
            <a:ext cx="762000" cy="53340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7" name="TekstSylinder 66"/>
          <p:cNvSpPr txBox="1"/>
          <p:nvPr/>
        </p:nvSpPr>
        <p:spPr>
          <a:xfrm>
            <a:off x="2743200" y="38100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cs typeface="Times New Roman" pitchFamily="18" charset="0"/>
              </a:rPr>
              <a:t>–</a:t>
            </a:r>
            <a:r>
              <a:rPr lang="nb-NO" b="1" dirty="0" smtClean="0"/>
              <a:t>456</a:t>
            </a:r>
            <a:endParaRPr lang="nb-NO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1" grpId="0" animBg="1" autoUpdateAnimBg="0"/>
      <p:bldP spid="131082" grpId="0" animBg="1"/>
      <p:bldP spid="131083" grpId="0" animBg="1"/>
      <p:bldP spid="131084" grpId="0" animBg="1"/>
      <p:bldP spid="131085" grpId="0" animBg="1"/>
      <p:bldP spid="131086" grpId="0" autoUpdateAnimBg="0"/>
      <p:bldP spid="131087" grpId="0" autoUpdateAnimBg="0"/>
      <p:bldP spid="63" grpId="0" animBg="1"/>
      <p:bldP spid="65" grpId="0"/>
      <p:bldP spid="66" grpId="0" animBg="1"/>
      <p:bldP spid="6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838200" y="457200"/>
            <a:ext cx="36695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nb-NO" sz="3200" b="1" dirty="0" smtClean="0">
                <a:solidFill>
                  <a:srgbClr val="A3B2CC"/>
                </a:solidFill>
              </a:rPr>
              <a:t>6. Oppsummering</a:t>
            </a:r>
            <a:endParaRPr lang="nb-NO" sz="3200" b="1" dirty="0">
              <a:solidFill>
                <a:srgbClr val="A3B2CC"/>
              </a:solidFill>
            </a:endParaRP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6858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Følsomhetsanalyse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Hva blir lønnsomheten hvis basisforutsetningene ikke slår </a:t>
            </a:r>
            <a:r>
              <a:rPr lang="nb-NO" sz="2000" smtClean="0"/>
              <a:t>til?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Scenarioanalyse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smtClean="0"/>
              <a:t>Flerdimensjonal følsomhetsanalyse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Stjernediagram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Mange følsomhetsanalyser i en og samme figur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304800" y="533400"/>
            <a:ext cx="8534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Simulering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Inkluderer sannsynligheten for avvik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Håndterer mange variable og avhengighet </a:t>
            </a:r>
            <a:r>
              <a:rPr lang="nb-NO" sz="2000" smtClean="0"/>
              <a:t>mellom dem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endParaRPr lang="nb-NO" sz="2000" dirty="0" smtClean="0"/>
          </a:p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err="1" smtClean="0"/>
              <a:t>Beslutningstre</a:t>
            </a:r>
            <a:endParaRPr lang="nb-NO" sz="2000" b="1" dirty="0" smtClean="0"/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Valgsituasjon med fleksibilitet: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Ikke alt må avgjøres på tidspunkt null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Du får ny informasjon underveis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Du kan utsette, redusere, tilleggsinvestere, avslutte tidlig…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Metoden strukturerer valgsituasjonen og finner beste handlingsregel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228600" y="6096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b="1" dirty="0" smtClean="0"/>
              <a:t>Usikkerhet (risiko)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Betyr: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Investeringen må gjøres før hele kontantstrømmen er kjent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Dette kapittelet 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Enkle risikometoder med stor utbredelse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Hovedbegrensning 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Mangler faglig grunnlag for å tallfeste hvordan risikoen i </a:t>
            </a:r>
            <a:r>
              <a:rPr lang="nb-NO" sz="2000" dirty="0" err="1" smtClean="0"/>
              <a:t>kontanstrømmen</a:t>
            </a:r>
            <a:r>
              <a:rPr lang="nb-NO" sz="2000" dirty="0" smtClean="0"/>
              <a:t> påvirker prosjektets nåverdi</a:t>
            </a:r>
          </a:p>
          <a:p>
            <a:pPr marL="1371600" lvl="2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nb-NO" sz="2000" dirty="0" smtClean="0"/>
              <a:t>Betyr: Mangler modell for risikojustert kapitalkostnad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nb-NO" sz="2000" dirty="0" smtClean="0"/>
              <a:t>Neste kapittel: Gir nettopp dette</a:t>
            </a:r>
          </a:p>
          <a:p>
            <a:pPr marL="914400" lvl="1" indent="-457200" eaLnBrk="0" hangingPunct="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pic>
        <p:nvPicPr>
          <p:cNvPr id="41986" name="Picture 2" descr="http://www.adcet.edu.au/Admin/UploadedFiles/Images/Photos/risk%20block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43909"/>
            <a:ext cx="1460500" cy="145629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nb-NO" sz="3200" b="1" kern="0" dirty="0">
                <a:solidFill>
                  <a:srgbClr val="A3B2CC"/>
                </a:solidFill>
                <a:latin typeface="+mj-lt"/>
                <a:ea typeface="+mj-ea"/>
                <a:cs typeface="+mj-cs"/>
              </a:rPr>
              <a:t>Læringsmål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6088" y="11430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nb-NO" sz="2200" b="1" kern="0" dirty="0">
                <a:latin typeface="+mn-lt"/>
              </a:rPr>
              <a:t>Etter å ha jobbet med lærebok og hjemmeside til kapittel </a:t>
            </a:r>
            <a:r>
              <a:rPr lang="nb-NO" sz="2200" b="1" kern="0" dirty="0" smtClean="0">
                <a:latin typeface="+mn-lt"/>
              </a:rPr>
              <a:t>6 </a:t>
            </a:r>
            <a:r>
              <a:rPr lang="nb-NO" sz="2200" b="1" kern="0" dirty="0">
                <a:latin typeface="+mn-lt"/>
              </a:rPr>
              <a:t>skal du </a:t>
            </a:r>
            <a:r>
              <a:rPr lang="nb-NO" sz="2200" b="1" kern="0" dirty="0" smtClean="0">
                <a:latin typeface="+mn-lt"/>
              </a:rPr>
              <a:t>kunne:</a:t>
            </a:r>
            <a:endParaRPr lang="nb-NO" sz="2200" b="1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nb-NO" sz="2200" kern="0" dirty="0">
              <a:latin typeface="+mn-lt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B</a:t>
            </a:r>
            <a:r>
              <a:rPr lang="nb-NO" sz="2000" smtClean="0"/>
              <a:t>eregne </a:t>
            </a:r>
            <a:r>
              <a:rPr lang="nb-NO" sz="2000" dirty="0" smtClean="0"/>
              <a:t>nullpunkt og kritisk verdi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lage og tolke et stjernediagram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dirty="0" smtClean="0"/>
              <a:t>redegjøre for sterke og svake sider </a:t>
            </a:r>
            <a:r>
              <a:rPr lang="nb-NO" sz="2000" smtClean="0"/>
              <a:t>ved følsomhetsanalyse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smtClean="0"/>
              <a:t>Forklare </a:t>
            </a:r>
            <a:r>
              <a:rPr lang="nb-NO" sz="2000" dirty="0" smtClean="0"/>
              <a:t>trinnene i </a:t>
            </a:r>
            <a:r>
              <a:rPr lang="nb-NO" sz="2000" smtClean="0"/>
              <a:t>en simulering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smtClean="0"/>
              <a:t>Konstruere </a:t>
            </a:r>
            <a:r>
              <a:rPr lang="nb-NO" sz="2000" dirty="0" smtClean="0"/>
              <a:t>et </a:t>
            </a:r>
            <a:r>
              <a:rPr lang="nb-NO" sz="2000" dirty="0" err="1" smtClean="0"/>
              <a:t>beslutningstre</a:t>
            </a:r>
            <a:r>
              <a:rPr lang="nb-NO" sz="2000" dirty="0" smtClean="0"/>
              <a:t> og finne beste løsning i form av </a:t>
            </a:r>
            <a:r>
              <a:rPr lang="nb-NO" sz="2000" smtClean="0"/>
              <a:t>en handlingsregel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b-NO" sz="2000" smtClean="0"/>
              <a:t>Bruke </a:t>
            </a:r>
            <a:r>
              <a:rPr lang="nb-NO" sz="2000" dirty="0" err="1" smtClean="0"/>
              <a:t>beslutningstreet</a:t>
            </a:r>
            <a:r>
              <a:rPr lang="nb-NO" sz="2000" dirty="0" smtClean="0"/>
              <a:t> til å kvantisere verdien av fleksibilitet</a:t>
            </a:r>
            <a:endParaRPr lang="nb-NO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1905000" y="990600"/>
            <a:ext cx="6629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457200" indent="-457200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nb-NO" sz="2000" b="1" dirty="0" smtClean="0"/>
              <a:t>	</a:t>
            </a:r>
            <a:r>
              <a:rPr lang="nb-NO" sz="3600" b="1" dirty="0" smtClean="0"/>
              <a:t>  </a:t>
            </a:r>
            <a:r>
              <a:rPr lang="nb-NO" sz="3200" b="1" dirty="0" smtClean="0">
                <a:solidFill>
                  <a:srgbClr val="A3B2CC"/>
                </a:solidFill>
              </a:rPr>
              <a:t>Oversikt: </a:t>
            </a:r>
            <a:r>
              <a:rPr lang="nb-NO" sz="3200" b="1" smtClean="0">
                <a:solidFill>
                  <a:srgbClr val="A3B2CC"/>
                </a:solidFill>
              </a:rPr>
              <a:t>Kapittel 6</a:t>
            </a:r>
            <a:endParaRPr lang="nb-NO" sz="2800" b="1" dirty="0" smtClean="0"/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smtClean="0"/>
              <a:t>Følsomhetsanalyse</a:t>
            </a:r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smtClean="0"/>
              <a:t>Stjernediagram</a:t>
            </a:r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smtClean="0"/>
              <a:t>Begrensninger</a:t>
            </a:r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smtClean="0"/>
              <a:t>Simulering</a:t>
            </a:r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err="1" smtClean="0"/>
              <a:t>Beslutningstre</a:t>
            </a:r>
            <a:endParaRPr lang="nb-NO" sz="2000" dirty="0" smtClean="0"/>
          </a:p>
          <a:p>
            <a:pPr marL="1433513" indent="-352425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nb-NO" sz="2000" dirty="0" smtClean="0"/>
              <a:t>Oppsummering</a:t>
            </a:r>
            <a:endParaRPr lang="nb-NO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102411" name="Rectangle 11"/>
          <p:cNvSpPr>
            <a:spLocks noChangeArrowheads="1"/>
          </p:cNvSpPr>
          <p:nvPr/>
        </p:nvSpPr>
        <p:spPr bwMode="auto">
          <a:xfrm>
            <a:off x="533400" y="152400"/>
            <a:ext cx="45544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dirty="0">
                <a:solidFill>
                  <a:srgbClr val="A3B2CC"/>
                </a:solidFill>
              </a:rPr>
              <a:t>1.  </a:t>
            </a:r>
            <a:r>
              <a:rPr lang="en-US" sz="3200" b="1" dirty="0" err="1">
                <a:solidFill>
                  <a:srgbClr val="A3B2CC"/>
                </a:solidFill>
              </a:rPr>
              <a:t>Følsomhetsanalyse</a:t>
            </a:r>
            <a:endParaRPr lang="nb-NO" sz="3200" b="1" dirty="0">
              <a:solidFill>
                <a:srgbClr val="A3B2CC"/>
              </a:solidFill>
            </a:endParaRPr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533400" y="762000"/>
            <a:ext cx="838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err="1" smtClean="0"/>
              <a:t>Effekt</a:t>
            </a:r>
            <a:r>
              <a:rPr lang="en-US" sz="2000" dirty="0" smtClean="0"/>
              <a:t> </a:t>
            </a:r>
            <a:r>
              <a:rPr lang="en-US" sz="2000" dirty="0" err="1" smtClean="0"/>
              <a:t>av</a:t>
            </a:r>
            <a:r>
              <a:rPr lang="en-US" sz="2000" dirty="0" smtClean="0"/>
              <a:t> </a:t>
            </a:r>
            <a:r>
              <a:rPr lang="en-US" sz="2000" dirty="0" err="1" smtClean="0"/>
              <a:t>endrede</a:t>
            </a:r>
            <a:r>
              <a:rPr lang="en-US" sz="2000" dirty="0" smtClean="0"/>
              <a:t> </a:t>
            </a:r>
            <a:r>
              <a:rPr lang="en-US" sz="2000" dirty="0" err="1" smtClean="0"/>
              <a:t>prosjektforutsetninger</a:t>
            </a:r>
            <a:r>
              <a:rPr lang="en-US" sz="2000" dirty="0" smtClean="0"/>
              <a:t> </a:t>
            </a:r>
            <a:r>
              <a:rPr lang="en-US" sz="2000" dirty="0" err="1" smtClean="0"/>
              <a:t>på</a:t>
            </a:r>
            <a:r>
              <a:rPr lang="en-US" sz="2000" dirty="0" smtClean="0"/>
              <a:t> </a:t>
            </a:r>
            <a:r>
              <a:rPr lang="en-US" sz="2000" dirty="0" err="1" smtClean="0"/>
              <a:t>kontanstrøm</a:t>
            </a:r>
            <a:r>
              <a:rPr lang="en-US" sz="2000" dirty="0" smtClean="0"/>
              <a:t> </a:t>
            </a:r>
            <a:r>
              <a:rPr lang="en-US" sz="2000" dirty="0" err="1" smtClean="0"/>
              <a:t>og</a:t>
            </a:r>
            <a:r>
              <a:rPr lang="en-US" sz="2000" dirty="0" smtClean="0"/>
              <a:t> </a:t>
            </a:r>
            <a:r>
              <a:rPr lang="en-US" sz="2000" dirty="0" err="1" smtClean="0"/>
              <a:t>lønnsomhet</a:t>
            </a:r>
            <a:endParaRPr lang="en-US" sz="2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447800"/>
            <a:ext cx="717728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1811" y="5334000"/>
            <a:ext cx="752018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228600" y="228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i="1" dirty="0" err="1" smtClean="0"/>
              <a:t>Hva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hvis</a:t>
            </a:r>
            <a:r>
              <a:rPr lang="en-US" sz="2000" b="1" i="1" dirty="0" smtClean="0"/>
              <a:t> </a:t>
            </a:r>
            <a:r>
              <a:rPr lang="en-US" sz="2000" b="1" dirty="0" smtClean="0"/>
              <a:t>vi </a:t>
            </a:r>
            <a:r>
              <a:rPr lang="en-US" sz="2000" b="1" dirty="0" err="1" smtClean="0"/>
              <a:t>endrer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av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disse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basisforutsetningene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143000"/>
            <a:ext cx="450957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985500"/>
            <a:ext cx="7937516" cy="318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Excel_Data_Hva skj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91828" y="916692"/>
            <a:ext cx="2946720" cy="175030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102415" name="Rectangle 15"/>
          <p:cNvSpPr>
            <a:spLocks noChangeArrowheads="1"/>
          </p:cNvSpPr>
          <p:nvPr/>
        </p:nvSpPr>
        <p:spPr bwMode="auto">
          <a:xfrm>
            <a:off x="228600" y="3810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10000"/>
              </a:spcBef>
              <a:buFont typeface="Wingdings" pitchFamily="2" charset="2"/>
              <a:buNone/>
            </a:pPr>
            <a:r>
              <a:rPr lang="en-US" sz="2000" b="1" i="1" dirty="0" err="1" smtClean="0"/>
              <a:t>Kritisk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verdi</a:t>
            </a:r>
            <a:r>
              <a:rPr lang="en-US" sz="2000" b="1" i="1" dirty="0" smtClean="0"/>
              <a:t>: </a:t>
            </a:r>
            <a:r>
              <a:rPr lang="en-US" sz="2000" b="1" dirty="0" smtClean="0"/>
              <a:t>Den </a:t>
            </a:r>
            <a:r>
              <a:rPr lang="en-US" sz="2000" b="1" dirty="0" err="1" smtClean="0"/>
              <a:t>prosjektforutsetning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lønnsomhet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lik</a:t>
            </a:r>
            <a:r>
              <a:rPr lang="en-US" sz="2000" b="1" dirty="0" smtClean="0"/>
              <a:t> null</a:t>
            </a:r>
            <a:endParaRPr lang="en-US" sz="2000" b="1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401429"/>
            <a:ext cx="6858000" cy="4465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381000" y="304800"/>
            <a:ext cx="426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err="1" smtClean="0"/>
              <a:t>Enklere</a:t>
            </a:r>
            <a:r>
              <a:rPr lang="en-US" sz="2000" dirty="0" smtClean="0"/>
              <a:t> </a:t>
            </a:r>
            <a:r>
              <a:rPr lang="en-US" sz="2000" dirty="0" err="1" smtClean="0"/>
              <a:t>hvis</a:t>
            </a:r>
            <a:r>
              <a:rPr lang="en-US" sz="2000" dirty="0" smtClean="0"/>
              <a:t> du </a:t>
            </a:r>
            <a:r>
              <a:rPr lang="en-US" sz="2000" dirty="0" err="1" smtClean="0"/>
              <a:t>bruker</a:t>
            </a:r>
            <a:r>
              <a:rPr lang="en-US" sz="2000" dirty="0" smtClean="0"/>
              <a:t> </a:t>
            </a:r>
            <a:r>
              <a:rPr lang="en-US" sz="2000" i="1" dirty="0" err="1" smtClean="0"/>
              <a:t>relativ</a:t>
            </a:r>
            <a:r>
              <a:rPr lang="en-US" sz="2000" dirty="0" smtClean="0"/>
              <a:t> </a:t>
            </a:r>
            <a:r>
              <a:rPr lang="en-US" sz="2000" dirty="0" err="1" smtClean="0"/>
              <a:t>endring</a:t>
            </a:r>
            <a:r>
              <a:rPr lang="en-US" sz="2000" dirty="0" smtClean="0"/>
              <a:t> </a:t>
            </a:r>
            <a:r>
              <a:rPr lang="en-US" sz="2000" dirty="0" err="1" smtClean="0"/>
              <a:t>fra</a:t>
            </a:r>
            <a:r>
              <a:rPr lang="en-US" sz="2000" dirty="0" smtClean="0"/>
              <a:t> </a:t>
            </a:r>
            <a:r>
              <a:rPr lang="en-US" sz="2000" dirty="0" err="1" smtClean="0"/>
              <a:t>basisforutsetningene</a:t>
            </a:r>
            <a:endParaRPr lang="en-US" sz="20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76200"/>
            <a:ext cx="3276600" cy="2133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529" y="1295400"/>
            <a:ext cx="54636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2625" y="2798707"/>
            <a:ext cx="6048375" cy="360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76200" y="2286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eaLnBrk="0" hangingPunct="0"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 err="1" smtClean="0"/>
              <a:t>Følsomhetsanalyse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Flytoget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oppgave</a:t>
            </a:r>
            <a:r>
              <a:rPr lang="en-US" sz="2400" b="1" dirty="0" smtClean="0"/>
              <a:t> 6H.6)</a:t>
            </a:r>
            <a:endParaRPr lang="en-US" sz="2400" b="1" dirty="0"/>
          </a:p>
        </p:txBody>
      </p:sp>
      <p:pic>
        <p:nvPicPr>
          <p:cNvPr id="34821" name="Picture 5" descr="1244471378000_20090608-082_2640638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7988" y="304800"/>
            <a:ext cx="17750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371600"/>
            <a:ext cx="8760459" cy="469646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151063" y="1924050"/>
            <a:ext cx="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nb-NO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609600" y="152400"/>
            <a:ext cx="518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3200" b="1" dirty="0" smtClean="0">
                <a:solidFill>
                  <a:srgbClr val="A3B2CC"/>
                </a:solidFill>
              </a:rPr>
              <a:t>2. </a:t>
            </a:r>
            <a:r>
              <a:rPr lang="en-US" sz="3200" b="1" dirty="0" err="1" smtClean="0">
                <a:solidFill>
                  <a:srgbClr val="A3B2CC"/>
                </a:solidFill>
              </a:rPr>
              <a:t>Stjernediagram</a:t>
            </a:r>
            <a:endParaRPr lang="nb-NO" sz="3200" b="1" dirty="0">
              <a:solidFill>
                <a:srgbClr val="A3B2CC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04800" y="3016984"/>
            <a:ext cx="2133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000" smtClean="0"/>
              <a:t>Viser relativ endringseffekt av </a:t>
            </a:r>
            <a:r>
              <a:rPr lang="en-US" sz="2000" i="1" smtClean="0"/>
              <a:t>mange, partielle</a:t>
            </a:r>
            <a:r>
              <a:rPr lang="en-US" sz="2000" smtClean="0"/>
              <a:t> avvik fra basis</a:t>
            </a:r>
          </a:p>
          <a:p>
            <a:pPr eaLnBrk="0" hangingPunct="0"/>
            <a:endParaRPr lang="nb-NO" sz="200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914399"/>
            <a:ext cx="5410200" cy="5350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8" name="Picture 2" descr="http://www.aot.state.vt.us/DMv/images/Logos/GoldSta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V="1">
            <a:off x="7772400" y="152400"/>
            <a:ext cx="1179585" cy="11366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MRmal">
  <a:themeElements>
    <a:clrScheme name="PP_mal_Regnskapsteor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_mal_Regnskapsteor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_mal_Regnskapsteor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mal_Regnskapsteor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mal_Regnskapsteor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LMRmal</Template>
  <TotalTime>199</TotalTime>
  <Words>552</Words>
  <Application>Microsoft Office PowerPoint</Application>
  <PresentationFormat>Skjermfremvisning (4:3)</PresentationFormat>
  <Paragraphs>150</Paragraphs>
  <Slides>19</Slides>
  <Notes>19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19</vt:i4>
      </vt:variant>
    </vt:vector>
  </HeadingPairs>
  <TitlesOfParts>
    <vt:vector size="21" baseType="lpstr">
      <vt:lpstr>LMRmal</vt:lpstr>
      <vt:lpstr>Equation</vt:lpstr>
      <vt:lpstr>Kapittel 6 Følsomhet</vt:lpstr>
      <vt:lpstr>Lysbilde 2</vt:lpstr>
      <vt:lpstr>Lysbilde 3</vt:lpstr>
      <vt:lpstr>Lysbilde 4</vt:lpstr>
      <vt:lpstr>Lysbilde 5</vt:lpstr>
      <vt:lpstr>Lysbilde 6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Lysbilde 14</vt:lpstr>
      <vt:lpstr>Lysbilde 15</vt:lpstr>
      <vt:lpstr>Lysbilde 16</vt:lpstr>
      <vt:lpstr>Lysbilde 17</vt:lpstr>
      <vt:lpstr>Lysbilde 18</vt:lpstr>
      <vt:lpstr>Lysbilde 19</vt:lpstr>
    </vt:vector>
  </TitlesOfParts>
  <Company>Fagbokforlaget Vigmostad &amp; Bjørke 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mateusz</dc:creator>
  <cp:lastModifiedBy>Knut Ebeltoft</cp:lastModifiedBy>
  <cp:revision>38</cp:revision>
  <dcterms:created xsi:type="dcterms:W3CDTF">2009-03-30T12:33:10Z</dcterms:created>
  <dcterms:modified xsi:type="dcterms:W3CDTF">2009-10-16T07:30:30Z</dcterms:modified>
</cp:coreProperties>
</file>