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55"/>
  </p:notesMasterIdLst>
  <p:handoutMasterIdLst>
    <p:handoutMasterId r:id="rId56"/>
  </p:handoutMasterIdLst>
  <p:sldIdLst>
    <p:sldId id="311" r:id="rId3"/>
    <p:sldId id="313" r:id="rId4"/>
    <p:sldId id="314" r:id="rId5"/>
    <p:sldId id="366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Nåverdi</a:t>
            </a:r>
          </a:p>
        </c:rich>
      </c:tx>
      <c:layout>
        <c:manualLayout>
          <c:xMode val="edge"/>
          <c:yMode val="edge"/>
          <c:x val="0.45233265720081134"/>
          <c:y val="2.1052631578947368E-2"/>
        </c:manualLayout>
      </c:layout>
      <c:overlay val="0"/>
      <c:spPr>
        <a:noFill/>
        <a:ln w="457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6186419832272"/>
          <c:y val="0.14987134828327819"/>
          <c:w val="0.79513184584178498"/>
          <c:h val="0.610526315789473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Nåverdi!$C$5</c:f>
              <c:strCache>
                <c:ptCount val="1"/>
                <c:pt idx="0">
                  <c:v>0 %</c:v>
                </c:pt>
              </c:strCache>
            </c:strRef>
          </c:tx>
          <c:spPr>
            <a:ln w="22896">
              <a:solidFill>
                <a:srgbClr val="FFFFFF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Nåverdi!$D$5:$I$5</c:f>
              <c:numCache>
                <c:formatCode>General</c:formatCode>
                <c:ptCount val="6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  <c:pt idx="5">
                  <c:v>50000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Nåverdi!$C$6</c:f>
              <c:strCache>
                <c:ptCount val="1"/>
                <c:pt idx="0">
                  <c:v>2 %</c:v>
                </c:pt>
              </c:strCache>
            </c:strRef>
          </c:tx>
          <c:spPr>
            <a:ln w="22896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Nåverdi!$D$6:$I$6</c:f>
              <c:numCache>
                <c:formatCode>General</c:formatCode>
                <c:ptCount val="6"/>
                <c:pt idx="0">
                  <c:v>50000</c:v>
                </c:pt>
                <c:pt idx="1">
                  <c:v>46192.271301325709</c:v>
                </c:pt>
                <c:pt idx="2">
                  <c:v>42674.518559505581</c:v>
                </c:pt>
                <c:pt idx="3">
                  <c:v>39424.65877908282</c:v>
                </c:pt>
                <c:pt idx="4">
                  <c:v>36422.29068571172</c:v>
                </c:pt>
                <c:pt idx="5">
                  <c:v>33648.566655402887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Nåverdi!$C$7</c:f>
              <c:strCache>
                <c:ptCount val="1"/>
                <c:pt idx="0">
                  <c:v>4 %</c:v>
                </c:pt>
              </c:strCache>
            </c:strRef>
          </c:tx>
          <c:spPr>
            <a:ln w="22896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Nåverdi!$D$7:$I$7</c:f>
              <c:numCache>
                <c:formatCode>General</c:formatCode>
                <c:ptCount val="6"/>
                <c:pt idx="0">
                  <c:v>50000</c:v>
                </c:pt>
                <c:pt idx="1">
                  <c:v>42740.209551486289</c:v>
                </c:pt>
                <c:pt idx="2">
                  <c:v>36534.510250099192</c:v>
                </c:pt>
                <c:pt idx="3">
                  <c:v>31229.852479003257</c:v>
                </c:pt>
                <c:pt idx="4">
                  <c:v>26695.408784292053</c:v>
                </c:pt>
                <c:pt idx="5">
                  <c:v>22819.347310064604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Nåverdi!$C$8</c:f>
              <c:strCache>
                <c:ptCount val="1"/>
                <c:pt idx="0">
                  <c:v>6 %</c:v>
                </c:pt>
              </c:strCache>
            </c:strRef>
          </c:tx>
          <c:spPr>
            <a:ln w="22896">
              <a:solidFill>
                <a:srgbClr val="00FFFF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Nåverdi!$D$8:$I$8</c:f>
              <c:numCache>
                <c:formatCode>General</c:formatCode>
                <c:ptCount val="6"/>
                <c:pt idx="0">
                  <c:v>50000</c:v>
                </c:pt>
                <c:pt idx="1">
                  <c:v>39604.683161901019</c:v>
                </c:pt>
                <c:pt idx="2">
                  <c:v>31370.618567091326</c:v>
                </c:pt>
                <c:pt idx="3">
                  <c:v>24848.468178850024</c:v>
                </c:pt>
                <c:pt idx="4">
                  <c:v>19682.314185638701</c:v>
                </c:pt>
                <c:pt idx="5">
                  <c:v>15590.236344304214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Nåverdi!$C$9</c:f>
              <c:strCache>
                <c:ptCount val="1"/>
                <c:pt idx="0">
                  <c:v>8 %</c:v>
                </c:pt>
              </c:strCache>
            </c:strRef>
          </c:tx>
          <c:spPr>
            <a:ln w="22896">
              <a:solidFill>
                <a:srgbClr val="80008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Nåverdi!$D$9:$I$9</c:f>
              <c:numCache>
                <c:formatCode>General</c:formatCode>
                <c:ptCount val="6"/>
                <c:pt idx="0">
                  <c:v>50000</c:v>
                </c:pt>
                <c:pt idx="1">
                  <c:v>36751.492639822667</c:v>
                </c:pt>
                <c:pt idx="2">
                  <c:v>27013.444225098789</c:v>
                </c:pt>
                <c:pt idx="3">
                  <c:v>19855.687932299563</c:v>
                </c:pt>
                <c:pt idx="4">
                  <c:v>14594.52337805046</c:v>
                </c:pt>
                <c:pt idx="5">
                  <c:v>10727.410370202826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Nåverdi!$C$10</c:f>
              <c:strCache>
                <c:ptCount val="1"/>
                <c:pt idx="0">
                  <c:v>10 %</c:v>
                </c:pt>
              </c:strCache>
            </c:strRef>
          </c:tx>
          <c:spPr>
            <a:ln w="22896">
              <a:solidFill>
                <a:srgbClr val="80000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/>
              <c:spPr>
                <a:noFill/>
                <a:ln w="457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Nåverdi!$D$4:$I$4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Nåverdi!$D$10:$I$10</c:f>
              <c:numCache>
                <c:formatCode>General</c:formatCode>
                <c:ptCount val="6"/>
                <c:pt idx="0">
                  <c:v>50000</c:v>
                </c:pt>
                <c:pt idx="1">
                  <c:v>34150.672768253527</c:v>
                </c:pt>
                <c:pt idx="2">
                  <c:v>23325.369010486658</c:v>
                </c:pt>
                <c:pt idx="3">
                  <c:v>15931.540885517828</c:v>
                </c:pt>
                <c:pt idx="4">
                  <c:v>10881.456789507427</c:v>
                </c:pt>
                <c:pt idx="5">
                  <c:v>7432.1814012071745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69664"/>
        <c:axId val="44570240"/>
      </c:scatterChart>
      <c:valAx>
        <c:axId val="445696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dirty="0" smtClean="0"/>
                  <a:t>Diskonteringstid</a:t>
                </a:r>
                <a:endParaRPr lang="nb-NO" dirty="0"/>
              </a:p>
            </c:rich>
          </c:tx>
          <c:layout>
            <c:manualLayout>
              <c:xMode val="edge"/>
              <c:yMode val="edge"/>
              <c:x val="0.39148073022312374"/>
              <c:y val="0.89122807017543859"/>
            </c:manualLayout>
          </c:layout>
          <c:overlay val="0"/>
          <c:spPr>
            <a:noFill/>
            <a:ln w="457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72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44570240"/>
        <c:crosses val="autoZero"/>
        <c:crossBetween val="midCat"/>
        <c:majorUnit val="4"/>
      </c:valAx>
      <c:valAx>
        <c:axId val="4457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72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44569664"/>
        <c:crosses val="autoZero"/>
        <c:crossBetween val="midCat"/>
      </c:valAx>
      <c:spPr>
        <a:solidFill>
          <a:schemeClr val="bg2"/>
        </a:solidFill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Avvik kapitaliseringsfaktor</a:t>
            </a:r>
          </a:p>
        </c:rich>
      </c:tx>
      <c:layout>
        <c:manualLayout>
          <c:xMode val="edge"/>
          <c:yMode val="edge"/>
          <c:x val="0.3498024576229703"/>
          <c:y val="2.1390500276171065E-2"/>
        </c:manualLayout>
      </c:layout>
      <c:overlay val="0"/>
      <c:spPr>
        <a:noFill/>
        <a:ln w="385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217391304347824E-2"/>
          <c:y val="0.23529411764705882"/>
          <c:w val="0.90513833992094861"/>
          <c:h val="0.502673796791443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Nåverdi!$C$13</c:f>
              <c:strCache>
                <c:ptCount val="1"/>
                <c:pt idx="0">
                  <c:v>2 %</c:v>
                </c:pt>
              </c:strCache>
            </c:strRef>
          </c:tx>
          <c:spPr>
            <a:ln w="19298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5"/>
              <c:spPr>
                <a:noFill/>
                <a:ln w="3859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1.1721331165844839E-3"/>
                  <c:y val="-6.0946378980109572E-2"/>
                </c:manualLayout>
              </c:layout>
              <c:spPr>
                <a:noFill/>
                <a:ln w="3859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Nåverdi!$D$12:$J$12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Nåverdi!$D$13:$J$13</c:f>
              <c:numCache>
                <c:formatCode>0.00%</c:formatCode>
                <c:ptCount val="7"/>
                <c:pt idx="0">
                  <c:v>24.752475247524757</c:v>
                </c:pt>
                <c:pt idx="1">
                  <c:v>9.6079197052161085</c:v>
                </c:pt>
                <c:pt idx="2">
                  <c:v>4.5663263932658227</c:v>
                </c:pt>
                <c:pt idx="3">
                  <c:v>2.0578359062645202</c:v>
                </c:pt>
                <c:pt idx="4">
                  <c:v>1.2324961146701483</c:v>
                </c:pt>
                <c:pt idx="5">
                  <c:v>0.82778738986737521</c:v>
                </c:pt>
                <c:pt idx="6">
                  <c:v>0.59116048518482878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Nåverdi!$C$14</c:f>
              <c:strCache>
                <c:ptCount val="1"/>
                <c:pt idx="0">
                  <c:v>5 %</c:v>
                </c:pt>
              </c:strCache>
            </c:strRef>
          </c:tx>
          <c:spPr>
            <a:ln w="19298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3"/>
              <c:layout/>
              <c:spPr>
                <a:noFill/>
                <a:ln w="3859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Nåverdi!$D$12:$J$12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Nåverdi!$D$14:$J$14</c:f>
              <c:numCache>
                <c:formatCode>0.00%</c:formatCode>
                <c:ptCount val="7"/>
                <c:pt idx="0">
                  <c:v>9.7560975609756078</c:v>
                </c:pt>
                <c:pt idx="1">
                  <c:v>3.6194959625653613</c:v>
                </c:pt>
                <c:pt idx="2">
                  <c:v>1.5900914993091342</c:v>
                </c:pt>
                <c:pt idx="3">
                  <c:v>0.60485174381382667</c:v>
                </c:pt>
                <c:pt idx="4">
                  <c:v>0.30102870160553175</c:v>
                </c:pt>
                <c:pt idx="5">
                  <c:v>0.16556322332069998</c:v>
                </c:pt>
                <c:pt idx="6">
                  <c:v>9.5534709714729577E-2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Nåverdi!$C$15</c:f>
              <c:strCache>
                <c:ptCount val="1"/>
                <c:pt idx="0">
                  <c:v>10 %</c:v>
                </c:pt>
              </c:strCache>
            </c:strRef>
          </c:tx>
          <c:spPr>
            <a:ln w="19298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2"/>
              <c:layout/>
              <c:spPr>
                <a:noFill/>
                <a:ln w="3859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Nåverdi!$D$12:$J$12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Nåverdi!$D$15:$J$15</c:f>
              <c:numCache>
                <c:formatCode>0.00%</c:formatCode>
                <c:ptCount val="7"/>
                <c:pt idx="0">
                  <c:v>4.7619047619047583</c:v>
                </c:pt>
                <c:pt idx="1">
                  <c:v>1.6379748079474521</c:v>
                </c:pt>
                <c:pt idx="2">
                  <c:v>0.62745394882511529</c:v>
                </c:pt>
                <c:pt idx="3">
                  <c:v>0.17459624772545765</c:v>
                </c:pt>
                <c:pt idx="4">
                  <c:v>6.0792482526338919E-2</c:v>
                </c:pt>
                <c:pt idx="5">
                  <c:v>2.2594144143694983E-2</c:v>
                </c:pt>
                <c:pt idx="6">
                  <c:v>8.5917404611994801E-3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Nåverdi!$C$16</c:f>
              <c:strCache>
                <c:ptCount val="1"/>
                <c:pt idx="0">
                  <c:v>20 %</c:v>
                </c:pt>
              </c:strCache>
            </c:strRef>
          </c:tx>
          <c:spPr>
            <a:ln w="19298">
              <a:solidFill>
                <a:srgbClr val="00FF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1"/>
              <c:layout/>
              <c:spPr>
                <a:noFill/>
                <a:ln w="3859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Nåverdi!$D$12:$J$12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Nåverdi!$D$16:$J$16</c:f>
              <c:numCache>
                <c:formatCode>0.00%</c:formatCode>
                <c:ptCount val="7"/>
                <c:pt idx="0">
                  <c:v>2.2727272727272734</c:v>
                </c:pt>
                <c:pt idx="1">
                  <c:v>0.67189851644807574</c:v>
                </c:pt>
                <c:pt idx="2">
                  <c:v>0.19261378441429577</c:v>
                </c:pt>
                <c:pt idx="3">
                  <c:v>2.6782653465213982E-2</c:v>
                </c:pt>
                <c:pt idx="4">
                  <c:v>4.2305423243342005E-3</c:v>
                </c:pt>
                <c:pt idx="5">
                  <c:v>6.8084106596835378E-4</c:v>
                </c:pt>
                <c:pt idx="6">
                  <c:v>1.0989689511769986E-4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72832"/>
        <c:axId val="110873408"/>
      </c:scatterChart>
      <c:valAx>
        <c:axId val="110872832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Levetid</a:t>
                </a:r>
              </a:p>
            </c:rich>
          </c:tx>
          <c:layout>
            <c:manualLayout>
              <c:xMode val="edge"/>
              <c:yMode val="edge"/>
              <c:x val="0.47826079742074867"/>
              <c:y val="0.87700546454215889"/>
            </c:manualLayout>
          </c:layout>
          <c:overlay val="0"/>
          <c:spPr>
            <a:noFill/>
            <a:ln w="3859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2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10873408"/>
        <c:crosses val="autoZero"/>
        <c:crossBetween val="midCat"/>
      </c:valAx>
      <c:valAx>
        <c:axId val="110873408"/>
        <c:scaling>
          <c:orientation val="minMax"/>
          <c:max val="0.8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82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110872832"/>
        <c:crosses val="autoZero"/>
        <c:crossBetween val="midCat"/>
        <c:majorUnit val="0.2"/>
        <c:minorUnit val="0.1"/>
      </c:valAx>
      <c:spPr>
        <a:solidFill>
          <a:schemeClr val="bg2"/>
        </a:solidFill>
        <a:ln w="385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A18A9-62AD-4865-A5C8-C47D947E42A1}" type="slidenum">
              <a:rPr lang="en-US"/>
              <a:pPr/>
              <a:t>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Figuren viser på</a:t>
            </a:r>
            <a:r>
              <a:rPr lang="nb-NO" baseline="0" dirty="0" smtClean="0"/>
              <a:t> vertikal akse hvor stor feil kapitaliseringsfaktoren/multiplikatormetoden gir i forhold til korrekt beregning, avhengig av faktisk levetid på horisontal akse. Feilen er stor for små kapitalkostnader (linjen angitt med 2%), og mindre for store kapitalkostnader (for eksempel linjen med 20%).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57-EB36-7542-8ED8-5F1079D825E3}" type="slidenum">
              <a:rPr lang="nn-NO" smtClean="0"/>
              <a:pPr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415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0933EC90-7947-4F34-9BF1-4BFAA04A30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728" y="1600200"/>
            <a:ext cx="9517327" cy="45339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26889B2C-CA8A-40C7-A371-0458B2696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21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2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2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2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2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jpeg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jpeg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.jpeg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jpeg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.jpeg"/><Relationship Id="rId4" Type="http://schemas.openxmlformats.org/officeDocument/2006/relationships/image" Target="../media/image63.wmf"/><Relationship Id="rId9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n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Renteregning - Finansmatematikk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3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Diskontering</a:t>
            </a:r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21B-CD2D-404B-BF71-9F06DFA6F9B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2150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17506"/>
              </p:ext>
            </p:extLst>
          </p:nvPr>
        </p:nvGraphicFramePr>
        <p:xfrm>
          <a:off x="3860239" y="2645824"/>
          <a:ext cx="2374020" cy="69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860239" y="2645824"/>
                        <a:ext cx="2374020" cy="69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Sluttverdifaktor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794" y="1600200"/>
            <a:ext cx="4524375" cy="4533900"/>
          </a:xfrm>
        </p:spPr>
        <p:txBody>
          <a:bodyPr/>
          <a:lstStyle/>
          <a:p>
            <a:pPr>
              <a:tabLst>
                <a:tab pos="3133725" algn="l"/>
              </a:tabLst>
            </a:pPr>
            <a:r>
              <a:rPr lang="nb-NO" sz="2800" dirty="0" smtClean="0"/>
              <a:t>Sluttverdifaktor: 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>
              <a:tabLst>
                <a:tab pos="3133725" algn="l"/>
              </a:tabLst>
            </a:pPr>
            <a:r>
              <a:rPr lang="nb-NO" sz="2800" dirty="0" smtClean="0"/>
              <a:t>Sluttverdi: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>
              <a:tabLst>
                <a:tab pos="3133725" algn="l"/>
              </a:tabLst>
            </a:pPr>
            <a:r>
              <a:rPr lang="nb-NO" sz="2800" dirty="0"/>
              <a:t>Sluttverdien øker når:</a:t>
            </a:r>
          </a:p>
          <a:p>
            <a:pPr lvl="1">
              <a:tabLst>
                <a:tab pos="3133725" algn="l"/>
              </a:tabLst>
            </a:pPr>
            <a:r>
              <a:rPr lang="nb-NO" sz="2400" dirty="0"/>
              <a:t>Innskuddet øker	</a:t>
            </a:r>
            <a:r>
              <a:rPr lang="nb-NO" sz="2400" dirty="0" smtClean="0"/>
              <a:t> </a:t>
            </a:r>
            <a:r>
              <a:rPr lang="nb-NO" sz="2400" b="1" i="1" dirty="0">
                <a:latin typeface="Times New Roman" pitchFamily="18" charset="0"/>
              </a:rPr>
              <a:t>X</a:t>
            </a:r>
            <a:r>
              <a:rPr lang="nb-NO" sz="2400" b="1" i="1" baseline="-25000" dirty="0">
                <a:latin typeface="Times New Roman" pitchFamily="18" charset="0"/>
              </a:rPr>
              <a:t>0</a:t>
            </a:r>
          </a:p>
          <a:p>
            <a:pPr lvl="1">
              <a:tabLst>
                <a:tab pos="3133725" algn="l"/>
              </a:tabLst>
            </a:pPr>
            <a:r>
              <a:rPr lang="nb-NO" sz="2400" dirty="0"/>
              <a:t>Renten øker 	</a:t>
            </a:r>
            <a:r>
              <a:rPr lang="nb-NO" sz="2400" dirty="0" smtClean="0"/>
              <a:t> </a:t>
            </a:r>
            <a:r>
              <a:rPr lang="nb-NO" sz="2400" b="1" i="1" dirty="0">
                <a:latin typeface="Times New Roman" pitchFamily="18" charset="0"/>
              </a:rPr>
              <a:t>r</a:t>
            </a:r>
          </a:p>
          <a:p>
            <a:pPr lvl="1">
              <a:tabLst>
                <a:tab pos="3133725" algn="l"/>
              </a:tabLst>
            </a:pPr>
            <a:r>
              <a:rPr lang="nb-NO" sz="2400" dirty="0"/>
              <a:t>Løpetiden øker 	</a:t>
            </a:r>
            <a:r>
              <a:rPr lang="nb-NO" sz="2400" dirty="0" smtClean="0"/>
              <a:t> </a:t>
            </a:r>
            <a:r>
              <a:rPr lang="nb-NO" sz="2400" b="1" i="1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15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893"/>
              </p:ext>
            </p:extLst>
          </p:nvPr>
        </p:nvGraphicFramePr>
        <p:xfrm>
          <a:off x="3860239" y="1508783"/>
          <a:ext cx="2374020" cy="76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863280" imgH="279360" progId="Equation.DSMT4">
                  <p:embed/>
                </p:oleObj>
              </mc:Choice>
              <mc:Fallback>
                <p:oleObj name="Equation" r:id="rId5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860239" y="1508783"/>
                        <a:ext cx="2374020" cy="76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4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uiExpand="1" build="p"/>
      <p:bldP spid="2150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301F-144B-49BB-AE98-09FEF6DE53DA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Innskudd på 50.000 skal etter 4 år vokse til 65.000. Hvilken rentesats kreves?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Sluttverdi og ukjent rente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27144"/>
              </p:ext>
            </p:extLst>
          </p:nvPr>
        </p:nvGraphicFramePr>
        <p:xfrm>
          <a:off x="1209573" y="3424469"/>
          <a:ext cx="37143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3" imgW="1485720" imgH="279360" progId="Equation.DSMT4">
                  <p:embed/>
                </p:oleObj>
              </mc:Choice>
              <mc:Fallback>
                <p:oleObj name="Equation" r:id="rId3" imgW="1485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09573" y="3424469"/>
                        <a:ext cx="371430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100893"/>
              </p:ext>
            </p:extLst>
          </p:nvPr>
        </p:nvGraphicFramePr>
        <p:xfrm>
          <a:off x="1228755" y="4259989"/>
          <a:ext cx="34920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5" imgW="1396800" imgH="393480" progId="Equation.DSMT4">
                  <p:embed/>
                </p:oleObj>
              </mc:Choice>
              <mc:Fallback>
                <p:oleObj name="Equation" r:id="rId5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28755" y="4259989"/>
                        <a:ext cx="3492000" cy="98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12079"/>
              </p:ext>
            </p:extLst>
          </p:nvPr>
        </p:nvGraphicFramePr>
        <p:xfrm>
          <a:off x="1247805" y="5380808"/>
          <a:ext cx="2286000" cy="82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7" imgW="914400" imgH="330120" progId="Equation.DSMT4">
                  <p:embed/>
                </p:oleObj>
              </mc:Choice>
              <mc:Fallback>
                <p:oleObj name="Equation" r:id="rId7" imgW="914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805" y="5380808"/>
                        <a:ext cx="2286000" cy="82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61032"/>
              </p:ext>
            </p:extLst>
          </p:nvPr>
        </p:nvGraphicFramePr>
        <p:xfrm>
          <a:off x="5303838" y="5380808"/>
          <a:ext cx="3429000" cy="82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9" imgW="1371600" imgH="330120" progId="Equation.DSMT4">
                  <p:embed/>
                </p:oleObj>
              </mc:Choice>
              <mc:Fallback>
                <p:oleObj name="Equation" r:id="rId9" imgW="1371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303838" y="5380808"/>
                        <a:ext cx="3429000" cy="82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888" name="Group 16"/>
          <p:cNvGrpSpPr>
            <a:grpSpLocks/>
          </p:cNvGrpSpPr>
          <p:nvPr/>
        </p:nvGrpSpPr>
        <p:grpSpPr bwMode="auto">
          <a:xfrm>
            <a:off x="1209015" y="2563814"/>
            <a:ext cx="8580040" cy="504825"/>
            <a:chOff x="567" y="890"/>
            <a:chExt cx="4989" cy="318"/>
          </a:xfrm>
        </p:grpSpPr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567" y="1163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890" name="Line 18"/>
            <p:cNvSpPr>
              <a:spLocks noChangeShapeType="1"/>
            </p:cNvSpPr>
            <p:nvPr/>
          </p:nvSpPr>
          <p:spPr bwMode="auto">
            <a:xfrm>
              <a:off x="1474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891" name="Line 19"/>
            <p:cNvSpPr>
              <a:spLocks noChangeShapeType="1"/>
            </p:cNvSpPr>
            <p:nvPr/>
          </p:nvSpPr>
          <p:spPr bwMode="auto">
            <a:xfrm>
              <a:off x="3561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7892" name="Rectangle 20"/>
            <p:cNvSpPr>
              <a:spLocks noChangeArrowheads="1"/>
            </p:cNvSpPr>
            <p:nvPr/>
          </p:nvSpPr>
          <p:spPr bwMode="auto">
            <a:xfrm>
              <a:off x="5058" y="890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07893" name="Rectangle 21"/>
            <p:cNvSpPr>
              <a:spLocks noChangeArrowheads="1"/>
            </p:cNvSpPr>
            <p:nvPr/>
          </p:nvSpPr>
          <p:spPr bwMode="auto">
            <a:xfrm>
              <a:off x="1202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07894" name="Rectangle 22"/>
            <p:cNvSpPr>
              <a:spLocks noChangeArrowheads="1"/>
            </p:cNvSpPr>
            <p:nvPr/>
          </p:nvSpPr>
          <p:spPr bwMode="auto">
            <a:xfrm>
              <a:off x="3288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4</a:t>
              </a:r>
            </a:p>
          </p:txBody>
        </p:sp>
      </p:grp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1988080" y="30686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50.000</a:t>
            </a:r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3081867" y="3284538"/>
            <a:ext cx="3119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6278961" y="30686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65.000</a:t>
            </a:r>
          </a:p>
        </p:txBody>
      </p:sp>
    </p:spTree>
    <p:extLst>
      <p:ext uri="{BB962C8B-B14F-4D97-AF65-F5344CB8AC3E}">
        <p14:creationId xmlns:p14="http://schemas.microsoft.com/office/powerpoint/2010/main" val="24490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78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8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207878" grpId="0" build="p"/>
      <p:bldP spid="207879" grpId="0" build="p"/>
      <p:bldP spid="207880" grpId="0" build="p"/>
      <p:bldP spid="207881" grpId="0" build="p"/>
      <p:bldP spid="207895" grpId="0"/>
      <p:bldP spid="207896" grpId="0" animBg="1"/>
      <p:bldP spid="2078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9F8A-AE10-487E-BEB6-8EB207CA945A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Sluttverdi og ukjent løpetid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5149" y="1701800"/>
            <a:ext cx="8301038" cy="4335463"/>
          </a:xfrm>
        </p:spPr>
        <p:txBody>
          <a:bodyPr/>
          <a:lstStyle/>
          <a:p>
            <a:r>
              <a:rPr lang="nb-NO" dirty="0"/>
              <a:t>Innskudd på 50.000 skal med 6% rente vokse til 65.000. Hvilken løpetid kreves?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048350"/>
              </p:ext>
            </p:extLst>
          </p:nvPr>
        </p:nvGraphicFramePr>
        <p:xfrm>
          <a:off x="838200" y="3422028"/>
          <a:ext cx="42543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3" imgW="1701720" imgH="279360" progId="Equation.DSMT4">
                  <p:embed/>
                </p:oleObj>
              </mc:Choice>
              <mc:Fallback>
                <p:oleObj name="Equation" r:id="rId3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38200" y="3422028"/>
                        <a:ext cx="425430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55336"/>
              </p:ext>
            </p:extLst>
          </p:nvPr>
        </p:nvGraphicFramePr>
        <p:xfrm>
          <a:off x="838200" y="4323953"/>
          <a:ext cx="40320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5" imgW="1612800" imgH="393480" progId="Equation.DSMT4">
                  <p:embed/>
                </p:oleObj>
              </mc:Choice>
              <mc:Fallback>
                <p:oleObj name="Equation" r:id="rId5" imgW="1612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38200" y="4323953"/>
                        <a:ext cx="4032000" cy="98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30005"/>
              </p:ext>
            </p:extLst>
          </p:nvPr>
        </p:nvGraphicFramePr>
        <p:xfrm>
          <a:off x="838200" y="5481721"/>
          <a:ext cx="31113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7" imgW="1244520" imgH="253800" progId="Equation.DSMT4">
                  <p:embed/>
                </p:oleObj>
              </mc:Choice>
              <mc:Fallback>
                <p:oleObj name="Equation" r:id="rId7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1721"/>
                        <a:ext cx="3111300" cy="63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32500"/>
              </p:ext>
            </p:extLst>
          </p:nvPr>
        </p:nvGraphicFramePr>
        <p:xfrm>
          <a:off x="5802313" y="5211721"/>
          <a:ext cx="2952000" cy="11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9" imgW="1180800" imgH="469800" progId="Equation.DSMT4">
                  <p:embed/>
                </p:oleObj>
              </mc:Choice>
              <mc:Fallback>
                <p:oleObj name="Equation" r:id="rId9" imgW="1180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802313" y="5211721"/>
                        <a:ext cx="2952000" cy="117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9928" name="Group 8"/>
          <p:cNvGrpSpPr>
            <a:grpSpLocks/>
          </p:cNvGrpSpPr>
          <p:nvPr/>
        </p:nvGrpSpPr>
        <p:grpSpPr bwMode="auto">
          <a:xfrm>
            <a:off x="818621" y="2563814"/>
            <a:ext cx="8580041" cy="504825"/>
            <a:chOff x="567" y="890"/>
            <a:chExt cx="4989" cy="318"/>
          </a:xfrm>
        </p:grpSpPr>
        <p:sp>
          <p:nvSpPr>
            <p:cNvPr id="209929" name="Line 9"/>
            <p:cNvSpPr>
              <a:spLocks noChangeShapeType="1"/>
            </p:cNvSpPr>
            <p:nvPr/>
          </p:nvSpPr>
          <p:spPr bwMode="auto">
            <a:xfrm>
              <a:off x="567" y="1163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9930" name="Line 10"/>
            <p:cNvSpPr>
              <a:spLocks noChangeShapeType="1"/>
            </p:cNvSpPr>
            <p:nvPr/>
          </p:nvSpPr>
          <p:spPr bwMode="auto">
            <a:xfrm>
              <a:off x="1474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9931" name="Line 11"/>
            <p:cNvSpPr>
              <a:spLocks noChangeShapeType="1"/>
            </p:cNvSpPr>
            <p:nvPr/>
          </p:nvSpPr>
          <p:spPr bwMode="auto">
            <a:xfrm>
              <a:off x="3561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5058" y="890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09933" name="Rectangle 13"/>
            <p:cNvSpPr>
              <a:spLocks noChangeArrowheads="1"/>
            </p:cNvSpPr>
            <p:nvPr/>
          </p:nvSpPr>
          <p:spPr bwMode="auto">
            <a:xfrm>
              <a:off x="1202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09934" name="Rectangle 14"/>
            <p:cNvSpPr>
              <a:spLocks noChangeArrowheads="1"/>
            </p:cNvSpPr>
            <p:nvPr/>
          </p:nvSpPr>
          <p:spPr bwMode="auto">
            <a:xfrm>
              <a:off x="3288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</p:grp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1597688" y="30686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50.000</a:t>
            </a: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2691475" y="3284538"/>
            <a:ext cx="3119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5888567" y="30686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65.000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5651" y="3584448"/>
            <a:ext cx="28072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Kalkulator: TVM menyen.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PV = -50.000</a:t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</a:rPr>
              <a:t>i% = 6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FV = 65.000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 N = 4,5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9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9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9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9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9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4" grpId="0" build="p"/>
      <p:bldP spid="209925" grpId="0" build="p"/>
      <p:bldP spid="209926" grpId="0" build="p"/>
      <p:bldP spid="209927" grpId="0" build="p"/>
      <p:bldP spid="209935" grpId="0"/>
      <p:bldP spid="209936" grpId="0" animBg="1"/>
      <p:bldP spid="20993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D004-9DA0-4955-AA5D-D8E115F5825E}" type="slidenum">
              <a:rPr lang="en-US"/>
              <a:pPr/>
              <a:t>13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/>
              </a:rPr>
              <a:t>Nåverdi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938" y="3068638"/>
            <a:ext cx="9517062" cy="3065462"/>
          </a:xfrm>
        </p:spPr>
        <p:txBody>
          <a:bodyPr/>
          <a:lstStyle/>
          <a:p>
            <a:r>
              <a:rPr lang="nb-NO" dirty="0"/>
              <a:t>Nåverdien er verdien i dag av et framtidig beløp.</a:t>
            </a:r>
          </a:p>
          <a:p>
            <a:r>
              <a:rPr lang="nb-NO" dirty="0"/>
              <a:t>Vi diskonterer det framtidige beløpet, dvs. beregner baklengs renteregning:</a:t>
            </a:r>
          </a:p>
        </p:txBody>
      </p:sp>
      <p:grpSp>
        <p:nvGrpSpPr>
          <p:cNvPr id="210958" name="Group 14"/>
          <p:cNvGrpSpPr>
            <a:grpSpLocks/>
          </p:cNvGrpSpPr>
          <p:nvPr/>
        </p:nvGrpSpPr>
        <p:grpSpPr bwMode="auto">
          <a:xfrm>
            <a:off x="975123" y="1412876"/>
            <a:ext cx="8580040" cy="504825"/>
            <a:chOff x="567" y="890"/>
            <a:chExt cx="4989" cy="318"/>
          </a:xfrm>
        </p:grpSpPr>
        <p:sp>
          <p:nvSpPr>
            <p:cNvPr id="210949" name="Line 5"/>
            <p:cNvSpPr>
              <a:spLocks noChangeShapeType="1"/>
            </p:cNvSpPr>
            <p:nvPr/>
          </p:nvSpPr>
          <p:spPr bwMode="auto">
            <a:xfrm>
              <a:off x="567" y="1163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0950" name="Line 6"/>
            <p:cNvSpPr>
              <a:spLocks noChangeShapeType="1"/>
            </p:cNvSpPr>
            <p:nvPr/>
          </p:nvSpPr>
          <p:spPr bwMode="auto">
            <a:xfrm>
              <a:off x="1474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0951" name="Line 7"/>
            <p:cNvSpPr>
              <a:spLocks noChangeShapeType="1"/>
            </p:cNvSpPr>
            <p:nvPr/>
          </p:nvSpPr>
          <p:spPr bwMode="auto">
            <a:xfrm>
              <a:off x="3561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5058" y="890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202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288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</p:grp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2144581" y="1916113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endParaRPr lang="nb-NO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2847976" y="2133600"/>
            <a:ext cx="3119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5733786" y="19891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T</a:t>
            </a:r>
            <a:endParaRPr lang="nb-NO"/>
          </a:p>
        </p:txBody>
      </p:sp>
      <p:sp>
        <p:nvSpPr>
          <p:cNvPr id="210959" name="Rectangle 15"/>
          <p:cNvSpPr>
            <a:spLocks noChangeArrowheads="1"/>
          </p:cNvSpPr>
          <p:nvPr/>
        </p:nvSpPr>
        <p:spPr bwMode="auto">
          <a:xfrm>
            <a:off x="6982355" y="19891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r>
              <a:rPr lang="nb-NO"/>
              <a:t> kjent</a:t>
            </a:r>
          </a:p>
        </p:txBody>
      </p:sp>
      <p:sp>
        <p:nvSpPr>
          <p:cNvPr id="210960" name="Rectangle 16"/>
          <p:cNvSpPr>
            <a:spLocks noChangeArrowheads="1"/>
          </p:cNvSpPr>
          <p:nvPr/>
        </p:nvSpPr>
        <p:spPr bwMode="auto">
          <a:xfrm>
            <a:off x="8387425" y="19891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T </a:t>
            </a:r>
            <a:r>
              <a:rPr lang="nb-NO"/>
              <a:t>ukjent</a:t>
            </a:r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741231" y="1916113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Sluttverdi</a:t>
            </a:r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2142861" y="2563813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endParaRPr lang="nb-NO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2846256" y="2781300"/>
            <a:ext cx="3119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5732067" y="26368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T</a:t>
            </a:r>
            <a:endParaRPr lang="nb-NO"/>
          </a:p>
        </p:txBody>
      </p:sp>
      <p:sp>
        <p:nvSpPr>
          <p:cNvPr id="210965" name="Rectangle 21"/>
          <p:cNvSpPr>
            <a:spLocks noChangeArrowheads="1"/>
          </p:cNvSpPr>
          <p:nvPr/>
        </p:nvSpPr>
        <p:spPr bwMode="auto">
          <a:xfrm>
            <a:off x="6980636" y="26368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r>
              <a:rPr lang="nb-NO"/>
              <a:t> ukjent</a:t>
            </a:r>
          </a:p>
        </p:txBody>
      </p:sp>
      <p:sp>
        <p:nvSpPr>
          <p:cNvPr id="210966" name="Rectangle 22"/>
          <p:cNvSpPr>
            <a:spLocks noChangeArrowheads="1"/>
          </p:cNvSpPr>
          <p:nvPr/>
        </p:nvSpPr>
        <p:spPr bwMode="auto">
          <a:xfrm>
            <a:off x="8385705" y="26368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T </a:t>
            </a:r>
            <a:r>
              <a:rPr lang="nb-NO"/>
              <a:t>kjent</a:t>
            </a: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741231" y="26368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Nåverdi</a:t>
            </a:r>
          </a:p>
        </p:txBody>
      </p:sp>
      <p:graphicFrame>
        <p:nvGraphicFramePr>
          <p:cNvPr id="21097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9488"/>
              </p:ext>
            </p:extLst>
          </p:nvPr>
        </p:nvGraphicFramePr>
        <p:xfrm>
          <a:off x="951375" y="4917305"/>
          <a:ext cx="7997220" cy="12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2908080" imgH="469800" progId="Equation.DSMT4">
                  <p:embed/>
                </p:oleObj>
              </mc:Choice>
              <mc:Fallback>
                <p:oleObj name="Equation" r:id="rId3" imgW="2908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51375" y="4917305"/>
                        <a:ext cx="7997220" cy="129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4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  <p:bldP spid="210955" grpId="0"/>
      <p:bldP spid="210956" grpId="0" animBg="1"/>
      <p:bldP spid="210957" grpId="0"/>
      <p:bldP spid="210959" grpId="0"/>
      <p:bldP spid="210960" grpId="0"/>
      <p:bldP spid="210961" grpId="0"/>
      <p:bldP spid="210962" grpId="0"/>
      <p:bldP spid="210963" grpId="0" animBg="1"/>
      <p:bldP spid="210964" grpId="0"/>
      <p:bldP spid="210965" grpId="0"/>
      <p:bldP spid="210966" grpId="0"/>
      <p:bldP spid="2109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C8D-4E50-4C0F-9B93-203E09209486}" type="slidenum">
              <a:rPr lang="en-US"/>
              <a:pPr/>
              <a:t>14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Nåverdi av livspolise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938" y="1600200"/>
            <a:ext cx="9517062" cy="1541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En livspolise på 100.000 utbetales om 5 år. Hvis et lån til 10% rente tilbakebetales med livspolisen, hvor mye kan lånes?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741231" y="2995614"/>
            <a:ext cx="8580040" cy="504825"/>
            <a:chOff x="567" y="890"/>
            <a:chExt cx="4989" cy="318"/>
          </a:xfrm>
        </p:grpSpPr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567" y="1163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>
              <a:off x="1474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>
              <a:off x="3561" y="10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5058" y="890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1202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13002" name="Rectangle 10"/>
            <p:cNvSpPr>
              <a:spLocks noChangeArrowheads="1"/>
            </p:cNvSpPr>
            <p:nvPr/>
          </p:nvSpPr>
          <p:spPr bwMode="auto">
            <a:xfrm>
              <a:off x="3288" y="890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</a:t>
              </a:r>
            </a:p>
          </p:txBody>
        </p:sp>
      </p:grp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910690" y="35004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endParaRPr lang="nb-NO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2614084" y="3716338"/>
            <a:ext cx="3119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5811177" y="3500438"/>
            <a:ext cx="8564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100.000</a:t>
            </a:r>
          </a:p>
        </p:txBody>
      </p:sp>
      <p:graphicFrame>
        <p:nvGraphicFramePr>
          <p:cNvPr id="213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73669"/>
              </p:ext>
            </p:extLst>
          </p:nvPr>
        </p:nvGraphicFramePr>
        <p:xfrm>
          <a:off x="1012825" y="4024313"/>
          <a:ext cx="5938838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955520" imgH="685800" progId="Equation.DSMT4">
                  <p:embed/>
                </p:oleObj>
              </mc:Choice>
              <mc:Fallback>
                <p:oleObj name="Equation" r:id="rId3" imgW="1955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12825" y="4024313"/>
                        <a:ext cx="5938838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3003" grpId="0"/>
      <p:bldP spid="213004" grpId="0" animBg="1"/>
      <p:bldP spid="2130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Nåverdifaktor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363075" cy="4533900"/>
          </a:xfrm>
        </p:spPr>
        <p:txBody>
          <a:bodyPr/>
          <a:lstStyle/>
          <a:p>
            <a:pPr>
              <a:tabLst>
                <a:tab pos="3857625" algn="l"/>
              </a:tabLst>
            </a:pPr>
            <a:r>
              <a:rPr lang="nb-NO" sz="2800" dirty="0"/>
              <a:t>Nåverdi: </a:t>
            </a:r>
            <a:br>
              <a:rPr lang="nb-NO" sz="2800" dirty="0"/>
            </a:br>
            <a:endParaRPr lang="nb-NO" sz="2800" dirty="0"/>
          </a:p>
          <a:p>
            <a:pPr>
              <a:tabLst>
                <a:tab pos="3857625" algn="l"/>
              </a:tabLst>
            </a:pPr>
            <a:r>
              <a:rPr lang="nb-NO" sz="2800" dirty="0"/>
              <a:t>Nåverdifaktor:</a:t>
            </a:r>
            <a:br>
              <a:rPr lang="nb-NO" sz="2800" dirty="0"/>
            </a:br>
            <a:endParaRPr lang="nb-NO" sz="2800" dirty="0"/>
          </a:p>
          <a:p>
            <a:pPr>
              <a:tabLst>
                <a:tab pos="3857625" algn="l"/>
              </a:tabLst>
            </a:pPr>
            <a:r>
              <a:rPr lang="nb-NO" sz="2800" dirty="0"/>
              <a:t>Nåverdien øker når:</a:t>
            </a:r>
          </a:p>
          <a:p>
            <a:pPr lvl="1">
              <a:tabLst>
                <a:tab pos="3494088" algn="l"/>
                <a:tab pos="4214813" algn="l"/>
              </a:tabLst>
            </a:pPr>
            <a:r>
              <a:rPr lang="nb-NO" sz="2400" dirty="0"/>
              <a:t>Framtidsbeløpet øker	</a:t>
            </a:r>
            <a:r>
              <a:rPr lang="nb-NO" sz="2400" dirty="0" smtClean="0"/>
              <a:t> </a:t>
            </a:r>
            <a:r>
              <a:rPr lang="nb-NO" sz="2400" b="1" i="1" dirty="0" smtClean="0">
                <a:latin typeface="Times New Roman" pitchFamily="18" charset="0"/>
              </a:rPr>
              <a:t>X</a:t>
            </a:r>
            <a:r>
              <a:rPr lang="nb-NO" sz="2400" b="1" i="1" baseline="-25000" dirty="0" smtClean="0">
                <a:latin typeface="Times New Roman" pitchFamily="18" charset="0"/>
              </a:rPr>
              <a:t>T</a:t>
            </a:r>
            <a:r>
              <a:rPr lang="nb-NO" sz="2400" dirty="0" smtClean="0">
                <a:latin typeface="Times New Roman" pitchFamily="18" charset="0"/>
              </a:rPr>
              <a:t>	</a:t>
            </a:r>
            <a:r>
              <a:rPr lang="nb-NO" sz="2400" dirty="0" smtClean="0"/>
              <a:t>øker</a:t>
            </a:r>
            <a:endParaRPr lang="nb-NO" sz="2400" dirty="0"/>
          </a:p>
          <a:p>
            <a:pPr lvl="1">
              <a:tabLst>
                <a:tab pos="3494088" algn="l"/>
                <a:tab pos="4214813" algn="l"/>
              </a:tabLst>
            </a:pPr>
            <a:r>
              <a:rPr lang="nb-NO" sz="2400" dirty="0"/>
              <a:t>Renten </a:t>
            </a:r>
            <a:r>
              <a:rPr lang="nb-NO" sz="2400" b="1" i="1" dirty="0"/>
              <a:t>minker</a:t>
            </a:r>
            <a:r>
              <a:rPr lang="nb-NO" sz="2400" dirty="0"/>
              <a:t> 	</a:t>
            </a:r>
            <a:r>
              <a:rPr lang="nb-NO" sz="2400" dirty="0" smtClean="0"/>
              <a:t> </a:t>
            </a:r>
            <a:r>
              <a:rPr lang="nb-NO" sz="2400" b="1" i="1" dirty="0">
                <a:latin typeface="Times New Roman" pitchFamily="18" charset="0"/>
              </a:rPr>
              <a:t>r </a:t>
            </a:r>
            <a:r>
              <a:rPr lang="nb-NO" sz="2400" b="1" i="1" dirty="0" smtClean="0">
                <a:latin typeface="Times New Roman" pitchFamily="18" charset="0"/>
              </a:rPr>
              <a:t>	</a:t>
            </a:r>
            <a:r>
              <a:rPr lang="nb-NO" sz="2400" i="1" dirty="0" smtClean="0"/>
              <a:t>minker</a:t>
            </a:r>
            <a:endParaRPr lang="nb-NO" sz="2400" b="1" i="1" dirty="0">
              <a:latin typeface="Times New Roman" pitchFamily="18" charset="0"/>
            </a:endParaRPr>
          </a:p>
          <a:p>
            <a:pPr lvl="1">
              <a:tabLst>
                <a:tab pos="3494088" algn="l"/>
                <a:tab pos="4214813" algn="l"/>
              </a:tabLst>
            </a:pPr>
            <a:r>
              <a:rPr lang="nb-NO" sz="2400" dirty="0"/>
              <a:t>Løpetiden </a:t>
            </a:r>
            <a:r>
              <a:rPr lang="nb-NO" sz="2400" b="1" i="1" dirty="0"/>
              <a:t>minker</a:t>
            </a:r>
            <a:r>
              <a:rPr lang="nb-NO" sz="2400" dirty="0"/>
              <a:t> 	</a:t>
            </a:r>
            <a:r>
              <a:rPr lang="nb-NO" sz="2400" dirty="0" smtClean="0"/>
              <a:t> </a:t>
            </a:r>
            <a:r>
              <a:rPr lang="nb-NO" sz="2400" b="1" i="1" dirty="0" smtClean="0">
                <a:latin typeface="Times New Roman" pitchFamily="18" charset="0"/>
              </a:rPr>
              <a:t>T	</a:t>
            </a:r>
            <a:r>
              <a:rPr lang="nb-NO" sz="2400" i="1" dirty="0" smtClean="0"/>
              <a:t>minker</a:t>
            </a:r>
            <a:endParaRPr lang="nb-NO" sz="2400" i="1" dirty="0"/>
          </a:p>
        </p:txBody>
      </p:sp>
      <p:graphicFrame>
        <p:nvGraphicFramePr>
          <p:cNvPr id="20480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59869921"/>
              </p:ext>
            </p:extLst>
          </p:nvPr>
        </p:nvGraphicFramePr>
        <p:xfrm>
          <a:off x="3646488" y="1596058"/>
          <a:ext cx="2373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646488" y="1596058"/>
                        <a:ext cx="23733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16651"/>
              </p:ext>
            </p:extLst>
          </p:nvPr>
        </p:nvGraphicFramePr>
        <p:xfrm>
          <a:off x="3646488" y="2407343"/>
          <a:ext cx="4295610" cy="12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1562040" imgH="469800" progId="Equation.DSMT4">
                  <p:embed/>
                </p:oleObj>
              </mc:Choice>
              <mc:Fallback>
                <p:oleObj name="Equation" r:id="rId5" imgW="1562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646488" y="2407343"/>
                        <a:ext cx="4295610" cy="129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49952" y="4266073"/>
            <a:ext cx="39843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i="1" dirty="0">
                <a:latin typeface="Bradley Hand ITC" pitchFamily="66" charset="0"/>
                <a:ea typeface="STXingkai" pitchFamily="2" charset="-122"/>
              </a:rPr>
              <a:t>Bekymringer trekker en negativ rente. </a:t>
            </a:r>
            <a:br>
              <a:rPr lang="nb-NO" sz="2400" i="1" dirty="0">
                <a:latin typeface="Bradley Hand ITC" pitchFamily="66" charset="0"/>
                <a:ea typeface="STXingkai" pitchFamily="2" charset="-122"/>
              </a:rPr>
            </a:br>
            <a:r>
              <a:rPr lang="nb-NO" sz="2400" i="1" dirty="0">
                <a:latin typeface="Bradley Hand ITC" pitchFamily="66" charset="0"/>
                <a:ea typeface="STXingkai" pitchFamily="2" charset="-122"/>
              </a:rPr>
              <a:t>De vokser seg små</a:t>
            </a:r>
            <a:br>
              <a:rPr lang="nb-NO" sz="2400" i="1" dirty="0">
                <a:latin typeface="Bradley Hand ITC" pitchFamily="66" charset="0"/>
                <a:ea typeface="STXingkai" pitchFamily="2" charset="-122"/>
              </a:rPr>
            </a:br>
            <a:r>
              <a:rPr lang="nb-NO" sz="2400" i="1" dirty="0">
                <a:latin typeface="Bradley Hand ITC" pitchFamily="66" charset="0"/>
                <a:ea typeface="STXingkai" pitchFamily="2" charset="-122"/>
              </a:rPr>
              <a:t>hvis man kan la dem vente.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6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F2635-1E13-419D-8D5F-9B4093020316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Nåverdien synker med økt tid </a:t>
            </a:r>
            <a:br>
              <a:rPr lang="nb-NO" sz="4000" dirty="0"/>
            </a:br>
            <a:r>
              <a:rPr lang="nb-NO" sz="4000" dirty="0"/>
              <a:t>eller økt rente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67477"/>
              </p:ext>
            </p:extLst>
          </p:nvPr>
        </p:nvGraphicFramePr>
        <p:xfrm>
          <a:off x="271728" y="1417638"/>
          <a:ext cx="9260946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0691-6C9E-4A40-A732-A962EC5D9F92}" type="slidenum">
              <a:rPr lang="en-US"/>
              <a:pPr/>
              <a:t>17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Annuiteter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7624" y="1600200"/>
            <a:ext cx="9363075" cy="1036638"/>
          </a:xfrm>
        </p:spPr>
        <p:txBody>
          <a:bodyPr/>
          <a:lstStyle/>
          <a:p>
            <a:r>
              <a:rPr lang="nb-NO" sz="2800" dirty="0"/>
              <a:t>En annuitet er en kontantstrøm med like beløp hver periode over hele levetiden.</a:t>
            </a:r>
          </a:p>
        </p:txBody>
      </p:sp>
      <p:graphicFrame>
        <p:nvGraphicFramePr>
          <p:cNvPr id="220180" name="Object 2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5213257"/>
              </p:ext>
            </p:extLst>
          </p:nvPr>
        </p:nvGraphicFramePr>
        <p:xfrm>
          <a:off x="284163" y="3860800"/>
          <a:ext cx="41084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3" imgW="2298600" imgH="469800" progId="Equation.DSMT4">
                  <p:embed/>
                </p:oleObj>
              </mc:Choice>
              <mc:Fallback>
                <p:oleObj name="Equation" r:id="rId3" imgW="2298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84163" y="3860800"/>
                        <a:ext cx="41084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188" name="Group 28"/>
          <p:cNvGrpSpPr>
            <a:grpSpLocks/>
          </p:cNvGrpSpPr>
          <p:nvPr/>
        </p:nvGrpSpPr>
        <p:grpSpPr bwMode="auto">
          <a:xfrm>
            <a:off x="428229" y="2779714"/>
            <a:ext cx="8580040" cy="866775"/>
            <a:chOff x="249" y="1751"/>
            <a:chExt cx="4989" cy="546"/>
          </a:xfrm>
        </p:grpSpPr>
        <p:sp>
          <p:nvSpPr>
            <p:cNvPr id="220165" name="Line 5"/>
            <p:cNvSpPr>
              <a:spLocks noChangeShapeType="1"/>
            </p:cNvSpPr>
            <p:nvPr/>
          </p:nvSpPr>
          <p:spPr bwMode="auto">
            <a:xfrm>
              <a:off x="249" y="2025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0166" name="Line 6"/>
            <p:cNvSpPr>
              <a:spLocks noChangeShapeType="1"/>
            </p:cNvSpPr>
            <p:nvPr/>
          </p:nvSpPr>
          <p:spPr bwMode="auto">
            <a:xfrm>
              <a:off x="1066" y="19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0167" name="Line 7"/>
            <p:cNvSpPr>
              <a:spLocks noChangeShapeType="1"/>
            </p:cNvSpPr>
            <p:nvPr/>
          </p:nvSpPr>
          <p:spPr bwMode="auto">
            <a:xfrm>
              <a:off x="1975" y="193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0168" name="Rectangle 8"/>
            <p:cNvSpPr>
              <a:spLocks noChangeArrowheads="1"/>
            </p:cNvSpPr>
            <p:nvPr/>
          </p:nvSpPr>
          <p:spPr bwMode="auto">
            <a:xfrm>
              <a:off x="4740" y="1752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20169" name="Rectangle 9"/>
            <p:cNvSpPr>
              <a:spLocks noChangeArrowheads="1"/>
            </p:cNvSpPr>
            <p:nvPr/>
          </p:nvSpPr>
          <p:spPr bwMode="auto">
            <a:xfrm>
              <a:off x="793" y="1752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20170" name="Rectangle 10"/>
            <p:cNvSpPr>
              <a:spLocks noChangeArrowheads="1"/>
            </p:cNvSpPr>
            <p:nvPr/>
          </p:nvSpPr>
          <p:spPr bwMode="auto">
            <a:xfrm>
              <a:off x="1702" y="1751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20173" name="Rectangle 13"/>
            <p:cNvSpPr>
              <a:spLocks noChangeArrowheads="1"/>
            </p:cNvSpPr>
            <p:nvPr/>
          </p:nvSpPr>
          <p:spPr bwMode="auto">
            <a:xfrm>
              <a:off x="1884" y="206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2881" y="19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0175" name="Rectangle 15"/>
            <p:cNvSpPr>
              <a:spLocks noChangeArrowheads="1"/>
            </p:cNvSpPr>
            <p:nvPr/>
          </p:nvSpPr>
          <p:spPr bwMode="auto">
            <a:xfrm>
              <a:off x="2608" y="1752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20176" name="Rectangle 16"/>
            <p:cNvSpPr>
              <a:spLocks noChangeArrowheads="1"/>
            </p:cNvSpPr>
            <p:nvPr/>
          </p:nvSpPr>
          <p:spPr bwMode="auto">
            <a:xfrm>
              <a:off x="2790" y="2070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4242" y="19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0178" name="Rectangle 18"/>
            <p:cNvSpPr>
              <a:spLocks noChangeArrowheads="1"/>
            </p:cNvSpPr>
            <p:nvPr/>
          </p:nvSpPr>
          <p:spPr bwMode="auto">
            <a:xfrm>
              <a:off x="3969" y="1752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20179" name="Rectangle 19"/>
            <p:cNvSpPr>
              <a:spLocks noChangeArrowheads="1"/>
            </p:cNvSpPr>
            <p:nvPr/>
          </p:nvSpPr>
          <p:spPr bwMode="auto">
            <a:xfrm>
              <a:off x="4151" y="2070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</p:grpSp>
      <p:graphicFrame>
        <p:nvGraphicFramePr>
          <p:cNvPr id="2201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214057"/>
              </p:ext>
            </p:extLst>
          </p:nvPr>
        </p:nvGraphicFramePr>
        <p:xfrm>
          <a:off x="5111750" y="3744913"/>
          <a:ext cx="46259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5" imgW="2323800" imgH="533160" progId="Equation.DSMT4">
                  <p:embed/>
                </p:oleObj>
              </mc:Choice>
              <mc:Fallback>
                <p:oleObj name="Equation" r:id="rId5" imgW="2323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111750" y="3744913"/>
                        <a:ext cx="462597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733008"/>
              </p:ext>
            </p:extLst>
          </p:nvPr>
        </p:nvGraphicFramePr>
        <p:xfrm>
          <a:off x="273050" y="5041900"/>
          <a:ext cx="27051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7" imgW="1358640" imgH="533160" progId="Equation.DSMT4">
                  <p:embed/>
                </p:oleObj>
              </mc:Choice>
              <mc:Fallback>
                <p:oleObj name="Equation" r:id="rId7" imgW="1358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73050" y="5041900"/>
                        <a:ext cx="27051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91648"/>
              </p:ext>
            </p:extLst>
          </p:nvPr>
        </p:nvGraphicFramePr>
        <p:xfrm>
          <a:off x="4103688" y="5299075"/>
          <a:ext cx="1695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103688" y="5299075"/>
                        <a:ext cx="16954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69956"/>
              </p:ext>
            </p:extLst>
          </p:nvPr>
        </p:nvGraphicFramePr>
        <p:xfrm>
          <a:off x="6816725" y="5043488"/>
          <a:ext cx="21478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1" imgW="1079280" imgH="533160" progId="Equation.DSMT4">
                  <p:embed/>
                </p:oleObj>
              </mc:Choice>
              <mc:Fallback>
                <p:oleObj name="Equation" r:id="rId11" imgW="1079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816725" y="5043488"/>
                        <a:ext cx="214788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4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C853-0F78-4B77-A5DA-7029BAE574C7}" type="slidenum">
              <a:rPr lang="en-US"/>
              <a:pPr/>
              <a:t>18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Annuitetslån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938" y="1628775"/>
            <a:ext cx="9147308" cy="1181100"/>
          </a:xfrm>
        </p:spPr>
        <p:txBody>
          <a:bodyPr/>
          <a:lstStyle/>
          <a:p>
            <a:r>
              <a:rPr lang="nb-NO" dirty="0"/>
              <a:t>Hvor mye kan </a:t>
            </a:r>
            <a:r>
              <a:rPr lang="nb-NO" dirty="0" smtClean="0"/>
              <a:t>du låne </a:t>
            </a:r>
            <a:r>
              <a:rPr lang="nb-NO" dirty="0"/>
              <a:t>hvis renten er 6% og </a:t>
            </a:r>
            <a:r>
              <a:rPr lang="nb-NO" dirty="0" smtClean="0"/>
              <a:t>du kan </a:t>
            </a:r>
            <a:r>
              <a:rPr lang="nb-NO" dirty="0"/>
              <a:t>betale tilbake 50.000 årlig i 5 år?</a:t>
            </a:r>
          </a:p>
        </p:txBody>
      </p:sp>
      <p:graphicFrame>
        <p:nvGraphicFramePr>
          <p:cNvPr id="223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46226"/>
              </p:ext>
            </p:extLst>
          </p:nvPr>
        </p:nvGraphicFramePr>
        <p:xfrm>
          <a:off x="674688" y="3979863"/>
          <a:ext cx="743108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3733560" imgH="533160" progId="Equation.DSMT4">
                  <p:embed/>
                </p:oleObj>
              </mc:Choice>
              <mc:Fallback>
                <p:oleObj name="Equation" r:id="rId3" imgW="3733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74688" y="3979863"/>
                        <a:ext cx="7431087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266" name="Group 34"/>
          <p:cNvGrpSpPr>
            <a:grpSpLocks/>
          </p:cNvGrpSpPr>
          <p:nvPr/>
        </p:nvGrpSpPr>
        <p:grpSpPr bwMode="auto">
          <a:xfrm>
            <a:off x="467784" y="2744788"/>
            <a:ext cx="8872406" cy="900112"/>
            <a:chOff x="272" y="1729"/>
            <a:chExt cx="5159" cy="567"/>
          </a:xfrm>
        </p:grpSpPr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>
              <a:off x="272" y="2047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41" name="Line 9"/>
            <p:cNvSpPr>
              <a:spLocks noChangeShapeType="1"/>
            </p:cNvSpPr>
            <p:nvPr/>
          </p:nvSpPr>
          <p:spPr bwMode="auto">
            <a:xfrm>
              <a:off x="601" y="19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>
              <a:off x="2439" y="193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44" name="Rectangle 12"/>
            <p:cNvSpPr>
              <a:spLocks noChangeArrowheads="1"/>
            </p:cNvSpPr>
            <p:nvPr/>
          </p:nvSpPr>
          <p:spPr bwMode="auto">
            <a:xfrm>
              <a:off x="328" y="1763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23245" name="Rectangle 13"/>
            <p:cNvSpPr>
              <a:spLocks noChangeArrowheads="1"/>
            </p:cNvSpPr>
            <p:nvPr/>
          </p:nvSpPr>
          <p:spPr bwMode="auto">
            <a:xfrm>
              <a:off x="2160" y="1751"/>
              <a:ext cx="54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23246" name="Rectangle 14"/>
            <p:cNvSpPr>
              <a:spLocks noChangeArrowheads="1"/>
            </p:cNvSpPr>
            <p:nvPr/>
          </p:nvSpPr>
          <p:spPr bwMode="auto">
            <a:xfrm>
              <a:off x="2165" y="2069"/>
              <a:ext cx="4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50.000</a:t>
              </a:r>
            </a:p>
          </p:txBody>
        </p:sp>
        <p:sp>
          <p:nvSpPr>
            <p:cNvPr id="223253" name="Line 21"/>
            <p:cNvSpPr>
              <a:spLocks noChangeShapeType="1"/>
            </p:cNvSpPr>
            <p:nvPr/>
          </p:nvSpPr>
          <p:spPr bwMode="auto">
            <a:xfrm>
              <a:off x="1510" y="191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54" name="Rectangle 22"/>
            <p:cNvSpPr>
              <a:spLocks noChangeArrowheads="1"/>
            </p:cNvSpPr>
            <p:nvPr/>
          </p:nvSpPr>
          <p:spPr bwMode="auto">
            <a:xfrm>
              <a:off x="1231" y="1729"/>
              <a:ext cx="54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23255" name="Rectangle 23"/>
            <p:cNvSpPr>
              <a:spLocks noChangeArrowheads="1"/>
            </p:cNvSpPr>
            <p:nvPr/>
          </p:nvSpPr>
          <p:spPr bwMode="auto">
            <a:xfrm>
              <a:off x="1236" y="2047"/>
              <a:ext cx="4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50.000</a:t>
              </a:r>
            </a:p>
          </p:txBody>
        </p:sp>
        <p:sp>
          <p:nvSpPr>
            <p:cNvPr id="223256" name="Line 24"/>
            <p:cNvSpPr>
              <a:spLocks noChangeShapeType="1"/>
            </p:cNvSpPr>
            <p:nvPr/>
          </p:nvSpPr>
          <p:spPr bwMode="auto">
            <a:xfrm>
              <a:off x="3356" y="195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57" name="Rectangle 25"/>
            <p:cNvSpPr>
              <a:spLocks noChangeArrowheads="1"/>
            </p:cNvSpPr>
            <p:nvPr/>
          </p:nvSpPr>
          <p:spPr bwMode="auto">
            <a:xfrm>
              <a:off x="3067" y="1751"/>
              <a:ext cx="54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3</a:t>
              </a:r>
            </a:p>
          </p:txBody>
        </p:sp>
        <p:sp>
          <p:nvSpPr>
            <p:cNvPr id="223258" name="Rectangle 26"/>
            <p:cNvSpPr>
              <a:spLocks noChangeArrowheads="1"/>
            </p:cNvSpPr>
            <p:nvPr/>
          </p:nvSpPr>
          <p:spPr bwMode="auto">
            <a:xfrm>
              <a:off x="3072" y="2069"/>
              <a:ext cx="4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50.000</a:t>
              </a:r>
            </a:p>
          </p:txBody>
        </p:sp>
        <p:sp>
          <p:nvSpPr>
            <p:cNvPr id="223259" name="Line 27"/>
            <p:cNvSpPr>
              <a:spLocks noChangeShapeType="1"/>
            </p:cNvSpPr>
            <p:nvPr/>
          </p:nvSpPr>
          <p:spPr bwMode="auto">
            <a:xfrm>
              <a:off x="4254" y="193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60" name="Rectangle 28"/>
            <p:cNvSpPr>
              <a:spLocks noChangeArrowheads="1"/>
            </p:cNvSpPr>
            <p:nvPr/>
          </p:nvSpPr>
          <p:spPr bwMode="auto">
            <a:xfrm>
              <a:off x="3975" y="1751"/>
              <a:ext cx="54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4</a:t>
              </a:r>
            </a:p>
          </p:txBody>
        </p:sp>
        <p:sp>
          <p:nvSpPr>
            <p:cNvPr id="223261" name="Rectangle 29"/>
            <p:cNvSpPr>
              <a:spLocks noChangeArrowheads="1"/>
            </p:cNvSpPr>
            <p:nvPr/>
          </p:nvSpPr>
          <p:spPr bwMode="auto">
            <a:xfrm>
              <a:off x="3980" y="2069"/>
              <a:ext cx="4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50.000</a:t>
              </a:r>
            </a:p>
          </p:txBody>
        </p:sp>
        <p:sp>
          <p:nvSpPr>
            <p:cNvPr id="223262" name="Line 30"/>
            <p:cNvSpPr>
              <a:spLocks noChangeShapeType="1"/>
            </p:cNvSpPr>
            <p:nvPr/>
          </p:nvSpPr>
          <p:spPr bwMode="auto">
            <a:xfrm>
              <a:off x="5161" y="193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3263" name="Rectangle 31"/>
            <p:cNvSpPr>
              <a:spLocks noChangeArrowheads="1"/>
            </p:cNvSpPr>
            <p:nvPr/>
          </p:nvSpPr>
          <p:spPr bwMode="auto">
            <a:xfrm>
              <a:off x="4882" y="1751"/>
              <a:ext cx="54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</a:t>
              </a:r>
            </a:p>
          </p:txBody>
        </p:sp>
        <p:sp>
          <p:nvSpPr>
            <p:cNvPr id="223264" name="Rectangle 32"/>
            <p:cNvSpPr>
              <a:spLocks noChangeArrowheads="1"/>
            </p:cNvSpPr>
            <p:nvPr/>
          </p:nvSpPr>
          <p:spPr bwMode="auto">
            <a:xfrm>
              <a:off x="4887" y="2069"/>
              <a:ext cx="4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50.000</a:t>
              </a:r>
            </a:p>
          </p:txBody>
        </p:sp>
      </p:grpSp>
      <p:sp>
        <p:nvSpPr>
          <p:cNvPr id="223265" name="Rectangle 33"/>
          <p:cNvSpPr>
            <a:spLocks noChangeArrowheads="1"/>
          </p:cNvSpPr>
          <p:nvPr/>
        </p:nvSpPr>
        <p:spPr bwMode="auto">
          <a:xfrm>
            <a:off x="388674" y="5250249"/>
            <a:ext cx="914757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Kan maksimalt låne kr. 210.620 i dag (t=0).</a:t>
            </a:r>
          </a:p>
        </p:txBody>
      </p:sp>
    </p:spTree>
    <p:extLst>
      <p:ext uri="{BB962C8B-B14F-4D97-AF65-F5344CB8AC3E}">
        <p14:creationId xmlns:p14="http://schemas.microsoft.com/office/powerpoint/2010/main" val="32815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6706-9169-4462-9682-5502E412DAD5}" type="slidenum">
              <a:rPr lang="en-US"/>
              <a:pPr/>
              <a:t>19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levetiden for en annuitet øker, dvs. flere like beløp, så vil selvfølgelig nåverdien øke.</a:t>
            </a:r>
          </a:p>
          <a:p>
            <a:r>
              <a:rPr lang="nb-NO" dirty="0"/>
              <a:t>Men jo lenger ut i tid beløpene kommer, jo mindre verdi har de i dag.</a:t>
            </a:r>
          </a:p>
          <a:p>
            <a:r>
              <a:rPr lang="nb-NO" dirty="0"/>
              <a:t>Økningen i nåverdien vil derfor avta, å gå mot grenseverdien: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 med uendelig levetid</a:t>
            </a:r>
          </a:p>
        </p:txBody>
      </p:sp>
      <p:graphicFrame>
        <p:nvGraphicFramePr>
          <p:cNvPr id="225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383384"/>
              </p:ext>
            </p:extLst>
          </p:nvPr>
        </p:nvGraphicFramePr>
        <p:xfrm>
          <a:off x="1380993" y="4779963"/>
          <a:ext cx="230452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80993" y="4779963"/>
                        <a:ext cx="2304521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2210"/>
              </p:ext>
            </p:extLst>
          </p:nvPr>
        </p:nvGraphicFramePr>
        <p:xfrm>
          <a:off x="5209250" y="4779963"/>
          <a:ext cx="245758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209250" y="4779963"/>
                        <a:ext cx="245758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9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Læringsmål</a:t>
            </a:r>
          </a:p>
        </p:txBody>
      </p:sp>
      <p:sp>
        <p:nvSpPr>
          <p:cNvPr id="5" name="Plassholder for innhold 2"/>
          <p:cNvSpPr txBox="1">
            <a:spLocks noGrp="1"/>
          </p:cNvSpPr>
          <p:nvPr>
            <p:ph idx="1"/>
          </p:nvPr>
        </p:nvSpPr>
        <p:spPr bwMode="auto">
          <a:xfrm>
            <a:off x="801423" y="1650999"/>
            <a:ext cx="8301436" cy="45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Etter å ha jobbet med lærebok og hjemmeside til kapittel 3 skal du kunne</a:t>
            </a:r>
            <a:r>
              <a:rPr lang="nb-N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b-N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Forklare begrepene kapitalkostnad, tidskostnad, inflasjonskostnad og </a:t>
            </a:r>
            <a:r>
              <a:rPr lang="nb-NO" sz="2200" dirty="0" smtClean="0"/>
              <a:t>risikokostnad.</a:t>
            </a:r>
            <a:endParaRPr lang="nb-NO" sz="2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Splitte et rentebeløp i enkel rente og rentes </a:t>
            </a:r>
            <a:r>
              <a:rPr lang="nb-NO" sz="2200" dirty="0" smtClean="0"/>
              <a:t>rente.</a:t>
            </a:r>
            <a:endParaRPr lang="nb-NO" sz="2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Beregne sluttverdi og nåverdi ved hjelp av formel, rentetabell, kalkulator og </a:t>
            </a:r>
            <a:r>
              <a:rPr lang="nb-NO" sz="2200" dirty="0" smtClean="0"/>
              <a:t>regneark.</a:t>
            </a:r>
            <a:endParaRPr lang="nb-NO" sz="2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Finne annuitet fra en nåverdi og nåverdi fra en annuitet som kan ha endelig eller uendelig levetid; med eller uten </a:t>
            </a:r>
            <a:r>
              <a:rPr lang="nb-NO" sz="2200" dirty="0" smtClean="0"/>
              <a:t>vekst.</a:t>
            </a:r>
            <a:endParaRPr lang="nb-NO" sz="2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Beregne kort rente fra en lang rente og </a:t>
            </a:r>
            <a:r>
              <a:rPr lang="nb-NO" sz="2200" dirty="0" smtClean="0"/>
              <a:t>omvendt.</a:t>
            </a:r>
            <a:endParaRPr lang="nb-NO" sz="2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nb-NO" sz="2200" dirty="0"/>
              <a:t>Omregne fra nominell rente til reell rente og </a:t>
            </a:r>
            <a:r>
              <a:rPr lang="nb-NO" sz="2200" dirty="0" smtClean="0"/>
              <a:t>omvendt.</a:t>
            </a:r>
            <a:endParaRPr lang="nb-NO" sz="2200" dirty="0"/>
          </a:p>
          <a:p>
            <a:pPr marL="3325813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nb-NO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0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9E60-EB05-42F8-A4E5-8316AFAA5FFA}" type="slidenum">
              <a:rPr lang="en-US"/>
              <a:pPr/>
              <a:t>20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Kapitaliseringsfaktoren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675" y="1600200"/>
            <a:ext cx="9458325" cy="1919288"/>
          </a:xfrm>
        </p:spPr>
        <p:txBody>
          <a:bodyPr>
            <a:normAutofit lnSpcReduction="10000"/>
          </a:bodyPr>
          <a:lstStyle/>
          <a:p>
            <a:r>
              <a:rPr lang="nb-NO" sz="2800" dirty="0"/>
              <a:t>Nåverdien av en evigvarende etterskuddsannuitet:</a:t>
            </a:r>
            <a:br>
              <a:rPr lang="nb-NO" sz="2800" dirty="0"/>
            </a:br>
            <a:r>
              <a:rPr lang="nb-NO" sz="2800" dirty="0"/>
              <a:t>kalles ofte kapitaliseringsfaktoren.</a:t>
            </a:r>
          </a:p>
          <a:p>
            <a:r>
              <a:rPr lang="nb-NO" sz="2800" dirty="0"/>
              <a:t>Multiplikatormetoden benytter denne kapitaliseringsfaktoren, ofte ved verdivurderinger.</a:t>
            </a:r>
          </a:p>
        </p:txBody>
      </p:sp>
      <p:graphicFrame>
        <p:nvGraphicFramePr>
          <p:cNvPr id="2273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632950" y="1549400"/>
          <a:ext cx="2730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" imgW="139680" imgH="393480" progId="Equation.DSMT4">
                  <p:embed/>
                </p:oleObj>
              </mc:Choice>
              <mc:Fallback>
                <p:oleObj name="Equation" r:id="rId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0" y="1549400"/>
                        <a:ext cx="2730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4791"/>
              </p:ext>
            </p:extLst>
          </p:nvPr>
        </p:nvGraphicFramePr>
        <p:xfrm>
          <a:off x="1297649" y="3543300"/>
          <a:ext cx="7993459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41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  <p:bldP spid="227332" grpId="0" build="p"/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3F9-CA1A-44F0-A48B-E9B890AF4F1D}" type="slidenum">
              <a:rPr lang="en-US"/>
              <a:pPr/>
              <a:t>21</a:t>
            </a:fld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Svakheter: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Forutsetter konstant kontantstrøm.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Gir store feil ved lav rente (under 10%).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Gir store feil ved kort levetid (&lt; 30 år).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Realverdier må diskonteres til realrenten, </a:t>
            </a:r>
            <a:br>
              <a:rPr lang="nb-NO" sz="2400" dirty="0"/>
            </a:br>
            <a:r>
              <a:rPr lang="nb-NO" sz="2400" dirty="0"/>
              <a:t>som ofte er lav.</a:t>
            </a:r>
          </a:p>
          <a:p>
            <a:pPr>
              <a:lnSpc>
                <a:spcPct val="90000"/>
              </a:lnSpc>
            </a:pPr>
            <a:r>
              <a:rPr lang="nb-NO" dirty="0"/>
              <a:t>Metoden egner seg best til svært langvarige prosjekter med stabil kontantstrøm og høy kapitalkostnad.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Multiplikatormetoden</a:t>
            </a:r>
          </a:p>
        </p:txBody>
      </p:sp>
    </p:spTree>
    <p:extLst>
      <p:ext uri="{BB962C8B-B14F-4D97-AF65-F5344CB8AC3E}">
        <p14:creationId xmlns:p14="http://schemas.microsoft.com/office/powerpoint/2010/main" val="18650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A122-9958-4CEA-8346-17AE203DEFE3}" type="slidenum">
              <a:rPr lang="en-US"/>
              <a:pPr/>
              <a:t>22</a:t>
            </a:fld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Kontantstrømmen vokser med en fast % i hver periode ut fra startnivået i periode 1: </a:t>
            </a:r>
            <a:r>
              <a:rPr lang="nb-NO" i="1" dirty="0">
                <a:latin typeface="Times New Roman" pitchFamily="18" charset="0"/>
              </a:rPr>
              <a:t>v</a:t>
            </a:r>
            <a:r>
              <a:rPr lang="nb-NO" dirty="0"/>
              <a:t>%.</a:t>
            </a:r>
          </a:p>
          <a:p>
            <a:r>
              <a:rPr lang="nb-NO" dirty="0" err="1"/>
              <a:t>Kontantstrømselementet</a:t>
            </a:r>
            <a:r>
              <a:rPr lang="nb-NO" dirty="0"/>
              <a:t> på ethvert tidspunkt kan uttrykkes ved hjelp av startnivået, </a:t>
            </a:r>
            <a:r>
              <a:rPr lang="nb-NO" dirty="0" err="1"/>
              <a:t>vekstprosenten</a:t>
            </a:r>
            <a:r>
              <a:rPr lang="nb-NO" dirty="0"/>
              <a:t> og antall perioder: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Kontantstrøm med </a:t>
            </a:r>
            <a:r>
              <a:rPr lang="nb-NO" dirty="0"/>
              <a:t>konstant vekst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77436"/>
              </p:ext>
            </p:extLst>
          </p:nvPr>
        </p:nvGraphicFramePr>
        <p:xfrm>
          <a:off x="5214938" y="4779963"/>
          <a:ext cx="31480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214938" y="4779963"/>
                        <a:ext cx="31480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13960"/>
              </p:ext>
            </p:extLst>
          </p:nvPr>
        </p:nvGraphicFramePr>
        <p:xfrm>
          <a:off x="822325" y="4938713"/>
          <a:ext cx="330358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5" imgW="1091880" imgH="279360" progId="Equation.DSMT4">
                  <p:embed/>
                </p:oleObj>
              </mc:Choice>
              <mc:Fallback>
                <p:oleObj name="Equation" r:id="rId5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22325" y="4938713"/>
                        <a:ext cx="3303588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4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1D53-C0B4-491C-A405-96E536AB653A}" type="slidenum">
              <a:rPr lang="en-US"/>
              <a:pPr/>
              <a:t>23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Nåverdi etterskuddsannuiteter</a:t>
            </a:r>
          </a:p>
        </p:txBody>
      </p:sp>
      <p:graphicFrame>
        <p:nvGraphicFramePr>
          <p:cNvPr id="233512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0154028"/>
              </p:ext>
            </p:extLst>
          </p:nvPr>
        </p:nvGraphicFramePr>
        <p:xfrm>
          <a:off x="388939" y="1600200"/>
          <a:ext cx="9163940" cy="4259263"/>
        </p:xfrm>
        <a:graphic>
          <a:graphicData uri="http://schemas.openxmlformats.org/drawingml/2006/table">
            <a:tbl>
              <a:tblPr/>
              <a:tblGrid>
                <a:gridCol w="1127692"/>
                <a:gridCol w="4600185"/>
                <a:gridCol w="3436063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Vekst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Endelig levetid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Uendelig levetid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0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≠ 0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Forutsatt </a:t>
                      </a:r>
                      <a:r>
                        <a:rPr kumimoji="0" lang="nb-NO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 &gt; v: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350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25480"/>
              </p:ext>
            </p:extLst>
          </p:nvPr>
        </p:nvGraphicFramePr>
        <p:xfrm>
          <a:off x="2312988" y="2346325"/>
          <a:ext cx="17938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3" imgW="901440" imgH="634680" progId="Equation.DSMT4">
                  <p:embed/>
                </p:oleObj>
              </mc:Choice>
              <mc:Fallback>
                <p:oleObj name="Equation" r:id="rId3" imgW="9014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312988" y="2346325"/>
                        <a:ext cx="179387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69841"/>
              </p:ext>
            </p:extLst>
          </p:nvPr>
        </p:nvGraphicFramePr>
        <p:xfrm>
          <a:off x="2305050" y="4167188"/>
          <a:ext cx="18732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5" imgW="939600" imgH="634680" progId="Equation.DSMT4">
                  <p:embed/>
                </p:oleObj>
              </mc:Choice>
              <mc:Fallback>
                <p:oleObj name="Equation" r:id="rId5" imgW="939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305050" y="4167188"/>
                        <a:ext cx="18732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1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44836"/>
              </p:ext>
            </p:extLst>
          </p:nvPr>
        </p:nvGraphicFramePr>
        <p:xfrm>
          <a:off x="7632436" y="2659063"/>
          <a:ext cx="58129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632436" y="2659063"/>
                        <a:ext cx="58129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1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91304"/>
              </p:ext>
            </p:extLst>
          </p:nvPr>
        </p:nvGraphicFramePr>
        <p:xfrm>
          <a:off x="7444979" y="4419601"/>
          <a:ext cx="1061111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444979" y="4419601"/>
                        <a:ext cx="1061111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F439-E96D-4DE0-BFC9-1330358EC12E}" type="slidenum">
              <a:rPr lang="en-US"/>
              <a:pPr/>
              <a:t>24</a:t>
            </a:fld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leiegård gir årlige inntekter på 4 mill. som forventes å øke med 2% </a:t>
            </a:r>
            <a:r>
              <a:rPr lang="nb-NO" dirty="0" smtClean="0"/>
              <a:t>netto (realverdi) </a:t>
            </a:r>
            <a:r>
              <a:rPr lang="nb-NO" dirty="0"/>
              <a:t>hvert år.</a:t>
            </a:r>
          </a:p>
          <a:p>
            <a:r>
              <a:rPr lang="nb-NO" dirty="0"/>
              <a:t>Eieren ønsker å beregne tapet hvis eiendommen eksproprieres. Renten er 6</a:t>
            </a:r>
            <a:r>
              <a:rPr lang="nb-NO" dirty="0" smtClean="0"/>
              <a:t>% (realrente).</a:t>
            </a:r>
            <a:endParaRPr lang="nb-NO" dirty="0"/>
          </a:p>
          <a:p>
            <a:r>
              <a:rPr lang="nb-NO" dirty="0"/>
              <a:t>Nåverdien uten ekspropriasjon: </a:t>
            </a: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Ekspropriasjon </a:t>
            </a:r>
            <a:r>
              <a:rPr lang="nb-NO" sz="1600" dirty="0"/>
              <a:t>(Eks. </a:t>
            </a:r>
            <a:r>
              <a:rPr lang="nb-NO" sz="1600" dirty="0" smtClean="0"/>
              <a:t>3.9)</a:t>
            </a:r>
            <a:endParaRPr lang="nb-NO" sz="1600" dirty="0"/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827616"/>
              </p:ext>
            </p:extLst>
          </p:nvPr>
        </p:nvGraphicFramePr>
        <p:xfrm>
          <a:off x="1069975" y="4598988"/>
          <a:ext cx="38354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1409400" imgH="457200" progId="Equation.DSMT4">
                  <p:embed/>
                </p:oleObj>
              </mc:Choice>
              <mc:Fallback>
                <p:oleObj name="Equation" r:id="rId3" imgW="140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69975" y="4598988"/>
                        <a:ext cx="38354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2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3235-426E-4C44-B7C0-1F7961AB9902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1125539"/>
          </a:xfrm>
        </p:spPr>
        <p:txBody>
          <a:bodyPr/>
          <a:lstStyle/>
          <a:p>
            <a:r>
              <a:rPr lang="nb-NO" dirty="0"/>
              <a:t>Hvis det går 8 år før eiendommen blir ekspropriert, vil eiendommen gi inntekter på:</a:t>
            </a: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Ekspropriasjon </a:t>
            </a:r>
            <a:r>
              <a:rPr lang="nb-NO" sz="1600" dirty="0"/>
              <a:t>(Eks. </a:t>
            </a:r>
            <a:r>
              <a:rPr lang="nb-NO" sz="1600" dirty="0" smtClean="0"/>
              <a:t>3.9 </a:t>
            </a:r>
            <a:r>
              <a:rPr lang="nb-NO" sz="1600" dirty="0"/>
              <a:t>forts.)</a:t>
            </a:r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57897"/>
              </p:ext>
            </p:extLst>
          </p:nvPr>
        </p:nvGraphicFramePr>
        <p:xfrm>
          <a:off x="784225" y="2776538"/>
          <a:ext cx="5287963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3" imgW="2654280" imgH="965160" progId="Equation.DSMT4">
                  <p:embed/>
                </p:oleObj>
              </mc:Choice>
              <mc:Fallback>
                <p:oleObj name="Equation" r:id="rId3" imgW="2654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84225" y="2776538"/>
                        <a:ext cx="5287963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801423" y="4598988"/>
            <a:ext cx="8475429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Istedenfor 100 mill. får en bare 26,5 mill. 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Dvs. dagens tap er 73,5 mill.</a:t>
            </a:r>
          </a:p>
        </p:txBody>
      </p:sp>
    </p:spTree>
    <p:extLst>
      <p:ext uri="{BB962C8B-B14F-4D97-AF65-F5344CB8AC3E}">
        <p14:creationId xmlns:p14="http://schemas.microsoft.com/office/powerpoint/2010/main" val="12750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  <p:bldP spid="2437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A062-3386-4C91-84C5-3F03F21D47AB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tidspunkt 8 går man glipp av følgende verdi: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Ekspropriasjon </a:t>
            </a:r>
            <a:r>
              <a:rPr lang="nb-NO" sz="1600" dirty="0"/>
              <a:t>(Eks. </a:t>
            </a:r>
            <a:r>
              <a:rPr lang="nb-NO" sz="1600" dirty="0" smtClean="0"/>
              <a:t>3.9 </a:t>
            </a:r>
            <a:r>
              <a:rPr lang="nb-NO" sz="1600" dirty="0"/>
              <a:t>forts.)</a:t>
            </a:r>
          </a:p>
        </p:txBody>
      </p:sp>
      <p:graphicFrame>
        <p:nvGraphicFramePr>
          <p:cNvPr id="244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04105"/>
              </p:ext>
            </p:extLst>
          </p:nvPr>
        </p:nvGraphicFramePr>
        <p:xfrm>
          <a:off x="962025" y="2528888"/>
          <a:ext cx="56308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2070000" imgH="457200" progId="Equation.DSMT4">
                  <p:embed/>
                </p:oleObj>
              </mc:Choice>
              <mc:Fallback>
                <p:oleObj name="Equation" r:id="rId3" imgW="207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62025" y="2528888"/>
                        <a:ext cx="5630863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801423" y="3698876"/>
            <a:ext cx="8891324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Det kan man også finne ved å beregne sluttverdien på tidspunkt 8 av dagens tap:</a:t>
            </a:r>
          </a:p>
        </p:txBody>
      </p:sp>
      <p:graphicFrame>
        <p:nvGraphicFramePr>
          <p:cNvPr id="2447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36670"/>
              </p:ext>
            </p:extLst>
          </p:nvPr>
        </p:nvGraphicFramePr>
        <p:xfrm>
          <a:off x="1064552" y="5049838"/>
          <a:ext cx="379042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6" imgW="1396800" imgH="279360" progId="Equation.DSMT4">
                  <p:embed/>
                </p:oleObj>
              </mc:Choice>
              <mc:Fallback>
                <p:oleObj name="Equation" r:id="rId6" imgW="1396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64552" y="5049838"/>
                        <a:ext cx="379042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7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  <p:bldP spid="2447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7FEC-15C7-4420-9731-A50591C314D3}" type="slidenum">
              <a:rPr lang="en-US"/>
              <a:pPr/>
              <a:t>27</a:t>
            </a:fld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Ønsker å låne kr. 100.000. Banken krever </a:t>
            </a:r>
            <a:r>
              <a:rPr lang="nb-NO" dirty="0" smtClean="0"/>
              <a:t>5% </a:t>
            </a:r>
            <a:r>
              <a:rPr lang="nb-NO" dirty="0"/>
              <a:t>rente og tilbyr 3 års annuitetslån, årlig forfall. 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 nåverdi til annuitet</a:t>
            </a:r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647199" y="2965451"/>
            <a:ext cx="8580041" cy="866775"/>
            <a:chOff x="238" y="1868"/>
            <a:chExt cx="4989" cy="546"/>
          </a:xfrm>
        </p:grpSpPr>
        <p:sp>
          <p:nvSpPr>
            <p:cNvPr id="245765" name="Line 5"/>
            <p:cNvSpPr>
              <a:spLocks noChangeShapeType="1"/>
            </p:cNvSpPr>
            <p:nvPr/>
          </p:nvSpPr>
          <p:spPr bwMode="auto">
            <a:xfrm>
              <a:off x="238" y="2142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5766" name="Line 6"/>
            <p:cNvSpPr>
              <a:spLocks noChangeShapeType="1"/>
            </p:cNvSpPr>
            <p:nvPr/>
          </p:nvSpPr>
          <p:spPr bwMode="auto">
            <a:xfrm>
              <a:off x="1055" y="20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5767" name="Line 7"/>
            <p:cNvSpPr>
              <a:spLocks noChangeShapeType="1"/>
            </p:cNvSpPr>
            <p:nvPr/>
          </p:nvSpPr>
          <p:spPr bwMode="auto">
            <a:xfrm>
              <a:off x="1964" y="20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729" y="1869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782" y="18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1691" y="1868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45771" name="Rectangle 11"/>
            <p:cNvSpPr>
              <a:spLocks noChangeArrowheads="1"/>
            </p:cNvSpPr>
            <p:nvPr/>
          </p:nvSpPr>
          <p:spPr bwMode="auto">
            <a:xfrm>
              <a:off x="1873" y="2187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45772" name="Line 12"/>
            <p:cNvSpPr>
              <a:spLocks noChangeShapeType="1"/>
            </p:cNvSpPr>
            <p:nvPr/>
          </p:nvSpPr>
          <p:spPr bwMode="auto">
            <a:xfrm>
              <a:off x="2870" y="20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2597" y="18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45774" name="Rectangle 14"/>
            <p:cNvSpPr>
              <a:spLocks noChangeArrowheads="1"/>
            </p:cNvSpPr>
            <p:nvPr/>
          </p:nvSpPr>
          <p:spPr bwMode="auto">
            <a:xfrm>
              <a:off x="2779" y="2187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45775" name="Line 15"/>
            <p:cNvSpPr>
              <a:spLocks noChangeShapeType="1"/>
            </p:cNvSpPr>
            <p:nvPr/>
          </p:nvSpPr>
          <p:spPr bwMode="auto">
            <a:xfrm>
              <a:off x="3787" y="20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5776" name="Rectangle 16"/>
            <p:cNvSpPr>
              <a:spLocks noChangeArrowheads="1"/>
            </p:cNvSpPr>
            <p:nvPr/>
          </p:nvSpPr>
          <p:spPr bwMode="auto">
            <a:xfrm>
              <a:off x="3504" y="1876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3</a:t>
              </a:r>
            </a:p>
          </p:txBody>
        </p:sp>
        <p:sp>
          <p:nvSpPr>
            <p:cNvPr id="245777" name="Rectangle 17"/>
            <p:cNvSpPr>
              <a:spLocks noChangeArrowheads="1"/>
            </p:cNvSpPr>
            <p:nvPr/>
          </p:nvSpPr>
          <p:spPr bwMode="auto">
            <a:xfrm>
              <a:off x="3674" y="2187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 X</a:t>
              </a:r>
            </a:p>
          </p:txBody>
        </p:sp>
        <p:sp>
          <p:nvSpPr>
            <p:cNvPr id="245778" name="Rectangle 18"/>
            <p:cNvSpPr>
              <a:spLocks noChangeArrowheads="1"/>
            </p:cNvSpPr>
            <p:nvPr/>
          </p:nvSpPr>
          <p:spPr bwMode="auto">
            <a:xfrm>
              <a:off x="669" y="2187"/>
              <a:ext cx="73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100.000</a:t>
              </a:r>
            </a:p>
          </p:txBody>
        </p:sp>
      </p:grpSp>
      <p:graphicFrame>
        <p:nvGraphicFramePr>
          <p:cNvPr id="2457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20302"/>
              </p:ext>
            </p:extLst>
          </p:nvPr>
        </p:nvGraphicFramePr>
        <p:xfrm>
          <a:off x="871538" y="4090988"/>
          <a:ext cx="1843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3" imgW="850680" imgH="253800" progId="Equation.DSMT4">
                  <p:embed/>
                </p:oleObj>
              </mc:Choice>
              <mc:Fallback>
                <p:oleObj name="Equation" r:id="rId3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71538" y="4090988"/>
                        <a:ext cx="18430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82920"/>
              </p:ext>
            </p:extLst>
          </p:nvPr>
        </p:nvGraphicFramePr>
        <p:xfrm>
          <a:off x="3600450" y="3943350"/>
          <a:ext cx="231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5" imgW="1066680" imgH="444240" progId="Equation.DSMT4">
                  <p:embed/>
                </p:oleObj>
              </mc:Choice>
              <mc:Fallback>
                <p:oleObj name="Equation" r:id="rId5" imgW="1066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600450" y="3943350"/>
                        <a:ext cx="2311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639"/>
              </p:ext>
            </p:extLst>
          </p:nvPr>
        </p:nvGraphicFramePr>
        <p:xfrm>
          <a:off x="6931025" y="4640263"/>
          <a:ext cx="23336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7" imgW="1079280" imgH="533160" progId="Equation.DSMT4">
                  <p:embed/>
                </p:oleObj>
              </mc:Choice>
              <mc:Fallback>
                <p:oleObj name="Equation" r:id="rId7" imgW="1079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931025" y="4640263"/>
                        <a:ext cx="233362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28448"/>
              </p:ext>
            </p:extLst>
          </p:nvPr>
        </p:nvGraphicFramePr>
        <p:xfrm>
          <a:off x="1776413" y="5768975"/>
          <a:ext cx="66024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9" imgW="3047760" imgH="253800" progId="Equation.DSMT4">
                  <p:embed/>
                </p:oleObj>
              </mc:Choice>
              <mc:Fallback>
                <p:oleObj name="Equation" r:id="rId9" imgW="304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768975"/>
                        <a:ext cx="66024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46653"/>
              </p:ext>
            </p:extLst>
          </p:nvPr>
        </p:nvGraphicFramePr>
        <p:xfrm>
          <a:off x="4068763" y="4919663"/>
          <a:ext cx="1843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11" imgW="850680" imgH="253800" progId="Equation.DSMT4">
                  <p:embed/>
                </p:oleObj>
              </mc:Choice>
              <mc:Fallback>
                <p:oleObj name="Equation" r:id="rId11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068763" y="4919663"/>
                        <a:ext cx="18430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1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BDE-3369-4B0B-9396-E2F6463E6951}" type="slidenum">
              <a:rPr lang="en-US"/>
              <a:pPr/>
              <a:t>28</a:t>
            </a:fld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annuitetslån betales tilbake med samme beløp hver periode, dvs. sum rente og avdrag er konstant i hele </a:t>
            </a:r>
            <a:r>
              <a:rPr lang="nb-NO" dirty="0" err="1"/>
              <a:t>lånets</a:t>
            </a:r>
            <a:r>
              <a:rPr lang="nb-NO" dirty="0"/>
              <a:t> løpetid.</a:t>
            </a: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Annuitetslån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63799"/>
              </p:ext>
            </p:extLst>
          </p:nvPr>
        </p:nvGraphicFramePr>
        <p:xfrm>
          <a:off x="1225550" y="3334563"/>
          <a:ext cx="8029964" cy="2122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508"/>
                <a:gridCol w="1611364"/>
                <a:gridCol w="1611364"/>
                <a:gridCol w="1611364"/>
                <a:gridCol w="1611364"/>
              </a:tblGrid>
              <a:tr h="420218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18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Annuitet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36 721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36 721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36 721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0218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Rente (5 %) 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5 000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3 414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1 749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420218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Avdrag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31 721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33 307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34 972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29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Restlån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100 000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68 279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34 972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Elbow Connector 3"/>
          <p:cNvCxnSpPr/>
          <p:nvPr/>
        </p:nvCxnSpPr>
        <p:spPr>
          <a:xfrm flipV="1">
            <a:off x="4512526" y="4475356"/>
            <a:ext cx="832625" cy="8177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6177775" y="4475356"/>
            <a:ext cx="832625" cy="8177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7694341" y="4475356"/>
            <a:ext cx="832625" cy="8177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3198-BE3A-4060-8D1D-2299C1C72E44}" type="slidenum">
              <a:rPr lang="en-US"/>
              <a:pPr/>
              <a:t>29</a:t>
            </a:fld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/>
          </a:bodyPr>
          <a:lstStyle/>
          <a:p>
            <a:r>
              <a:rPr lang="nb-NO" dirty="0"/>
              <a:t>Annuitetsbeløpet dekker renten av restlånet til enhver tid, og avdragene tilbakebetaler hele lånebeløpet over </a:t>
            </a:r>
            <a:r>
              <a:rPr lang="nb-NO" dirty="0" err="1"/>
              <a:t>lånets</a:t>
            </a:r>
            <a:r>
              <a:rPr lang="nb-NO" dirty="0"/>
              <a:t> løpetid.</a:t>
            </a:r>
          </a:p>
          <a:p>
            <a:r>
              <a:rPr lang="nb-NO" dirty="0"/>
              <a:t>Sum rente og avdrag er den samme i alle perioder, lik annuiteten.</a:t>
            </a:r>
          </a:p>
          <a:p>
            <a:r>
              <a:rPr lang="nb-NO" dirty="0"/>
              <a:t>Rentedelen = IB restlån * </a:t>
            </a:r>
            <a:r>
              <a:rPr lang="nb-NO" dirty="0" err="1"/>
              <a:t>lånerente</a:t>
            </a:r>
            <a:endParaRPr lang="nb-NO" dirty="0"/>
          </a:p>
          <a:p>
            <a:r>
              <a:rPr lang="nb-NO" dirty="0"/>
              <a:t>Avdragsdel = Annuitet </a:t>
            </a:r>
            <a:r>
              <a:rPr lang="nb-NO" dirty="0" smtClean="0"/>
              <a:t>– Rentedelen</a:t>
            </a:r>
          </a:p>
          <a:p>
            <a:r>
              <a:rPr lang="nb-NO" dirty="0" smtClean="0"/>
              <a:t>UB restlån = IB restlån - avdragsdel</a:t>
            </a:r>
            <a:endParaRPr lang="nb-NO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Annuitetslån</a:t>
            </a:r>
          </a:p>
        </p:txBody>
      </p:sp>
    </p:spTree>
    <p:extLst>
      <p:ext uri="{BB962C8B-B14F-4D97-AF65-F5344CB8AC3E}">
        <p14:creationId xmlns:p14="http://schemas.microsoft.com/office/powerpoint/2010/main" val="12881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Plassholder for innhold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593684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Sluttverdi</a:t>
            </a:r>
            <a:r>
              <a:rPr lang="en-US" sz="2200" dirty="0" smtClean="0"/>
              <a:t>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Nåverdi</a:t>
            </a:r>
            <a:r>
              <a:rPr lang="en-US" sz="2200" dirty="0" smtClean="0"/>
              <a:t>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Annuitet</a:t>
            </a:r>
            <a:r>
              <a:rPr lang="en-US" sz="2200" dirty="0" smtClean="0"/>
              <a:t>: </a:t>
            </a:r>
            <a:r>
              <a:rPr lang="en-US" sz="2200" dirty="0" err="1" smtClean="0"/>
              <a:t>Beregning</a:t>
            </a:r>
            <a:endParaRPr lang="en-US" sz="2200" dirty="0" smtClean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Annuitet</a:t>
            </a:r>
            <a:r>
              <a:rPr lang="en-US" sz="2200" dirty="0" smtClean="0"/>
              <a:t>: </a:t>
            </a:r>
            <a:r>
              <a:rPr lang="en-US" sz="2200" dirty="0" err="1" smtClean="0"/>
              <a:t>Sammensetning</a:t>
            </a:r>
            <a:endParaRPr lang="en-US" sz="2200" dirty="0" smtClean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Annuitet</a:t>
            </a:r>
            <a:r>
              <a:rPr lang="en-US" sz="2200" dirty="0" smtClean="0"/>
              <a:t>: </a:t>
            </a:r>
            <a:r>
              <a:rPr lang="en-US" sz="2200" dirty="0" err="1" smtClean="0"/>
              <a:t>Sluttverdi</a:t>
            </a:r>
            <a:endParaRPr lang="en-US" sz="2200" dirty="0" smtClean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Annuitet:Forskudd</a:t>
            </a:r>
            <a:endParaRPr lang="en-US" sz="2200" dirty="0" smtClean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Rente</a:t>
            </a:r>
            <a:r>
              <a:rPr lang="en-US" sz="2200" dirty="0" smtClean="0"/>
              <a:t>: </a:t>
            </a:r>
            <a:r>
              <a:rPr lang="en-US" sz="2200" dirty="0" err="1" smtClean="0"/>
              <a:t>Kort</a:t>
            </a:r>
            <a:r>
              <a:rPr lang="en-US" sz="2200" dirty="0" smtClean="0"/>
              <a:t> </a:t>
            </a:r>
            <a:r>
              <a:rPr lang="en-US" sz="2200" dirty="0" err="1" smtClean="0"/>
              <a:t>og</a:t>
            </a:r>
            <a:r>
              <a:rPr lang="en-US" sz="2200" dirty="0" smtClean="0"/>
              <a:t> </a:t>
            </a:r>
            <a:r>
              <a:rPr lang="en-US" sz="2200" dirty="0" err="1" smtClean="0"/>
              <a:t>lang</a:t>
            </a:r>
            <a:r>
              <a:rPr lang="en-US" sz="2200" dirty="0" smtClean="0"/>
              <a:t>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Rente</a:t>
            </a:r>
            <a:r>
              <a:rPr lang="en-US" sz="2200" dirty="0" smtClean="0"/>
              <a:t>: </a:t>
            </a:r>
            <a:r>
              <a:rPr lang="en-US" sz="2200" dirty="0" err="1" smtClean="0"/>
              <a:t>Kontinuerlig</a:t>
            </a:r>
            <a:r>
              <a:rPr lang="en-US" sz="2200" dirty="0" smtClean="0"/>
              <a:t>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Rente</a:t>
            </a:r>
            <a:r>
              <a:rPr lang="en-US" sz="2200" dirty="0" smtClean="0"/>
              <a:t>: </a:t>
            </a:r>
            <a:r>
              <a:rPr lang="en-US" sz="2200" dirty="0" err="1" smtClean="0"/>
              <a:t>Varierende</a:t>
            </a:r>
            <a:r>
              <a:rPr lang="en-US" sz="2200" dirty="0" smtClean="0"/>
              <a:t>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Rente</a:t>
            </a:r>
            <a:r>
              <a:rPr lang="en-US" sz="2200" dirty="0" smtClean="0"/>
              <a:t>: </a:t>
            </a:r>
            <a:r>
              <a:rPr lang="en-US" sz="2200" dirty="0" err="1" smtClean="0"/>
              <a:t>Nominell</a:t>
            </a:r>
            <a:r>
              <a:rPr lang="en-US" sz="2200" dirty="0" smtClean="0"/>
              <a:t> </a:t>
            </a:r>
            <a:r>
              <a:rPr lang="en-US" sz="2200" dirty="0" err="1" smtClean="0"/>
              <a:t>og</a:t>
            </a:r>
            <a:r>
              <a:rPr lang="en-US" sz="2200" dirty="0" smtClean="0"/>
              <a:t> </a:t>
            </a:r>
            <a:r>
              <a:rPr lang="en-US" sz="2200" dirty="0" err="1" smtClean="0"/>
              <a:t>reell</a:t>
            </a:r>
            <a:endParaRPr lang="en-US" sz="2200" dirty="0" smtClean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err="1" smtClean="0"/>
              <a:t>Oppsummering</a:t>
            </a:r>
            <a:endParaRPr lang="en-US" sz="2200" dirty="0" smtClean="0"/>
          </a:p>
          <a:p>
            <a:pPr marL="3325813" indent="-457200"/>
            <a:endParaRPr lang="nb-NO" sz="2000" dirty="0" smtClean="0"/>
          </a:p>
        </p:txBody>
      </p:sp>
      <p:sp>
        <p:nvSpPr>
          <p:cNvPr id="348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Kapittel</a:t>
            </a:r>
            <a:r>
              <a:rPr lang="en-US" dirty="0"/>
              <a:t> 3: </a:t>
            </a:r>
            <a:r>
              <a:rPr lang="en-US" dirty="0" err="1"/>
              <a:t>Oversikt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5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99646"/>
              </p:ext>
            </p:extLst>
          </p:nvPr>
        </p:nvGraphicFramePr>
        <p:xfrm>
          <a:off x="213948" y="4100553"/>
          <a:ext cx="9478105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485"/>
                <a:gridCol w="1145270"/>
                <a:gridCol w="1145270"/>
                <a:gridCol w="1145270"/>
                <a:gridCol w="1145270"/>
                <a:gridCol w="1145270"/>
                <a:gridCol w="114527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1.  Annuitet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  Rente 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5 000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4 095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3 145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2 147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1 100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50653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3.  Avdrag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18 097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19 002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19 952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20 950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21 998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4.  Restlån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100 000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81 903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62 900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42 948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21 998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5.  Kontantstrøm</a:t>
                      </a:r>
                      <a:r>
                        <a:rPr lang="nb-NO" sz="1800" b="0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før </a:t>
                      </a:r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skatt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100 000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-23 097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6.  Spart skatt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1 400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1 147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881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601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308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7.  Kontantstrøm</a:t>
                      </a:r>
                      <a:r>
                        <a:rPr lang="nb-NO" sz="1800" b="0" i="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etter </a:t>
                      </a:r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skatt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100 000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-21 697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-21 951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-22 217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-22 496</a:t>
                      </a:r>
                      <a:endParaRPr lang="nb-NO" sz="18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-22 790</a:t>
                      </a:r>
                      <a:endParaRPr lang="nb-NO" sz="1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E956-CF28-4BD0-8E5B-3129D9A6E8CF}" type="slidenum">
              <a:rPr lang="en-US"/>
              <a:pPr/>
              <a:t>30</a:t>
            </a:fld>
            <a:endParaRPr lang="en-US"/>
          </a:p>
        </p:txBody>
      </p:sp>
      <p:sp>
        <p:nvSpPr>
          <p:cNvPr id="248842" name="Rectangle 10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sz="2800" dirty="0"/>
              <a:t>Annuitetslånet er utvidet til 5 år. Dermed reduseres annuitetsbeløpet. (Flere, men mindre avdrag.)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Siden rentene er fradragsberettiget, sparer en skatt. 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Kontantstrømmen etter skatt må derfor ta hensyn til spart skatt på rentedelen av annuitetsbeløpet.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Annuitetslån etter skatt</a:t>
            </a:r>
          </a:p>
        </p:txBody>
      </p:sp>
      <p:sp>
        <p:nvSpPr>
          <p:cNvPr id="248838" name="Freeform 6"/>
          <p:cNvSpPr>
            <a:spLocks/>
          </p:cNvSpPr>
          <p:nvPr/>
        </p:nvSpPr>
        <p:spPr bwMode="auto">
          <a:xfrm>
            <a:off x="5175312" y="4843968"/>
            <a:ext cx="452305" cy="1036637"/>
          </a:xfrm>
          <a:custGeom>
            <a:avLst/>
            <a:gdLst>
              <a:gd name="T0" fmla="*/ 262 w 263"/>
              <a:gd name="T1" fmla="*/ 737 h 739"/>
              <a:gd name="T2" fmla="*/ 0 w 263"/>
              <a:gd name="T3" fmla="*/ 739 h 739"/>
              <a:gd name="T4" fmla="*/ 0 w 263"/>
              <a:gd name="T5" fmla="*/ 1 h 739"/>
              <a:gd name="T6" fmla="*/ 263 w 263"/>
              <a:gd name="T7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739">
                <a:moveTo>
                  <a:pt x="262" y="737"/>
                </a:moveTo>
                <a:lnTo>
                  <a:pt x="0" y="739"/>
                </a:lnTo>
                <a:lnTo>
                  <a:pt x="0" y="1"/>
                </a:lnTo>
                <a:lnTo>
                  <a:pt x="263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014216" y="4542216"/>
            <a:ext cx="369817" cy="1036637"/>
          </a:xfrm>
          <a:custGeom>
            <a:avLst/>
            <a:gdLst>
              <a:gd name="T0" fmla="*/ 262 w 263"/>
              <a:gd name="T1" fmla="*/ 737 h 739"/>
              <a:gd name="T2" fmla="*/ 0 w 263"/>
              <a:gd name="T3" fmla="*/ 739 h 739"/>
              <a:gd name="T4" fmla="*/ 0 w 263"/>
              <a:gd name="T5" fmla="*/ 1 h 739"/>
              <a:gd name="T6" fmla="*/ 263 w 263"/>
              <a:gd name="T7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739">
                <a:moveTo>
                  <a:pt x="262" y="737"/>
                </a:moveTo>
                <a:lnTo>
                  <a:pt x="0" y="739"/>
                </a:lnTo>
                <a:lnTo>
                  <a:pt x="0" y="1"/>
                </a:lnTo>
                <a:lnTo>
                  <a:pt x="263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2" grpId="0" build="p"/>
      <p:bldP spid="24883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EBB9-73D7-40F9-9B91-615D548F1DFC}" type="slidenum">
              <a:rPr lang="en-US"/>
              <a:pPr/>
              <a:t>31</a:t>
            </a:fld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Sluttverdien av en etterskuddsannuitet:</a:t>
            </a: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Annuiteters sluttverdi</a:t>
            </a: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61365"/>
              </p:ext>
            </p:extLst>
          </p:nvPr>
        </p:nvGraphicFramePr>
        <p:xfrm>
          <a:off x="814388" y="2259013"/>
          <a:ext cx="32432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3" imgW="1193760" imgH="253800" progId="Equation.DSMT4">
                  <p:embed/>
                </p:oleObj>
              </mc:Choice>
              <mc:Fallback>
                <p:oleObj name="Equation" r:id="rId3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14388" y="2259013"/>
                        <a:ext cx="324326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24540"/>
              </p:ext>
            </p:extLst>
          </p:nvPr>
        </p:nvGraphicFramePr>
        <p:xfrm>
          <a:off x="1673225" y="3036888"/>
          <a:ext cx="38115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5" imgW="1409400" imgH="533160" progId="Equation.DSMT4">
                  <p:embed/>
                </p:oleObj>
              </mc:Choice>
              <mc:Fallback>
                <p:oleObj name="Equation" r:id="rId5" imgW="1409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673225" y="3036888"/>
                        <a:ext cx="3811588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75746"/>
              </p:ext>
            </p:extLst>
          </p:nvPr>
        </p:nvGraphicFramePr>
        <p:xfrm>
          <a:off x="6413500" y="3132138"/>
          <a:ext cx="26114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413500" y="3132138"/>
                        <a:ext cx="261143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1657"/>
              </p:ext>
            </p:extLst>
          </p:nvPr>
        </p:nvGraphicFramePr>
        <p:xfrm>
          <a:off x="796265" y="4654550"/>
          <a:ext cx="262440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9" imgW="965160" imgH="253800" progId="Equation.DSMT4">
                  <p:embed/>
                </p:oleObj>
              </mc:Choice>
              <mc:Fallback>
                <p:oleObj name="Equation" r:id="rId9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96265" y="4654550"/>
                        <a:ext cx="262440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43860"/>
              </p:ext>
            </p:extLst>
          </p:nvPr>
        </p:nvGraphicFramePr>
        <p:xfrm>
          <a:off x="5900738" y="4405313"/>
          <a:ext cx="31242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11" imgW="1155600" imgH="457200" progId="Equation.DSMT4">
                  <p:embed/>
                </p:oleObj>
              </mc:Choice>
              <mc:Fallback>
                <p:oleObj name="Equation" r:id="rId11" imgW="115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900738" y="4405313"/>
                        <a:ext cx="3124200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7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FE3C-587F-414F-BA98-69A697E76EE4}" type="slidenum">
              <a:rPr lang="en-US"/>
              <a:pPr/>
              <a:t>32</a:t>
            </a:fld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En livrente er fritatt både formues- og renteinntektsskatt på fondet i sparetiden.</a:t>
            </a:r>
          </a:p>
          <a:p>
            <a:pPr>
              <a:lnSpc>
                <a:spcPct val="90000"/>
              </a:lnSpc>
            </a:pPr>
            <a:r>
              <a:rPr lang="nb-NO" dirty="0"/>
              <a:t>Et studiefond bygges opp ved å sette av 15.000 årlig i 8 år, til forventet 7% rente.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Livrente - studiefond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67712"/>
              </p:ext>
            </p:extLst>
          </p:nvPr>
        </p:nvGraphicFramePr>
        <p:xfrm>
          <a:off x="1294423" y="3685867"/>
          <a:ext cx="65246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2412720" imgH="482400" progId="Equation.DSMT4">
                  <p:embed/>
                </p:oleObj>
              </mc:Choice>
              <mc:Fallback>
                <p:oleObj name="Equation" r:id="rId3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94423" y="3685867"/>
                        <a:ext cx="65246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802386" y="5055989"/>
            <a:ext cx="887832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8" indent="-342900" defTabSz="914400">
              <a:lnSpc>
                <a:spcPct val="90000"/>
              </a:lnSpc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Sum innskudd = 15.000∙8 = 120.000</a:t>
            </a:r>
          </a:p>
          <a:p>
            <a:pPr marL="342900" indent="-342900" defTabSz="914400">
              <a:lnSpc>
                <a:spcPct val="90000"/>
              </a:lnSpc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Renter = 153.897 – 120.000 = 33.897</a:t>
            </a:r>
          </a:p>
        </p:txBody>
      </p:sp>
    </p:spTree>
    <p:extLst>
      <p:ext uri="{BB962C8B-B14F-4D97-AF65-F5344CB8AC3E}">
        <p14:creationId xmlns:p14="http://schemas.microsoft.com/office/powerpoint/2010/main" val="32593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25088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F04-98A8-475A-A40F-D181AEAEF75F}" type="slidenum">
              <a:rPr lang="en-US"/>
              <a:pPr/>
              <a:t>33</a:t>
            </a:fld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2601952"/>
            <a:ext cx="8301436" cy="1918010"/>
          </a:xfrm>
        </p:spPr>
        <p:txBody>
          <a:bodyPr/>
          <a:lstStyle/>
          <a:p>
            <a:r>
              <a:rPr lang="nb-NO" dirty="0"/>
              <a:t>En forskuddsannuitet har første beløp allerede nå, dvs. på tidspunkt 0, og ingen beløp på tidspunkt T. Alle beløp er </a:t>
            </a:r>
            <a:r>
              <a:rPr lang="nb-NO" dirty="0" smtClean="0"/>
              <a:t>forskjøvet </a:t>
            </a:r>
            <a:r>
              <a:rPr lang="nb-NO" dirty="0"/>
              <a:t>en periode fram, i forhold til etterskuddsvis.</a:t>
            </a: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 forskuddsannuiteter</a:t>
            </a:r>
          </a:p>
        </p:txBody>
      </p:sp>
      <p:grpSp>
        <p:nvGrpSpPr>
          <p:cNvPr id="240664" name="Group 24"/>
          <p:cNvGrpSpPr>
            <a:grpSpLocks/>
          </p:cNvGrpSpPr>
          <p:nvPr/>
        </p:nvGrpSpPr>
        <p:grpSpPr bwMode="auto">
          <a:xfrm>
            <a:off x="397273" y="1538288"/>
            <a:ext cx="9138973" cy="900112"/>
            <a:chOff x="231" y="969"/>
            <a:chExt cx="5314" cy="567"/>
          </a:xfrm>
        </p:grpSpPr>
        <p:sp>
          <p:nvSpPr>
            <p:cNvPr id="240645" name="Line 5"/>
            <p:cNvSpPr>
              <a:spLocks noChangeShapeType="1"/>
            </p:cNvSpPr>
            <p:nvPr/>
          </p:nvSpPr>
          <p:spPr bwMode="auto">
            <a:xfrm>
              <a:off x="231" y="1242"/>
              <a:ext cx="53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46" name="Line 6"/>
            <p:cNvSpPr>
              <a:spLocks noChangeShapeType="1"/>
            </p:cNvSpPr>
            <p:nvPr/>
          </p:nvSpPr>
          <p:spPr bwMode="auto">
            <a:xfrm>
              <a:off x="1048" y="11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47" name="Line 7"/>
            <p:cNvSpPr>
              <a:spLocks noChangeShapeType="1"/>
            </p:cNvSpPr>
            <p:nvPr/>
          </p:nvSpPr>
          <p:spPr bwMode="auto">
            <a:xfrm>
              <a:off x="1957" y="11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48" name="Rectangle 8"/>
            <p:cNvSpPr>
              <a:spLocks noChangeArrowheads="1"/>
            </p:cNvSpPr>
            <p:nvPr/>
          </p:nvSpPr>
          <p:spPr bwMode="auto">
            <a:xfrm>
              <a:off x="5091" y="969"/>
              <a:ext cx="28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40649" name="Rectangle 9"/>
            <p:cNvSpPr>
              <a:spLocks noChangeArrowheads="1"/>
            </p:cNvSpPr>
            <p:nvPr/>
          </p:nvSpPr>
          <p:spPr bwMode="auto">
            <a:xfrm>
              <a:off x="775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40650" name="Rectangle 10"/>
            <p:cNvSpPr>
              <a:spLocks noChangeArrowheads="1"/>
            </p:cNvSpPr>
            <p:nvPr/>
          </p:nvSpPr>
          <p:spPr bwMode="auto">
            <a:xfrm>
              <a:off x="1684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1866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2863" y="11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53" name="Rectangle 13"/>
            <p:cNvSpPr>
              <a:spLocks noChangeArrowheads="1"/>
            </p:cNvSpPr>
            <p:nvPr/>
          </p:nvSpPr>
          <p:spPr bwMode="auto">
            <a:xfrm>
              <a:off x="2590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40654" name="Rectangle 14"/>
            <p:cNvSpPr>
              <a:spLocks noChangeArrowheads="1"/>
            </p:cNvSpPr>
            <p:nvPr/>
          </p:nvSpPr>
          <p:spPr bwMode="auto">
            <a:xfrm>
              <a:off x="2772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>
              <a:off x="4673" y="11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56" name="Rectangle 16"/>
            <p:cNvSpPr>
              <a:spLocks noChangeArrowheads="1"/>
            </p:cNvSpPr>
            <p:nvPr/>
          </p:nvSpPr>
          <p:spPr bwMode="auto">
            <a:xfrm>
              <a:off x="4411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40657" name="Rectangle 17"/>
            <p:cNvSpPr>
              <a:spLocks noChangeArrowheads="1"/>
            </p:cNvSpPr>
            <p:nvPr/>
          </p:nvSpPr>
          <p:spPr bwMode="auto">
            <a:xfrm>
              <a:off x="4581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40658" name="Rectangle 18"/>
            <p:cNvSpPr>
              <a:spLocks noChangeArrowheads="1"/>
            </p:cNvSpPr>
            <p:nvPr/>
          </p:nvSpPr>
          <p:spPr bwMode="auto">
            <a:xfrm>
              <a:off x="968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  <p:sp>
          <p:nvSpPr>
            <p:cNvPr id="240661" name="Line 21"/>
            <p:cNvSpPr>
              <a:spLocks noChangeShapeType="1"/>
            </p:cNvSpPr>
            <p:nvPr/>
          </p:nvSpPr>
          <p:spPr bwMode="auto">
            <a:xfrm>
              <a:off x="3766" y="11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0662" name="Rectangle 22"/>
            <p:cNvSpPr>
              <a:spLocks noChangeArrowheads="1"/>
            </p:cNvSpPr>
            <p:nvPr/>
          </p:nvSpPr>
          <p:spPr bwMode="auto">
            <a:xfrm>
              <a:off x="3504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T-1</a:t>
              </a:r>
            </a:p>
          </p:txBody>
        </p:sp>
        <p:sp>
          <p:nvSpPr>
            <p:cNvPr id="240663" name="Rectangle 23"/>
            <p:cNvSpPr>
              <a:spLocks noChangeArrowheads="1"/>
            </p:cNvSpPr>
            <p:nvPr/>
          </p:nvSpPr>
          <p:spPr bwMode="auto">
            <a:xfrm>
              <a:off x="3674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X</a:t>
              </a:r>
            </a:p>
          </p:txBody>
        </p:sp>
      </p:grpSp>
      <p:graphicFrame>
        <p:nvGraphicFramePr>
          <p:cNvPr id="2406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43584"/>
              </p:ext>
            </p:extLst>
          </p:nvPr>
        </p:nvGraphicFramePr>
        <p:xfrm>
          <a:off x="993775" y="4868863"/>
          <a:ext cx="43957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3" imgW="1625400" imgH="533160" progId="Equation.DSMT4">
                  <p:embed/>
                </p:oleObj>
              </mc:Choice>
              <mc:Fallback>
                <p:oleObj name="Equation" r:id="rId3" imgW="1625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93775" y="4868863"/>
                        <a:ext cx="4395788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65191"/>
              </p:ext>
            </p:extLst>
          </p:nvPr>
        </p:nvGraphicFramePr>
        <p:xfrm>
          <a:off x="6237686" y="5184775"/>
          <a:ext cx="329856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5" imgW="1218960" imgH="279360" progId="Equation.DSMT4">
                  <p:embed/>
                </p:oleObj>
              </mc:Choice>
              <mc:Fallback>
                <p:oleObj name="Equation" r:id="rId5" imgW="1218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237686" y="5184775"/>
                        <a:ext cx="329856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735A-2379-4994-B49C-C8B53D803C8B}" type="slidenum">
              <a:rPr lang="en-US"/>
              <a:pPr/>
              <a:t>34</a:t>
            </a:fld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710193" y="1650999"/>
            <a:ext cx="8301436" cy="1092201"/>
          </a:xfrm>
        </p:spPr>
        <p:txBody>
          <a:bodyPr>
            <a:normAutofit/>
          </a:bodyPr>
          <a:lstStyle/>
          <a:p>
            <a:r>
              <a:rPr lang="nb-NO" dirty="0"/>
              <a:t>Om vi kjenner nåverdien (f.eks. lånebeløpet), kan vi beregne forskuddsannuiteten</a:t>
            </a:r>
            <a:r>
              <a:rPr lang="nb-NO" dirty="0" smtClean="0"/>
              <a:t>: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Forskuddsannuitet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2716"/>
              </p:ext>
            </p:extLst>
          </p:nvPr>
        </p:nvGraphicFramePr>
        <p:xfrm>
          <a:off x="5100638" y="2978150"/>
          <a:ext cx="2819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3" imgW="1041120" imgH="444240" progId="Equation.DSMT4">
                  <p:embed/>
                </p:oleObj>
              </mc:Choice>
              <mc:Fallback>
                <p:oleObj name="Equation" r:id="rId3" imgW="1041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100638" y="2978150"/>
                        <a:ext cx="28194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69938"/>
              </p:ext>
            </p:extLst>
          </p:nvPr>
        </p:nvGraphicFramePr>
        <p:xfrm>
          <a:off x="760149" y="3184525"/>
          <a:ext cx="329856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5" imgW="1218960" imgH="279360" progId="Equation.DSMT4">
                  <p:embed/>
                </p:oleObj>
              </mc:Choice>
              <mc:Fallback>
                <p:oleObj name="Equation" r:id="rId5" imgW="1218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60149" y="3184525"/>
                        <a:ext cx="329856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093602"/>
              </p:ext>
            </p:extLst>
          </p:nvPr>
        </p:nvGraphicFramePr>
        <p:xfrm>
          <a:off x="695325" y="5229225"/>
          <a:ext cx="47307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7" imgW="1739880" imgH="279360" progId="Equation.DSMT4">
                  <p:embed/>
                </p:oleObj>
              </mc:Choice>
              <mc:Fallback>
                <p:oleObj name="Equation" r:id="rId7" imgW="1739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95325" y="5229225"/>
                        <a:ext cx="47307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10193" y="3992755"/>
            <a:ext cx="8301436" cy="109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9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10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10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10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10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Sluttverdien på tidspunkt T-1 for en forskuddsannuitet:</a:t>
            </a:r>
          </a:p>
        </p:txBody>
      </p:sp>
    </p:spTree>
    <p:extLst>
      <p:ext uri="{BB962C8B-B14F-4D97-AF65-F5344CB8AC3E}">
        <p14:creationId xmlns:p14="http://schemas.microsoft.com/office/powerpoint/2010/main" val="34022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9D99-8FB1-4AAF-9788-17B2807F38D1}" type="slidenum">
              <a:rPr lang="en-US"/>
              <a:pPr/>
              <a:t>35</a:t>
            </a:fld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 mye må nå settes inn på konto til 0,4% rente pr. måned for å dekke månedlig husleie betalt forskuddsvis på kr. 8.000 i ett år?</a:t>
            </a:r>
            <a:endParaRPr lang="en-US" dirty="0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Forskuddsleie </a:t>
            </a:r>
            <a:r>
              <a:rPr lang="nb-NO" sz="1800" i="1" dirty="0"/>
              <a:t>(eks. </a:t>
            </a:r>
            <a:r>
              <a:rPr lang="nb-NO" sz="1800" i="1" dirty="0" smtClean="0"/>
              <a:t>3.16)</a:t>
            </a:r>
            <a:endParaRPr lang="en-US" sz="1800" i="1" dirty="0"/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271728" y="3249613"/>
            <a:ext cx="9138973" cy="900112"/>
            <a:chOff x="231" y="969"/>
            <a:chExt cx="5314" cy="567"/>
          </a:xfrm>
        </p:grpSpPr>
        <p:sp>
          <p:nvSpPr>
            <p:cNvPr id="253957" name="Line 5"/>
            <p:cNvSpPr>
              <a:spLocks noChangeShapeType="1"/>
            </p:cNvSpPr>
            <p:nvPr/>
          </p:nvSpPr>
          <p:spPr bwMode="auto">
            <a:xfrm>
              <a:off x="231" y="1242"/>
              <a:ext cx="53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58" name="Line 6"/>
            <p:cNvSpPr>
              <a:spLocks noChangeShapeType="1"/>
            </p:cNvSpPr>
            <p:nvPr/>
          </p:nvSpPr>
          <p:spPr bwMode="auto">
            <a:xfrm>
              <a:off x="1048" y="11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59" name="Line 7"/>
            <p:cNvSpPr>
              <a:spLocks noChangeShapeType="1"/>
            </p:cNvSpPr>
            <p:nvPr/>
          </p:nvSpPr>
          <p:spPr bwMode="auto">
            <a:xfrm>
              <a:off x="1957" y="11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60" name="Rectangle 8"/>
            <p:cNvSpPr>
              <a:spLocks noChangeArrowheads="1"/>
            </p:cNvSpPr>
            <p:nvPr/>
          </p:nvSpPr>
          <p:spPr bwMode="auto">
            <a:xfrm>
              <a:off x="5091" y="969"/>
              <a:ext cx="28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53961" name="Rectangle 9"/>
            <p:cNvSpPr>
              <a:spLocks noChangeArrowheads="1"/>
            </p:cNvSpPr>
            <p:nvPr/>
          </p:nvSpPr>
          <p:spPr bwMode="auto">
            <a:xfrm>
              <a:off x="775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53962" name="Rectangle 10"/>
            <p:cNvSpPr>
              <a:spLocks noChangeArrowheads="1"/>
            </p:cNvSpPr>
            <p:nvPr/>
          </p:nvSpPr>
          <p:spPr bwMode="auto">
            <a:xfrm>
              <a:off x="1684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53963" name="Rectangle 11"/>
            <p:cNvSpPr>
              <a:spLocks noChangeArrowheads="1"/>
            </p:cNvSpPr>
            <p:nvPr/>
          </p:nvSpPr>
          <p:spPr bwMode="auto">
            <a:xfrm>
              <a:off x="1866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8.000</a:t>
              </a:r>
              <a:endParaRPr lang="nb-NO" dirty="0"/>
            </a:p>
          </p:txBody>
        </p:sp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>
              <a:off x="2863" y="11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65" name="Rectangle 13"/>
            <p:cNvSpPr>
              <a:spLocks noChangeArrowheads="1"/>
            </p:cNvSpPr>
            <p:nvPr/>
          </p:nvSpPr>
          <p:spPr bwMode="auto">
            <a:xfrm>
              <a:off x="2590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…</a:t>
              </a:r>
            </a:p>
          </p:txBody>
        </p:sp>
        <p:sp>
          <p:nvSpPr>
            <p:cNvPr id="253966" name="Rectangle 14"/>
            <p:cNvSpPr>
              <a:spLocks noChangeArrowheads="1"/>
            </p:cNvSpPr>
            <p:nvPr/>
          </p:nvSpPr>
          <p:spPr bwMode="auto">
            <a:xfrm>
              <a:off x="2772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...</a:t>
              </a:r>
            </a:p>
          </p:txBody>
        </p:sp>
        <p:sp>
          <p:nvSpPr>
            <p:cNvPr id="253967" name="Line 15"/>
            <p:cNvSpPr>
              <a:spLocks noChangeShapeType="1"/>
            </p:cNvSpPr>
            <p:nvPr/>
          </p:nvSpPr>
          <p:spPr bwMode="auto">
            <a:xfrm>
              <a:off x="4673" y="11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68" name="Rectangle 16"/>
            <p:cNvSpPr>
              <a:spLocks noChangeArrowheads="1"/>
            </p:cNvSpPr>
            <p:nvPr/>
          </p:nvSpPr>
          <p:spPr bwMode="auto">
            <a:xfrm>
              <a:off x="4411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12</a:t>
              </a:r>
            </a:p>
          </p:txBody>
        </p:sp>
        <p:sp>
          <p:nvSpPr>
            <p:cNvPr id="253969" name="Rectangle 17"/>
            <p:cNvSpPr>
              <a:spLocks noChangeArrowheads="1"/>
            </p:cNvSpPr>
            <p:nvPr/>
          </p:nvSpPr>
          <p:spPr bwMode="auto">
            <a:xfrm>
              <a:off x="4581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53970" name="Rectangle 18"/>
            <p:cNvSpPr>
              <a:spLocks noChangeArrowheads="1"/>
            </p:cNvSpPr>
            <p:nvPr/>
          </p:nvSpPr>
          <p:spPr bwMode="auto">
            <a:xfrm>
              <a:off x="968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8.000</a:t>
              </a:r>
              <a:endParaRPr lang="nb-NO" dirty="0"/>
            </a:p>
          </p:txBody>
        </p:sp>
        <p:sp>
          <p:nvSpPr>
            <p:cNvPr id="253971" name="Line 19"/>
            <p:cNvSpPr>
              <a:spLocks noChangeShapeType="1"/>
            </p:cNvSpPr>
            <p:nvPr/>
          </p:nvSpPr>
          <p:spPr bwMode="auto">
            <a:xfrm>
              <a:off x="3766" y="11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3972" name="Rectangle 20"/>
            <p:cNvSpPr>
              <a:spLocks noChangeArrowheads="1"/>
            </p:cNvSpPr>
            <p:nvPr/>
          </p:nvSpPr>
          <p:spPr bwMode="auto">
            <a:xfrm>
              <a:off x="3504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11</a:t>
              </a:r>
            </a:p>
          </p:txBody>
        </p:sp>
        <p:sp>
          <p:nvSpPr>
            <p:cNvPr id="253973" name="Rectangle 21"/>
            <p:cNvSpPr>
              <a:spLocks noChangeArrowheads="1"/>
            </p:cNvSpPr>
            <p:nvPr/>
          </p:nvSpPr>
          <p:spPr bwMode="auto">
            <a:xfrm>
              <a:off x="3674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8.000</a:t>
              </a:r>
              <a:endParaRPr lang="nb-NO" dirty="0"/>
            </a:p>
          </p:txBody>
        </p:sp>
      </p:grpSp>
      <p:graphicFrame>
        <p:nvGraphicFramePr>
          <p:cNvPr id="25397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19599"/>
              </p:ext>
            </p:extLst>
          </p:nvPr>
        </p:nvGraphicFramePr>
        <p:xfrm>
          <a:off x="760148" y="4419600"/>
          <a:ext cx="4363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60148" y="4419600"/>
                        <a:ext cx="43631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30994"/>
              </p:ext>
            </p:extLst>
          </p:nvPr>
        </p:nvGraphicFramePr>
        <p:xfrm>
          <a:off x="1395413" y="5170488"/>
          <a:ext cx="37099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95413" y="5170488"/>
                        <a:ext cx="37099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902137"/>
              </p:ext>
            </p:extLst>
          </p:nvPr>
        </p:nvGraphicFramePr>
        <p:xfrm>
          <a:off x="5733786" y="5265738"/>
          <a:ext cx="1580489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733786" y="5265738"/>
                        <a:ext cx="1580489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9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F7BC-000F-4014-83FA-558919D54B22}" type="slidenum">
              <a:rPr lang="en-US"/>
              <a:pPr/>
              <a:t>36</a:t>
            </a:fld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Forskuddsannuiteter</a:t>
            </a:r>
            <a:endParaRPr lang="en-US" dirty="0"/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r="28499" b="65578"/>
          <a:stretch>
            <a:fillRect/>
          </a:stretch>
        </p:blipFill>
        <p:spPr bwMode="auto">
          <a:xfrm>
            <a:off x="77391" y="1851025"/>
            <a:ext cx="9704784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52394" y="4329114"/>
            <a:ext cx="4094825" cy="174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>
                <a:latin typeface="Calibri" pitchFamily="34" charset="0"/>
                <a:cs typeface="Calibri" pitchFamily="34" charset="0"/>
              </a:rPr>
              <a:t>Merk:</a:t>
            </a:r>
          </a:p>
          <a:p>
            <a:pPr>
              <a:spcBef>
                <a:spcPct val="50000"/>
              </a:spcBef>
            </a:pPr>
            <a:r>
              <a:rPr lang="nb-NO" dirty="0">
                <a:latin typeface="Calibri" pitchFamily="34" charset="0"/>
                <a:cs typeface="Calibri" pitchFamily="34" charset="0"/>
              </a:rPr>
              <a:t>Læreboken beregner sluttverdien på tidspunkt T-1, dvs. t = 11.</a:t>
            </a:r>
          </a:p>
          <a:p>
            <a:pPr>
              <a:spcBef>
                <a:spcPct val="50000"/>
              </a:spcBef>
            </a:pPr>
            <a:r>
              <a:rPr lang="nb-NO" dirty="0">
                <a:latin typeface="Calibri" pitchFamily="34" charset="0"/>
                <a:cs typeface="Calibri" pitchFamily="34" charset="0"/>
              </a:rPr>
              <a:t>Formelen for Fremtidsverdi (FV) i Excel angir verdien på tidspunkt T.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92653"/>
              </p:ext>
            </p:extLst>
          </p:nvPr>
        </p:nvGraphicFramePr>
        <p:xfrm>
          <a:off x="4491819" y="4863410"/>
          <a:ext cx="49037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4" imgW="1803240" imgH="279360" progId="Equation.DSMT4">
                  <p:embed/>
                </p:oleObj>
              </mc:Choice>
              <mc:Fallback>
                <p:oleObj name="Equation" r:id="rId4" imgW="18032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491819" y="4863410"/>
                        <a:ext cx="49037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7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98BA-5813-4085-AF1D-6B66D820F5D6}" type="slidenum">
              <a:rPr lang="en-US"/>
              <a:pPr/>
              <a:t>37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Rentestørrelsen må alltid korrespondere med periodelengden.</a:t>
            </a:r>
          </a:p>
          <a:p>
            <a:r>
              <a:rPr lang="nb-NO" dirty="0"/>
              <a:t>En kan fritt velge lengde på tidsintervallene, men en må passe på å justere renten slik at den tilsvarer den valgte periodelengden.</a:t>
            </a:r>
          </a:p>
          <a:p>
            <a:pPr lvl="1"/>
            <a:r>
              <a:rPr lang="nb-NO" sz="2800" dirty="0"/>
              <a:t>Halvårlige perioder krever halvårsrente.</a:t>
            </a:r>
          </a:p>
          <a:p>
            <a:pPr lvl="1"/>
            <a:r>
              <a:rPr lang="nb-NO" sz="2800" dirty="0"/>
              <a:t>Kvartalsperioder krever kvartalsrente.</a:t>
            </a:r>
          </a:p>
          <a:p>
            <a:pPr lvl="1"/>
            <a:r>
              <a:rPr lang="nb-NO" sz="2800" dirty="0"/>
              <a:t>Treårsperioder krever treårsrenter.</a:t>
            </a:r>
            <a:endParaRPr lang="en-US" sz="2800" dirty="0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Kort og lang rente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0C9-EE9B-4ED0-B41E-A10CAE5CEDEB}" type="slidenum">
              <a:rPr lang="en-US"/>
              <a:pPr/>
              <a:t>38</a:t>
            </a:fld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nb-NO" dirty="0"/>
              <a:t>La:</a:t>
            </a:r>
          </a:p>
          <a:p>
            <a:pPr>
              <a:buFont typeface="Wingdings" pitchFamily="2" charset="2"/>
              <a:buNone/>
            </a:pPr>
            <a:r>
              <a:rPr lang="nb-NO" dirty="0"/>
              <a:t>r	= årsrente</a:t>
            </a:r>
          </a:p>
          <a:p>
            <a:pPr>
              <a:buFont typeface="Wingdings" pitchFamily="2" charset="2"/>
              <a:buNone/>
            </a:pPr>
            <a:r>
              <a:rPr lang="nb-NO" dirty="0"/>
              <a:t>b	= antall korttidsperioder pr. år</a:t>
            </a:r>
          </a:p>
          <a:p>
            <a:pPr>
              <a:buFont typeface="Wingdings" pitchFamily="2" charset="2"/>
              <a:buNone/>
            </a:pPr>
            <a:r>
              <a:rPr lang="nb-NO" dirty="0" err="1"/>
              <a:t>r</a:t>
            </a:r>
            <a:r>
              <a:rPr lang="nb-NO" baseline="-25000" dirty="0" err="1"/>
              <a:t>b</a:t>
            </a:r>
            <a:r>
              <a:rPr lang="nb-NO" dirty="0"/>
              <a:t>	= renten for korttidsperioden </a:t>
            </a:r>
            <a:endParaRPr lang="en-US" dirty="0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Rente og periodelengde</a:t>
            </a:r>
            <a:endParaRPr lang="en-US"/>
          </a:p>
        </p:txBody>
      </p:sp>
      <p:graphicFrame>
        <p:nvGraphicFramePr>
          <p:cNvPr id="259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47137"/>
              </p:ext>
            </p:extLst>
          </p:nvPr>
        </p:nvGraphicFramePr>
        <p:xfrm>
          <a:off x="3733006" y="4395788"/>
          <a:ext cx="2439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733006" y="4395788"/>
                        <a:ext cx="2439987" cy="698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31360"/>
              </p:ext>
            </p:extLst>
          </p:nvPr>
        </p:nvGraphicFramePr>
        <p:xfrm>
          <a:off x="929268" y="5268913"/>
          <a:ext cx="24749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5" imgW="914400" imgH="279360" progId="Equation.DSMT4">
                  <p:embed/>
                </p:oleObj>
              </mc:Choice>
              <mc:Fallback>
                <p:oleObj name="Equation" r:id="rId5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29268" y="5268913"/>
                        <a:ext cx="24749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9800"/>
              </p:ext>
            </p:extLst>
          </p:nvPr>
        </p:nvGraphicFramePr>
        <p:xfrm>
          <a:off x="6587645" y="5205413"/>
          <a:ext cx="25098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7" imgW="927000" imgH="330120" progId="Equation.DSMT4">
                  <p:embed/>
                </p:oleObj>
              </mc:Choice>
              <mc:Fallback>
                <p:oleObj name="Equation" r:id="rId7" imgW="927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587645" y="5205413"/>
                        <a:ext cx="25098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7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349-C7AE-4634-8813-FDA06C184A1E}" type="slidenum">
              <a:rPr lang="en-US"/>
              <a:pPr/>
              <a:t>39</a:t>
            </a:fld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nb-NO"/>
              <a:t>La:</a:t>
            </a:r>
          </a:p>
          <a:p>
            <a:pPr>
              <a:buFont typeface="Wingdings" pitchFamily="2" charset="2"/>
              <a:buNone/>
            </a:pPr>
            <a:r>
              <a:rPr lang="nb-NO"/>
              <a:t>r</a:t>
            </a:r>
            <a:r>
              <a:rPr lang="nb-NO" baseline="-25000"/>
              <a:t>4</a:t>
            </a:r>
            <a:r>
              <a:rPr lang="nb-NO"/>
              <a:t>	  = kvartalsrente	= 4%</a:t>
            </a:r>
          </a:p>
          <a:p>
            <a:pPr>
              <a:buFont typeface="Wingdings" pitchFamily="2" charset="2"/>
              <a:buNone/>
            </a:pPr>
            <a:r>
              <a:rPr lang="nb-NO"/>
              <a:t>r</a:t>
            </a:r>
            <a:r>
              <a:rPr lang="nb-NO" baseline="-25000"/>
              <a:t>12 </a:t>
            </a:r>
            <a:r>
              <a:rPr lang="nb-NO"/>
              <a:t>= månedsrente. Hvor stor er månedsrenten?</a:t>
            </a:r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Kvartalsrente og månedsrente</a:t>
            </a:r>
            <a:endParaRPr lang="en-US"/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12912"/>
              </p:ext>
            </p:extLst>
          </p:nvPr>
        </p:nvGraphicFramePr>
        <p:xfrm>
          <a:off x="484188" y="3698875"/>
          <a:ext cx="3713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3" imgW="1371600" imgH="279360" progId="Equation.DSMT4">
                  <p:embed/>
                </p:oleObj>
              </mc:Choice>
              <mc:Fallback>
                <p:oleObj name="Equation" r:id="rId3" imgW="1371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84188" y="3698875"/>
                        <a:ext cx="37131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75570"/>
              </p:ext>
            </p:extLst>
          </p:nvPr>
        </p:nvGraphicFramePr>
        <p:xfrm>
          <a:off x="581025" y="4689475"/>
          <a:ext cx="34718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5" imgW="1282680" imgH="330120" progId="Equation.DSMT4">
                  <p:embed/>
                </p:oleObj>
              </mc:Choice>
              <mc:Fallback>
                <p:oleObj name="Equation" r:id="rId5" imgW="1282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81025" y="4689475"/>
                        <a:ext cx="34718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32782"/>
              </p:ext>
            </p:extLst>
          </p:nvPr>
        </p:nvGraphicFramePr>
        <p:xfrm>
          <a:off x="5162550" y="3608388"/>
          <a:ext cx="4333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7" imgW="1600200" imgH="330120" progId="Equation.DSMT4">
                  <p:embed/>
                </p:oleObj>
              </mc:Choice>
              <mc:Fallback>
                <p:oleObj name="Equation" r:id="rId7" imgW="1600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162550" y="3608388"/>
                        <a:ext cx="4333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7588"/>
              </p:ext>
            </p:extLst>
          </p:nvPr>
        </p:nvGraphicFramePr>
        <p:xfrm>
          <a:off x="3036888" y="5499100"/>
          <a:ext cx="6600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9" imgW="2438280" imgH="330120" progId="Equation.DSMT4">
                  <p:embed/>
                </p:oleObj>
              </mc:Choice>
              <mc:Fallback>
                <p:oleObj name="Equation" r:id="rId9" imgW="2438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036888" y="5499100"/>
                        <a:ext cx="6600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3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Finansmatematikk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863"/>
          <a:stretch/>
        </p:blipFill>
        <p:spPr>
          <a:xfrm>
            <a:off x="156118" y="1862356"/>
            <a:ext cx="9590049" cy="39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68D6-D14D-44F7-BF17-D9F0EE2B634A}" type="slidenum">
              <a:rPr lang="en-US"/>
              <a:pPr/>
              <a:t>40</a:t>
            </a:fld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norske banker gis det kun </a:t>
            </a:r>
            <a:r>
              <a:rPr lang="nb-NO" dirty="0" err="1"/>
              <a:t>rentesrente</a:t>
            </a:r>
            <a:r>
              <a:rPr lang="nb-NO" dirty="0"/>
              <a:t> på nyttårsaften(!?).</a:t>
            </a:r>
          </a:p>
          <a:p>
            <a:r>
              <a:rPr lang="nb-NO" dirty="0"/>
              <a:t>Bankene benytter følgende metode for å beregne renter med forskjellig periodelengde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Denne metoden neglisjerer </a:t>
            </a:r>
            <a:r>
              <a:rPr lang="nb-NO" dirty="0" err="1"/>
              <a:t>rentesrenten</a:t>
            </a:r>
            <a:r>
              <a:rPr lang="nb-NO" dirty="0"/>
              <a:t>, og gir ikke konsistente </a:t>
            </a:r>
            <a:r>
              <a:rPr lang="nb-NO" dirty="0" smtClean="0"/>
              <a:t>resultater.</a:t>
            </a:r>
            <a:endParaRPr lang="nb-NO" dirty="0"/>
          </a:p>
          <a:p>
            <a:endParaRPr lang="en-US" dirty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Bankrentemetoden</a:t>
            </a:r>
            <a:endParaRPr lang="en-US"/>
          </a:p>
        </p:txBody>
      </p:sp>
      <p:graphicFrame>
        <p:nvGraphicFramePr>
          <p:cNvPr id="262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02776"/>
              </p:ext>
            </p:extLst>
          </p:nvPr>
        </p:nvGraphicFramePr>
        <p:xfrm>
          <a:off x="1297726" y="3905250"/>
          <a:ext cx="137583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97726" y="3905250"/>
                        <a:ext cx="137583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62647"/>
              </p:ext>
            </p:extLst>
          </p:nvPr>
        </p:nvGraphicFramePr>
        <p:xfrm>
          <a:off x="3621165" y="3698875"/>
          <a:ext cx="110066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165" y="3698875"/>
                        <a:ext cx="110066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28D9-8E70-4C7D-AF21-2440BFEBF13F}" type="slidenum">
              <a:rPr lang="en-US"/>
              <a:pPr/>
              <a:t>41</a:t>
            </a:fld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r>
              <a:rPr lang="nb-NO" dirty="0"/>
              <a:t>Innskudd 1/1 på kr. 100.000 til 5% rente.</a:t>
            </a:r>
          </a:p>
          <a:p>
            <a:pPr lvl="1"/>
            <a:r>
              <a:rPr lang="nb-NO" sz="2400" dirty="0"/>
              <a:t>Etter ett år er saldoen:</a:t>
            </a:r>
            <a:br>
              <a:rPr lang="nb-NO" sz="2400" dirty="0"/>
            </a:br>
            <a:r>
              <a:rPr lang="nb-NO" sz="2400" dirty="0"/>
              <a:t>(100.000)(1,05) = 105.000</a:t>
            </a:r>
          </a:p>
          <a:p>
            <a:r>
              <a:rPr lang="nb-NO" dirty="0"/>
              <a:t>Innskudd 1/7 på kr. 100.000 til 5% rente.</a:t>
            </a:r>
          </a:p>
          <a:p>
            <a:pPr lvl="1"/>
            <a:r>
              <a:rPr lang="nb-NO" sz="2400" dirty="0"/>
              <a:t>Etter ett år er saldoen:</a:t>
            </a:r>
            <a:br>
              <a:rPr lang="nb-NO" sz="2400" dirty="0"/>
            </a:br>
            <a:r>
              <a:rPr lang="nb-NO" sz="2400" dirty="0"/>
              <a:t>(100.000)(1+0,05/2)</a:t>
            </a:r>
            <a:r>
              <a:rPr lang="nb-NO" sz="2400" baseline="30000" dirty="0"/>
              <a:t>2</a:t>
            </a:r>
            <a:r>
              <a:rPr lang="nb-NO" sz="2400" dirty="0"/>
              <a:t> = 105.063</a:t>
            </a:r>
          </a:p>
          <a:p>
            <a:r>
              <a:rPr lang="nb-NO" dirty="0"/>
              <a:t>De 63 kronene ekstra skyldes </a:t>
            </a:r>
            <a:r>
              <a:rPr lang="nb-NO" dirty="0" err="1"/>
              <a:t>rentesrente</a:t>
            </a:r>
            <a:r>
              <a:rPr lang="nb-NO" dirty="0"/>
              <a:t> på kr. 2.500 i de siste 6 månedene. Dette går en glipp av hvis innskuddet gjøres 1/1.</a:t>
            </a:r>
            <a:endParaRPr lang="en-US" dirty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Bankrentemetoden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AB98-CF97-48AC-82F1-EB915CE4E088}" type="slidenum">
              <a:rPr lang="en-US"/>
              <a:pPr/>
              <a:t>42</a:t>
            </a:fld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2862322"/>
          </a:xfr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nb-NO" dirty="0"/>
              <a:t>La: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nb-NO" dirty="0"/>
              <a:t>r	= årsrente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nb-NO" dirty="0" err="1"/>
              <a:t>r</a:t>
            </a:r>
            <a:r>
              <a:rPr lang="nb-NO" baseline="-25000" dirty="0" err="1"/>
              <a:t>k</a:t>
            </a:r>
            <a:r>
              <a:rPr lang="nb-NO" dirty="0"/>
              <a:t>	= kontinuerlig rente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nb-NO" dirty="0"/>
              <a:t>e	= 2,1828.. = grunntallet i naturlige logaritmer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nb-NO" dirty="0"/>
              <a:t>T = kontinuerlig variabel for tidslengde</a:t>
            </a:r>
            <a:endParaRPr lang="en-US" dirty="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Kontinuerlig rente</a:t>
            </a:r>
            <a:endParaRPr lang="en-US"/>
          </a:p>
        </p:txBody>
      </p:sp>
      <p:graphicFrame>
        <p:nvGraphicFramePr>
          <p:cNvPr id="265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93277"/>
              </p:ext>
            </p:extLst>
          </p:nvPr>
        </p:nvGraphicFramePr>
        <p:xfrm>
          <a:off x="794879" y="4689198"/>
          <a:ext cx="1864254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94879" y="4689198"/>
                        <a:ext cx="1864254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84652"/>
              </p:ext>
            </p:extLst>
          </p:nvPr>
        </p:nvGraphicFramePr>
        <p:xfrm>
          <a:off x="5085760" y="4673323"/>
          <a:ext cx="220993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5" imgW="812520" imgH="266400" progId="Equation.DSMT4">
                  <p:embed/>
                </p:oleObj>
              </mc:Choice>
              <mc:Fallback>
                <p:oleObj name="Equation" r:id="rId5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085760" y="4673323"/>
                        <a:ext cx="2209932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52190"/>
              </p:ext>
            </p:extLst>
          </p:nvPr>
        </p:nvGraphicFramePr>
        <p:xfrm>
          <a:off x="794880" y="5608359"/>
          <a:ext cx="165616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94880" y="5608359"/>
                        <a:ext cx="165616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43984"/>
              </p:ext>
            </p:extLst>
          </p:nvPr>
        </p:nvGraphicFramePr>
        <p:xfrm>
          <a:off x="5103813" y="5545138"/>
          <a:ext cx="2208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103813" y="5545138"/>
                        <a:ext cx="22082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7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FF29-8C4C-4495-B8B9-8DA209ECD1F2}" type="slidenum">
              <a:rPr lang="en-US"/>
              <a:pPr/>
              <a:t>43</a:t>
            </a:fld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Om vi benytter kontinuerlig tid eller diskret tid spiller ingen rolle, så lenge vi er konsistente med hensyn på renten.</a:t>
            </a:r>
          </a:p>
          <a:p>
            <a:r>
              <a:rPr lang="nb-NO" dirty="0"/>
              <a:t>Når vi benytter diskret tid, spiller det ingen rolle hvordan vi deler inn tidsperiodene, så lenge vi er konsistente med hensyn på renten.</a:t>
            </a:r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Renteregning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92F2-AD6D-4604-8D0E-8BDD2D9C3F21}" type="slidenum">
              <a:rPr lang="en-US"/>
              <a:pPr/>
              <a:t>44</a:t>
            </a:fld>
            <a:endParaRPr lang="en-US"/>
          </a:p>
        </p:txBody>
      </p:sp>
      <p:sp>
        <p:nvSpPr>
          <p:cNvPr id="268315" name="Rectangle 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Renten </a:t>
            </a:r>
            <a:r>
              <a:rPr lang="nb-NO" i="1" dirty="0" err="1"/>
              <a:t>r</a:t>
            </a:r>
            <a:r>
              <a:rPr lang="nb-NO" i="1" baseline="-25000" dirty="0" err="1"/>
              <a:t>t</a:t>
            </a:r>
            <a:r>
              <a:rPr lang="nb-NO" dirty="0"/>
              <a:t> angir renten som gjelder i perioden fra tidspunkt </a:t>
            </a:r>
            <a:r>
              <a:rPr lang="nb-NO" i="1" dirty="0"/>
              <a:t>t-1</a:t>
            </a:r>
            <a:r>
              <a:rPr lang="nb-NO" dirty="0"/>
              <a:t> til </a:t>
            </a:r>
            <a:r>
              <a:rPr lang="nb-NO" i="1" dirty="0"/>
              <a:t>t</a:t>
            </a:r>
            <a:r>
              <a:rPr lang="nb-NO" dirty="0"/>
              <a:t>. </a:t>
            </a:r>
          </a:p>
          <a:p>
            <a:r>
              <a:rPr lang="nb-NO" dirty="0"/>
              <a:t>Vi </a:t>
            </a:r>
            <a:r>
              <a:rPr lang="nb-NO" dirty="0" smtClean="0"/>
              <a:t>diskonterer </a:t>
            </a:r>
            <a:r>
              <a:rPr lang="nb-NO" dirty="0"/>
              <a:t>beløpet </a:t>
            </a:r>
            <a:r>
              <a:rPr lang="nb-NO" dirty="0" err="1"/>
              <a:t>X</a:t>
            </a:r>
            <a:r>
              <a:rPr lang="nb-NO" i="1" baseline="-25000" dirty="0" err="1"/>
              <a:t>t</a:t>
            </a:r>
            <a:r>
              <a:rPr lang="nb-NO" dirty="0"/>
              <a:t> til periode </a:t>
            </a:r>
            <a:r>
              <a:rPr lang="nb-NO" i="1" dirty="0"/>
              <a:t>t-1</a:t>
            </a:r>
            <a:r>
              <a:rPr lang="nb-NO" dirty="0"/>
              <a:t> ved å dividere på (1+r</a:t>
            </a:r>
            <a:r>
              <a:rPr lang="nb-NO" i="1" baseline="-25000" dirty="0"/>
              <a:t>t</a:t>
            </a:r>
            <a:r>
              <a:rPr lang="nb-NO" dirty="0"/>
              <a:t>).</a:t>
            </a:r>
          </a:p>
          <a:p>
            <a:r>
              <a:rPr lang="nb-NO" dirty="0"/>
              <a:t>For å </a:t>
            </a:r>
            <a:r>
              <a:rPr lang="nb-NO" dirty="0" smtClean="0"/>
              <a:t>diskontere </a:t>
            </a:r>
            <a:r>
              <a:rPr lang="nb-NO" dirty="0"/>
              <a:t>til tidspunkt 0 må vi dividere på (1+r</a:t>
            </a:r>
            <a:r>
              <a:rPr lang="nb-NO" baseline="-25000" dirty="0"/>
              <a:t>1</a:t>
            </a:r>
            <a:r>
              <a:rPr lang="nb-NO" dirty="0"/>
              <a:t>)(1+r</a:t>
            </a:r>
            <a:r>
              <a:rPr lang="nb-NO" baseline="-25000" dirty="0"/>
              <a:t>2</a:t>
            </a:r>
            <a:r>
              <a:rPr lang="nb-NO" dirty="0"/>
              <a:t>)</a:t>
            </a:r>
            <a:r>
              <a:rPr lang="nb-NO" dirty="0">
                <a:cs typeface="Arial" charset="0"/>
              </a:rPr>
              <a:t>∙ ∙ ∙(1+r</a:t>
            </a:r>
            <a:r>
              <a:rPr lang="nb-NO" baseline="-25000" dirty="0">
                <a:cs typeface="Arial" charset="0"/>
              </a:rPr>
              <a:t>t</a:t>
            </a:r>
            <a:r>
              <a:rPr lang="nb-NO" dirty="0">
                <a:cs typeface="Arial" charset="0"/>
              </a:rPr>
              <a:t>).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Varierende rente over tid</a:t>
            </a:r>
          </a:p>
        </p:txBody>
      </p:sp>
      <p:grpSp>
        <p:nvGrpSpPr>
          <p:cNvPr id="268316" name="Group 28"/>
          <p:cNvGrpSpPr>
            <a:grpSpLocks/>
          </p:cNvGrpSpPr>
          <p:nvPr/>
        </p:nvGrpSpPr>
        <p:grpSpPr bwMode="auto">
          <a:xfrm>
            <a:off x="219689" y="1538288"/>
            <a:ext cx="9460575" cy="900112"/>
            <a:chOff x="158" y="969"/>
            <a:chExt cx="5501" cy="567"/>
          </a:xfrm>
        </p:grpSpPr>
        <p:sp>
          <p:nvSpPr>
            <p:cNvPr id="268293" name="Line 5"/>
            <p:cNvSpPr>
              <a:spLocks noChangeShapeType="1"/>
            </p:cNvSpPr>
            <p:nvPr/>
          </p:nvSpPr>
          <p:spPr bwMode="auto">
            <a:xfrm>
              <a:off x="158" y="1242"/>
              <a:ext cx="53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294" name="Line 6"/>
            <p:cNvSpPr>
              <a:spLocks noChangeShapeType="1"/>
            </p:cNvSpPr>
            <p:nvPr/>
          </p:nvSpPr>
          <p:spPr bwMode="auto">
            <a:xfrm>
              <a:off x="601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295" name="Line 7"/>
            <p:cNvSpPr>
              <a:spLocks noChangeShapeType="1"/>
            </p:cNvSpPr>
            <p:nvPr/>
          </p:nvSpPr>
          <p:spPr bwMode="auto">
            <a:xfrm>
              <a:off x="1553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296" name="Rectangle 8"/>
            <p:cNvSpPr>
              <a:spLocks noChangeArrowheads="1"/>
            </p:cNvSpPr>
            <p:nvPr/>
          </p:nvSpPr>
          <p:spPr bwMode="auto">
            <a:xfrm>
              <a:off x="5375" y="969"/>
              <a:ext cx="28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68297" name="Rectangle 9"/>
            <p:cNvSpPr>
              <a:spLocks noChangeArrowheads="1"/>
            </p:cNvSpPr>
            <p:nvPr/>
          </p:nvSpPr>
          <p:spPr bwMode="auto">
            <a:xfrm>
              <a:off x="328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68298" name="Rectangle 10"/>
            <p:cNvSpPr>
              <a:spLocks noChangeArrowheads="1"/>
            </p:cNvSpPr>
            <p:nvPr/>
          </p:nvSpPr>
          <p:spPr bwMode="auto">
            <a:xfrm>
              <a:off x="1280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68299" name="Rectangle 11"/>
            <p:cNvSpPr>
              <a:spLocks noChangeArrowheads="1"/>
            </p:cNvSpPr>
            <p:nvPr/>
          </p:nvSpPr>
          <p:spPr bwMode="auto">
            <a:xfrm>
              <a:off x="1859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2</a:t>
              </a:r>
              <a:endParaRPr lang="nb-NO"/>
            </a:p>
          </p:txBody>
        </p:sp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>
              <a:off x="2404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301" name="Rectangle 13"/>
            <p:cNvSpPr>
              <a:spLocks noChangeArrowheads="1"/>
            </p:cNvSpPr>
            <p:nvPr/>
          </p:nvSpPr>
          <p:spPr bwMode="auto">
            <a:xfrm>
              <a:off x="2131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68302" name="Rectangle 14"/>
            <p:cNvSpPr>
              <a:spLocks noChangeArrowheads="1"/>
            </p:cNvSpPr>
            <p:nvPr/>
          </p:nvSpPr>
          <p:spPr bwMode="auto">
            <a:xfrm>
              <a:off x="2767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...</a:t>
              </a:r>
            </a:p>
          </p:txBody>
        </p:sp>
        <p:sp>
          <p:nvSpPr>
            <p:cNvPr id="268303" name="Line 15"/>
            <p:cNvSpPr>
              <a:spLocks noChangeShapeType="1"/>
            </p:cNvSpPr>
            <p:nvPr/>
          </p:nvSpPr>
          <p:spPr bwMode="auto">
            <a:xfrm>
              <a:off x="5127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304" name="Rectangle 16"/>
            <p:cNvSpPr>
              <a:spLocks noChangeArrowheads="1"/>
            </p:cNvSpPr>
            <p:nvPr/>
          </p:nvSpPr>
          <p:spPr bwMode="auto">
            <a:xfrm>
              <a:off x="4865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68306" name="Rectangle 18"/>
            <p:cNvSpPr>
              <a:spLocks noChangeArrowheads="1"/>
            </p:cNvSpPr>
            <p:nvPr/>
          </p:nvSpPr>
          <p:spPr bwMode="auto">
            <a:xfrm>
              <a:off x="952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1</a:t>
              </a:r>
              <a:endParaRPr lang="nb-NO"/>
            </a:p>
          </p:txBody>
        </p:sp>
        <p:sp>
          <p:nvSpPr>
            <p:cNvPr id="268307" name="Line 19"/>
            <p:cNvSpPr>
              <a:spLocks noChangeShapeType="1"/>
            </p:cNvSpPr>
            <p:nvPr/>
          </p:nvSpPr>
          <p:spPr bwMode="auto">
            <a:xfrm>
              <a:off x="3334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308" name="Rectangle 20"/>
            <p:cNvSpPr>
              <a:spLocks noChangeArrowheads="1"/>
            </p:cNvSpPr>
            <p:nvPr/>
          </p:nvSpPr>
          <p:spPr bwMode="auto">
            <a:xfrm>
              <a:off x="3107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T-2</a:t>
              </a:r>
            </a:p>
          </p:txBody>
        </p:sp>
        <p:sp>
          <p:nvSpPr>
            <p:cNvPr id="268309" name="Rectangle 21"/>
            <p:cNvSpPr>
              <a:spLocks noChangeArrowheads="1"/>
            </p:cNvSpPr>
            <p:nvPr/>
          </p:nvSpPr>
          <p:spPr bwMode="auto">
            <a:xfrm>
              <a:off x="3674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T-1</a:t>
              </a:r>
              <a:endParaRPr lang="nb-NO"/>
            </a:p>
          </p:txBody>
        </p:sp>
        <p:sp>
          <p:nvSpPr>
            <p:cNvPr id="268310" name="Line 22"/>
            <p:cNvSpPr>
              <a:spLocks noChangeShapeType="1"/>
            </p:cNvSpPr>
            <p:nvPr/>
          </p:nvSpPr>
          <p:spPr bwMode="auto">
            <a:xfrm>
              <a:off x="4241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311" name="Rectangle 23"/>
            <p:cNvSpPr>
              <a:spLocks noChangeArrowheads="1"/>
            </p:cNvSpPr>
            <p:nvPr/>
          </p:nvSpPr>
          <p:spPr bwMode="auto">
            <a:xfrm>
              <a:off x="3957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T-1</a:t>
              </a:r>
            </a:p>
          </p:txBody>
        </p:sp>
        <p:sp>
          <p:nvSpPr>
            <p:cNvPr id="268312" name="Rectangle 24"/>
            <p:cNvSpPr>
              <a:spLocks noChangeArrowheads="1"/>
            </p:cNvSpPr>
            <p:nvPr/>
          </p:nvSpPr>
          <p:spPr bwMode="auto">
            <a:xfrm>
              <a:off x="4581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T</a:t>
              </a: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928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8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8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8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AB3-6E92-4AB2-9EEA-959EB4D7BE3A}" type="slidenum">
              <a:rPr lang="en-US"/>
              <a:pPr/>
              <a:t>45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Varierende rente over tid</a:t>
            </a:r>
          </a:p>
        </p:txBody>
      </p:sp>
      <p:grpSp>
        <p:nvGrpSpPr>
          <p:cNvPr id="269336" name="Group 24"/>
          <p:cNvGrpSpPr>
            <a:grpSpLocks/>
          </p:cNvGrpSpPr>
          <p:nvPr/>
        </p:nvGrpSpPr>
        <p:grpSpPr bwMode="auto">
          <a:xfrm>
            <a:off x="271727" y="1538288"/>
            <a:ext cx="9460575" cy="900112"/>
            <a:chOff x="158" y="969"/>
            <a:chExt cx="5501" cy="567"/>
          </a:xfrm>
        </p:grpSpPr>
        <p:sp>
          <p:nvSpPr>
            <p:cNvPr id="269315" name="Line 3"/>
            <p:cNvSpPr>
              <a:spLocks noChangeShapeType="1"/>
            </p:cNvSpPr>
            <p:nvPr/>
          </p:nvSpPr>
          <p:spPr bwMode="auto">
            <a:xfrm>
              <a:off x="158" y="1242"/>
              <a:ext cx="53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16" name="Line 4"/>
            <p:cNvSpPr>
              <a:spLocks noChangeShapeType="1"/>
            </p:cNvSpPr>
            <p:nvPr/>
          </p:nvSpPr>
          <p:spPr bwMode="auto">
            <a:xfrm>
              <a:off x="601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17" name="Line 5"/>
            <p:cNvSpPr>
              <a:spLocks noChangeShapeType="1"/>
            </p:cNvSpPr>
            <p:nvPr/>
          </p:nvSpPr>
          <p:spPr bwMode="auto">
            <a:xfrm>
              <a:off x="1553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18" name="Rectangle 6"/>
            <p:cNvSpPr>
              <a:spLocks noChangeArrowheads="1"/>
            </p:cNvSpPr>
            <p:nvPr/>
          </p:nvSpPr>
          <p:spPr bwMode="auto">
            <a:xfrm>
              <a:off x="5375" y="969"/>
              <a:ext cx="28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328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1280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1859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2</a:t>
              </a:r>
              <a:endParaRPr lang="nb-NO"/>
            </a:p>
          </p:txBody>
        </p:sp>
        <p:sp>
          <p:nvSpPr>
            <p:cNvPr id="269322" name="Line 10"/>
            <p:cNvSpPr>
              <a:spLocks noChangeShapeType="1"/>
            </p:cNvSpPr>
            <p:nvPr/>
          </p:nvSpPr>
          <p:spPr bwMode="auto">
            <a:xfrm>
              <a:off x="2404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23" name="Rectangle 11"/>
            <p:cNvSpPr>
              <a:spLocks noChangeArrowheads="1"/>
            </p:cNvSpPr>
            <p:nvPr/>
          </p:nvSpPr>
          <p:spPr bwMode="auto">
            <a:xfrm>
              <a:off x="2131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269324" name="Rectangle 12"/>
            <p:cNvSpPr>
              <a:spLocks noChangeArrowheads="1"/>
            </p:cNvSpPr>
            <p:nvPr/>
          </p:nvSpPr>
          <p:spPr bwMode="auto">
            <a:xfrm>
              <a:off x="2767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...</a:t>
              </a:r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5127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26" name="Rectangle 14"/>
            <p:cNvSpPr>
              <a:spLocks noChangeArrowheads="1"/>
            </p:cNvSpPr>
            <p:nvPr/>
          </p:nvSpPr>
          <p:spPr bwMode="auto">
            <a:xfrm>
              <a:off x="4865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269327" name="Rectangle 15"/>
            <p:cNvSpPr>
              <a:spLocks noChangeArrowheads="1"/>
            </p:cNvSpPr>
            <p:nvPr/>
          </p:nvSpPr>
          <p:spPr bwMode="auto">
            <a:xfrm>
              <a:off x="952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1</a:t>
              </a:r>
              <a:endParaRPr lang="nb-NO"/>
            </a:p>
          </p:txBody>
        </p: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>
              <a:off x="3334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29" name="Rectangle 17"/>
            <p:cNvSpPr>
              <a:spLocks noChangeArrowheads="1"/>
            </p:cNvSpPr>
            <p:nvPr/>
          </p:nvSpPr>
          <p:spPr bwMode="auto">
            <a:xfrm>
              <a:off x="3107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T-2</a:t>
              </a:r>
            </a:p>
          </p:txBody>
        </p:sp>
        <p:sp>
          <p:nvSpPr>
            <p:cNvPr id="269330" name="Rectangle 18"/>
            <p:cNvSpPr>
              <a:spLocks noChangeArrowheads="1"/>
            </p:cNvSpPr>
            <p:nvPr/>
          </p:nvSpPr>
          <p:spPr bwMode="auto">
            <a:xfrm>
              <a:off x="3674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T-1</a:t>
              </a:r>
              <a:endParaRPr lang="nb-NO"/>
            </a:p>
          </p:txBody>
        </p:sp>
        <p:sp>
          <p:nvSpPr>
            <p:cNvPr id="269331" name="Line 19"/>
            <p:cNvSpPr>
              <a:spLocks noChangeShapeType="1"/>
            </p:cNvSpPr>
            <p:nvPr/>
          </p:nvSpPr>
          <p:spPr bwMode="auto">
            <a:xfrm>
              <a:off x="4241" y="117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32" name="Rectangle 20"/>
            <p:cNvSpPr>
              <a:spLocks noChangeArrowheads="1"/>
            </p:cNvSpPr>
            <p:nvPr/>
          </p:nvSpPr>
          <p:spPr bwMode="auto">
            <a:xfrm>
              <a:off x="3957" y="969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T-1</a:t>
              </a:r>
            </a:p>
          </p:txBody>
        </p:sp>
        <p:sp>
          <p:nvSpPr>
            <p:cNvPr id="269333" name="Rectangle 21"/>
            <p:cNvSpPr>
              <a:spLocks noChangeArrowheads="1"/>
            </p:cNvSpPr>
            <p:nvPr/>
          </p:nvSpPr>
          <p:spPr bwMode="auto">
            <a:xfrm>
              <a:off x="4581" y="1309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r</a:t>
              </a:r>
              <a:r>
                <a:rPr lang="nb-NO" baseline="-25000"/>
                <a:t>T</a:t>
              </a:r>
              <a:endParaRPr lang="nb-NO"/>
            </a:p>
          </p:txBody>
        </p:sp>
      </p:grpSp>
      <p:graphicFrame>
        <p:nvGraphicFramePr>
          <p:cNvPr id="2693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95471"/>
              </p:ext>
            </p:extLst>
          </p:nvPr>
        </p:nvGraphicFramePr>
        <p:xfrm>
          <a:off x="101079" y="2619375"/>
          <a:ext cx="477930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3" imgW="1765080" imgH="431640" progId="Equation.DSMT4">
                  <p:embed/>
                </p:oleObj>
              </mc:Choice>
              <mc:Fallback>
                <p:oleObj name="Equation" r:id="rId3" imgW="1765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1079" y="2619375"/>
                        <a:ext cx="477930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71717"/>
              </p:ext>
            </p:extLst>
          </p:nvPr>
        </p:nvGraphicFramePr>
        <p:xfrm>
          <a:off x="233363" y="4019550"/>
          <a:ext cx="9464675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5" imgW="4063680" imgH="914400" progId="Equation.DSMT4">
                  <p:embed/>
                </p:oleObj>
              </mc:Choice>
              <mc:Fallback>
                <p:oleObj name="Equation" r:id="rId5" imgW="4063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33363" y="4019550"/>
                        <a:ext cx="9464675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8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4DB4-FD23-4B70-BC91-D4259D3BD1EC}" type="slidenum">
              <a:rPr lang="en-US"/>
              <a:pPr/>
              <a:t>46</a:t>
            </a:fld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4-årig investeringsprosjekt har følgende kontantstrøm: (-100, 30, 70, 80, 20)</a:t>
            </a:r>
          </a:p>
          <a:p>
            <a:r>
              <a:rPr lang="nb-NO" dirty="0"/>
              <a:t>Renten i de samme periodene er beregnet til å være 10%, 5%, 2% og 7%.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Investering &amp; varierende rente</a:t>
            </a: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74205"/>
              </p:ext>
            </p:extLst>
          </p:nvPr>
        </p:nvGraphicFramePr>
        <p:xfrm>
          <a:off x="473075" y="4059238"/>
          <a:ext cx="9137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3" imgW="3924000" imgH="419040" progId="Equation.DSMT4">
                  <p:embed/>
                </p:oleObj>
              </mc:Choice>
              <mc:Fallback>
                <p:oleObj name="Equation" r:id="rId3" imgW="3924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73075" y="4059238"/>
                        <a:ext cx="91376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46450"/>
              </p:ext>
            </p:extLst>
          </p:nvPr>
        </p:nvGraphicFramePr>
        <p:xfrm>
          <a:off x="1052513" y="5229225"/>
          <a:ext cx="73951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52513" y="5229225"/>
                        <a:ext cx="73951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5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AEA2-CFED-4706-ADD1-D41E21C5F44F}" type="slidenum">
              <a:rPr lang="en-US"/>
              <a:pPr/>
              <a:t>47</a:t>
            </a:fld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1650999"/>
            <a:ext cx="8609277" cy="4386265"/>
          </a:xfrm>
        </p:spPr>
        <p:txBody>
          <a:bodyPr/>
          <a:lstStyle/>
          <a:p>
            <a:r>
              <a:rPr lang="nb-NO" dirty="0"/>
              <a:t>Det finnes en gjennomsnittsrente </a:t>
            </a:r>
            <a:r>
              <a:rPr lang="nb-NO" b="1" i="1" dirty="0" err="1"/>
              <a:t>rg</a:t>
            </a:r>
            <a:r>
              <a:rPr lang="nb-NO" b="1" i="1" baseline="-25000" dirty="0" err="1"/>
              <a:t>t</a:t>
            </a:r>
            <a:r>
              <a:rPr lang="nb-NO" dirty="0"/>
              <a:t> som gjør det mulig å diskontere direkte fra tidspunkt </a:t>
            </a:r>
            <a:r>
              <a:rPr lang="nb-NO" i="1" u="sng" dirty="0"/>
              <a:t>t</a:t>
            </a:r>
            <a:r>
              <a:rPr lang="nb-NO" dirty="0"/>
              <a:t> til tidspunkt </a:t>
            </a:r>
            <a:r>
              <a:rPr lang="nb-NO" i="1" u="sng" dirty="0"/>
              <a:t>0</a:t>
            </a:r>
            <a:r>
              <a:rPr lang="nb-NO" dirty="0"/>
              <a:t>: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Gjennomsnittsrente</a:t>
            </a:r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10523"/>
              </p:ext>
            </p:extLst>
          </p:nvPr>
        </p:nvGraphicFramePr>
        <p:xfrm>
          <a:off x="1674019" y="2784327"/>
          <a:ext cx="6594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3" imgW="2831760" imgH="469800" progId="Equation.DSMT4">
                  <p:embed/>
                </p:oleObj>
              </mc:Choice>
              <mc:Fallback>
                <p:oleObj name="Equation" r:id="rId3" imgW="283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674019" y="2784327"/>
                        <a:ext cx="65944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14966"/>
              </p:ext>
            </p:extLst>
          </p:nvPr>
        </p:nvGraphicFramePr>
        <p:xfrm>
          <a:off x="1674019" y="4141714"/>
          <a:ext cx="65944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5" imgW="2831760" imgH="469800" progId="Equation.DSMT4">
                  <p:embed/>
                </p:oleObj>
              </mc:Choice>
              <mc:Fallback>
                <p:oleObj name="Equation" r:id="rId5" imgW="283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674019" y="4141714"/>
                        <a:ext cx="65944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35823"/>
              </p:ext>
            </p:extLst>
          </p:nvPr>
        </p:nvGraphicFramePr>
        <p:xfrm>
          <a:off x="1688306" y="5499100"/>
          <a:ext cx="65659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7" imgW="2819160" imgH="355320" progId="Equation.DSMT4">
                  <p:embed/>
                </p:oleObj>
              </mc:Choice>
              <mc:Fallback>
                <p:oleObj name="Equation" r:id="rId7" imgW="2819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688306" y="5499100"/>
                        <a:ext cx="65659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5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6CE-9AEE-4339-927B-23C52F685DF3}" type="slidenum">
              <a:rPr lang="en-US"/>
              <a:pPr/>
              <a:t>48</a:t>
            </a:fld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Fra </a:t>
            </a:r>
            <a:r>
              <a:rPr lang="nb-NO" dirty="0"/>
              <a:t>eksemplet: 10%, 5%, 2%, 7%.</a:t>
            </a:r>
            <a:br>
              <a:rPr lang="nb-NO" dirty="0"/>
            </a:br>
            <a:r>
              <a:rPr lang="nb-NO" dirty="0"/>
              <a:t>rg</a:t>
            </a:r>
            <a:r>
              <a:rPr lang="nb-NO" baseline="-25000" dirty="0"/>
              <a:t>1</a:t>
            </a:r>
            <a:r>
              <a:rPr lang="nb-NO" dirty="0"/>
              <a:t> = 10%. </a:t>
            </a:r>
            <a:br>
              <a:rPr lang="nb-NO" dirty="0"/>
            </a:br>
            <a:r>
              <a:rPr lang="nb-NO" dirty="0"/>
              <a:t>rg</a:t>
            </a:r>
            <a:r>
              <a:rPr lang="nb-NO" baseline="-25000" dirty="0"/>
              <a:t>2</a:t>
            </a:r>
            <a:r>
              <a:rPr lang="nb-NO" dirty="0"/>
              <a:t> = [1,1</a:t>
            </a:r>
            <a:r>
              <a:rPr lang="nb-NO" dirty="0">
                <a:cs typeface="Arial" charset="0"/>
              </a:rPr>
              <a:t>∙1,05]</a:t>
            </a:r>
            <a:r>
              <a:rPr lang="nb-NO" baseline="30000" dirty="0">
                <a:cs typeface="Arial" charset="0"/>
              </a:rPr>
              <a:t>1/2</a:t>
            </a:r>
            <a:r>
              <a:rPr lang="nb-NO" dirty="0">
                <a:cs typeface="Arial" charset="0"/>
              </a:rPr>
              <a:t> ≈ 7,5%</a:t>
            </a:r>
            <a:br>
              <a:rPr lang="nb-NO" dirty="0">
                <a:cs typeface="Arial" charset="0"/>
              </a:rPr>
            </a:br>
            <a:r>
              <a:rPr lang="nb-NO" dirty="0"/>
              <a:t>rg</a:t>
            </a:r>
            <a:r>
              <a:rPr lang="nb-NO" baseline="-25000" dirty="0"/>
              <a:t>3</a:t>
            </a:r>
            <a:r>
              <a:rPr lang="nb-NO" dirty="0"/>
              <a:t> = [1,1</a:t>
            </a:r>
            <a:r>
              <a:rPr lang="nb-NO" dirty="0">
                <a:cs typeface="Arial" charset="0"/>
              </a:rPr>
              <a:t>∙1,05∙1,02]</a:t>
            </a:r>
            <a:r>
              <a:rPr lang="nb-NO" baseline="30000" dirty="0">
                <a:cs typeface="Arial" charset="0"/>
              </a:rPr>
              <a:t>1/3</a:t>
            </a:r>
            <a:r>
              <a:rPr lang="nb-NO" dirty="0">
                <a:cs typeface="Arial" charset="0"/>
              </a:rPr>
              <a:t> ≈ 5,6%</a:t>
            </a:r>
            <a:br>
              <a:rPr lang="nb-NO" dirty="0">
                <a:cs typeface="Arial" charset="0"/>
              </a:rPr>
            </a:br>
            <a:r>
              <a:rPr lang="nb-NO" dirty="0"/>
              <a:t>rg</a:t>
            </a:r>
            <a:r>
              <a:rPr lang="nb-NO" baseline="-25000" dirty="0"/>
              <a:t>4</a:t>
            </a:r>
            <a:r>
              <a:rPr lang="nb-NO" dirty="0"/>
              <a:t> = [1,1</a:t>
            </a:r>
            <a:r>
              <a:rPr lang="nb-NO" dirty="0">
                <a:cs typeface="Arial" charset="0"/>
              </a:rPr>
              <a:t>∙1,05∙1,02∙1,07]</a:t>
            </a:r>
            <a:r>
              <a:rPr lang="nb-NO" baseline="30000" dirty="0">
                <a:cs typeface="Arial" charset="0"/>
              </a:rPr>
              <a:t>1/4</a:t>
            </a:r>
            <a:r>
              <a:rPr lang="nb-NO" dirty="0">
                <a:cs typeface="Arial" charset="0"/>
              </a:rPr>
              <a:t> ≈ 6,0%</a:t>
            </a: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Gjennomsnittsrente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41692"/>
              </p:ext>
            </p:extLst>
          </p:nvPr>
        </p:nvGraphicFramePr>
        <p:xfrm>
          <a:off x="3079286" y="1644843"/>
          <a:ext cx="374742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3" imgW="1384200" imgH="431640" progId="Equation.DSMT4">
                  <p:embed/>
                </p:oleObj>
              </mc:Choice>
              <mc:Fallback>
                <p:oleObj name="Equation" r:id="rId3" imgW="1384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079286" y="1644843"/>
                        <a:ext cx="374742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24844"/>
              </p:ext>
            </p:extLst>
          </p:nvPr>
        </p:nvGraphicFramePr>
        <p:xfrm>
          <a:off x="1487488" y="5319713"/>
          <a:ext cx="68008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5" imgW="2920680" imgH="419040" progId="Equation.DSMT4">
                  <p:embed/>
                </p:oleObj>
              </mc:Choice>
              <mc:Fallback>
                <p:oleObj name="Equation" r:id="rId5" imgW="292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487488" y="5319713"/>
                        <a:ext cx="68008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24F9-73F9-48E1-B06C-2660D571025F}" type="slidenum">
              <a:rPr lang="en-US"/>
              <a:pPr/>
              <a:t>49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Varierende rente over tid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r="7310" b="13808"/>
          <a:stretch>
            <a:fillRect/>
          </a:stretch>
        </p:blipFill>
        <p:spPr bwMode="auto">
          <a:xfrm>
            <a:off x="175419" y="1289436"/>
            <a:ext cx="7606639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7" b="13445"/>
          <a:stretch>
            <a:fillRect/>
          </a:stretch>
        </p:blipFill>
        <p:spPr bwMode="auto">
          <a:xfrm>
            <a:off x="2806701" y="3676650"/>
            <a:ext cx="7021910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C63-81AC-4534-9E74-FF1F831AF843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Kontantstrømmer angir inn- og utbetalinger over tid. Tidsdimensjonen er derfor viktig.</a:t>
            </a:r>
          </a:p>
          <a:p>
            <a:r>
              <a:rPr lang="nb-NO" dirty="0"/>
              <a:t>Selv uten prisendringer kan vi ikke direkte sammenligne beløp fra forskjellige perioder.</a:t>
            </a:r>
          </a:p>
          <a:p>
            <a:r>
              <a:rPr lang="nb-NO" dirty="0"/>
              <a:t>Menneskers preferanser (utålmodighet) og muligheter (f.eks. så korn og høste avling) gjør at vi foretrekker en krone i dag fremfor senere. Denne effekten kaller vi rente.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Verdivurdering over tid</a:t>
            </a:r>
          </a:p>
        </p:txBody>
      </p:sp>
    </p:spTree>
    <p:extLst>
      <p:ext uri="{BB962C8B-B14F-4D97-AF65-F5344CB8AC3E}">
        <p14:creationId xmlns:p14="http://schemas.microsoft.com/office/powerpoint/2010/main" val="4991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0874-E75D-4854-AE44-00C164D2D686}" type="slidenum">
              <a:rPr lang="en-US"/>
              <a:pPr/>
              <a:t>50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2585323"/>
          </a:xfrm>
          <a:noFill/>
        </p:spPr>
        <p:txBody>
          <a:bodyPr>
            <a:spAutoFit/>
          </a:bodyPr>
          <a:lstStyle/>
          <a:p>
            <a:r>
              <a:rPr lang="nb-NO" dirty="0"/>
              <a:t>Banken gir 5% nominell rente på innskudd.</a:t>
            </a:r>
          </a:p>
          <a:p>
            <a:r>
              <a:rPr lang="nb-NO" dirty="0"/>
              <a:t>År </a:t>
            </a:r>
            <a:r>
              <a:rPr lang="nb-NO" dirty="0" smtClean="0"/>
              <a:t>2010 </a:t>
            </a:r>
            <a:r>
              <a:rPr lang="nb-NO" dirty="0"/>
              <a:t>ble det 31/12 satt inn kr. 10.000,-. </a:t>
            </a:r>
          </a:p>
          <a:p>
            <a:r>
              <a:rPr lang="nb-NO" dirty="0"/>
              <a:t>År </a:t>
            </a:r>
            <a:r>
              <a:rPr lang="nb-NO" dirty="0" smtClean="0"/>
              <a:t>2011 </a:t>
            </a:r>
            <a:r>
              <a:rPr lang="nb-NO" dirty="0"/>
              <a:t>gir det totalt kr. 10.500,- den 31/12.</a:t>
            </a:r>
          </a:p>
          <a:p>
            <a:r>
              <a:rPr lang="nb-NO" dirty="0"/>
              <a:t>Prisstigningen år </a:t>
            </a:r>
            <a:r>
              <a:rPr lang="nb-NO" dirty="0" smtClean="0"/>
              <a:t>2011 </a:t>
            </a:r>
            <a:r>
              <a:rPr lang="nb-NO" dirty="0"/>
              <a:t>er lik 3,03%.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 rente – Realrente</a:t>
            </a:r>
          </a:p>
        </p:txBody>
      </p:sp>
      <p:graphicFrame>
        <p:nvGraphicFramePr>
          <p:cNvPr id="11674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04630"/>
              </p:ext>
            </p:extLst>
          </p:nvPr>
        </p:nvGraphicFramePr>
        <p:xfrm>
          <a:off x="850900" y="4183063"/>
          <a:ext cx="7296150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3" imgW="2806560" imgH="838080" progId="Equation.DSMT4">
                  <p:embed/>
                </p:oleObj>
              </mc:Choice>
              <mc:Fallback>
                <p:oleObj name="Equation" r:id="rId3" imgW="2806560" imgH="8380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50900" y="4183063"/>
                        <a:ext cx="7296150" cy="201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AutoShape 6"/>
          <p:cNvSpPr>
            <a:spLocks/>
          </p:cNvSpPr>
          <p:nvPr/>
        </p:nvSpPr>
        <p:spPr bwMode="auto">
          <a:xfrm>
            <a:off x="194337" y="4315015"/>
            <a:ext cx="1945084" cy="609600"/>
          </a:xfrm>
          <a:prstGeom prst="borderCallout2">
            <a:avLst>
              <a:gd name="adj1" fmla="val 18750"/>
              <a:gd name="adj2" fmla="val 104245"/>
              <a:gd name="adj3" fmla="val 18750"/>
              <a:gd name="adj4" fmla="val 129796"/>
              <a:gd name="adj5" fmla="val 30468"/>
              <a:gd name="adj6" fmla="val 1564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dirty="0">
                <a:latin typeface="Calibri" pitchFamily="34" charset="0"/>
                <a:cs typeface="Calibri" pitchFamily="34" charset="0"/>
              </a:rPr>
              <a:t>Realverdi målt i år 2000 kroner</a:t>
            </a:r>
          </a:p>
        </p:txBody>
      </p:sp>
      <p:sp>
        <p:nvSpPr>
          <p:cNvPr id="116743" name="AutoShape 7"/>
          <p:cNvSpPr>
            <a:spLocks/>
          </p:cNvSpPr>
          <p:nvPr/>
        </p:nvSpPr>
        <p:spPr bwMode="auto">
          <a:xfrm>
            <a:off x="6122459" y="4213415"/>
            <a:ext cx="2858294" cy="609600"/>
          </a:xfrm>
          <a:prstGeom prst="borderCallout2">
            <a:avLst>
              <a:gd name="adj1" fmla="val 18750"/>
              <a:gd name="adj2" fmla="val -2889"/>
              <a:gd name="adj3" fmla="val 18750"/>
              <a:gd name="adj4" fmla="val -19917"/>
              <a:gd name="adj5" fmla="val 37759"/>
              <a:gd name="adj6" fmla="val -375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Minus innskudd gir renteavkastningen</a:t>
            </a:r>
          </a:p>
        </p:txBody>
      </p:sp>
      <p:sp>
        <p:nvSpPr>
          <p:cNvPr id="116744" name="AutoShape 8"/>
          <p:cNvSpPr>
            <a:spLocks/>
          </p:cNvSpPr>
          <p:nvPr/>
        </p:nvSpPr>
        <p:spPr bwMode="auto">
          <a:xfrm>
            <a:off x="194338" y="5437377"/>
            <a:ext cx="2624402" cy="609600"/>
          </a:xfrm>
          <a:prstGeom prst="borderCallout2">
            <a:avLst>
              <a:gd name="adj1" fmla="val 18750"/>
              <a:gd name="adj2" fmla="val 103144"/>
              <a:gd name="adj3" fmla="val 18750"/>
              <a:gd name="adj4" fmla="val 121037"/>
              <a:gd name="adj5" fmla="val -782"/>
              <a:gd name="adj6" fmla="val 139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Delt på innskudd gir relativ avkastning</a:t>
            </a:r>
          </a:p>
        </p:txBody>
      </p:sp>
      <p:sp>
        <p:nvSpPr>
          <p:cNvPr id="116745" name="AutoShape 9"/>
          <p:cNvSpPr>
            <a:spLocks/>
          </p:cNvSpPr>
          <p:nvPr/>
        </p:nvSpPr>
        <p:spPr bwMode="auto">
          <a:xfrm>
            <a:off x="6825854" y="5653277"/>
            <a:ext cx="2105025" cy="609600"/>
          </a:xfrm>
          <a:prstGeom prst="borderCallout2">
            <a:avLst>
              <a:gd name="adj1" fmla="val 18750"/>
              <a:gd name="adj2" fmla="val -3921"/>
              <a:gd name="adj3" fmla="val 18750"/>
              <a:gd name="adj4" fmla="val -19773"/>
              <a:gd name="adj5" fmla="val -57292"/>
              <a:gd name="adj6" fmla="val -36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Ganger med 100 gir %</a:t>
            </a:r>
          </a:p>
        </p:txBody>
      </p:sp>
    </p:spTree>
    <p:extLst>
      <p:ext uri="{BB962C8B-B14F-4D97-AF65-F5344CB8AC3E}">
        <p14:creationId xmlns:p14="http://schemas.microsoft.com/office/powerpoint/2010/main" val="8556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42" grpId="0" animBg="1"/>
      <p:bldP spid="116743" grpId="0" animBg="1"/>
      <p:bldP spid="116744" grpId="0" animBg="1"/>
      <p:bldP spid="1167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2D5E-7CF0-4F64-B94B-13C390D5A9C2}" type="slidenum">
              <a:rPr lang="en-US"/>
              <a:pPr/>
              <a:t>51</a:t>
            </a:fld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nb-NO" dirty="0" err="1"/>
              <a:t>r</a:t>
            </a:r>
            <a:r>
              <a:rPr lang="nb-NO" baseline="-25000" dirty="0" err="1"/>
              <a:t>R</a:t>
            </a:r>
            <a:r>
              <a:rPr lang="nb-NO" dirty="0"/>
              <a:t>	= realrente pr. periode</a:t>
            </a:r>
          </a:p>
          <a:p>
            <a:pPr marL="609600" indent="-609600">
              <a:buFont typeface="Wingdings" pitchFamily="2" charset="2"/>
              <a:buNone/>
            </a:pPr>
            <a:r>
              <a:rPr lang="nb-NO" dirty="0" err="1"/>
              <a:t>r</a:t>
            </a:r>
            <a:r>
              <a:rPr lang="nb-NO" baseline="-25000" dirty="0" err="1"/>
              <a:t>N</a:t>
            </a:r>
            <a:r>
              <a:rPr lang="nb-NO" dirty="0"/>
              <a:t>	= nominell rente pr. periode</a:t>
            </a:r>
          </a:p>
          <a:p>
            <a:pPr marL="609600" indent="-609600">
              <a:buFont typeface="Wingdings" pitchFamily="2" charset="2"/>
              <a:buNone/>
            </a:pPr>
            <a:r>
              <a:rPr lang="nb-NO" dirty="0"/>
              <a:t>j	= prisstigning pr. periode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 rente &amp; Realrente</a:t>
            </a:r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4127"/>
              </p:ext>
            </p:extLst>
          </p:nvPr>
        </p:nvGraphicFramePr>
        <p:xfrm>
          <a:off x="1039671" y="4760913"/>
          <a:ext cx="18732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039671" y="4760913"/>
                        <a:ext cx="1873250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24822"/>
              </p:ext>
            </p:extLst>
          </p:nvPr>
        </p:nvGraphicFramePr>
        <p:xfrm>
          <a:off x="5465093" y="5027613"/>
          <a:ext cx="29479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5" imgW="1079280" imgH="228600" progId="Equation.DSMT4">
                  <p:embed/>
                </p:oleObj>
              </mc:Choice>
              <mc:Fallback>
                <p:oleObj name="Equation" r:id="rId5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465093" y="5027613"/>
                        <a:ext cx="294798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693084"/>
              </p:ext>
            </p:extLst>
          </p:nvPr>
        </p:nvGraphicFramePr>
        <p:xfrm>
          <a:off x="2890044" y="3825875"/>
          <a:ext cx="41259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7" imgW="1511280" imgH="253800" progId="Equation.DSMT4">
                  <p:embed/>
                </p:oleObj>
              </mc:Choice>
              <mc:Fallback>
                <p:oleObj name="Equation" r:id="rId7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890044" y="3825875"/>
                        <a:ext cx="4125913" cy="711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4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52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 vekt på å forstå hva formlene brukes til.</a:t>
            </a:r>
          </a:p>
          <a:p>
            <a:r>
              <a:rPr lang="nb-NO" dirty="0" smtClean="0"/>
              <a:t>På eksamen vil formlene være tilgjengelig sammen med oppgaveteksten.</a:t>
            </a:r>
          </a:p>
          <a:p>
            <a:r>
              <a:rPr lang="nb-NO" dirty="0" smtClean="0"/>
              <a:t>Du trenger derfor ikke pugge formler – men du trenger å vite hvordan de brukes.</a:t>
            </a:r>
          </a:p>
          <a:p>
            <a:r>
              <a:rPr lang="nb-NO" dirty="0" smtClean="0"/>
              <a:t>Lær deg å bruke kalkulatoren din, den har de fleste av disse formlene innebygd. Men du må selv lære deg hvilke funksjoner som gjør hva på kalkulatoren.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13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224F-6599-4719-82BF-F83BE2128869}" type="slidenum">
              <a:rPr lang="en-US"/>
              <a:pPr/>
              <a:t>6</a:t>
            </a:fld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Rentebegrepet inneholder flere elementer:</a:t>
            </a:r>
          </a:p>
          <a:p>
            <a:pPr lvl="1">
              <a:lnSpc>
                <a:spcPct val="90000"/>
              </a:lnSpc>
            </a:pPr>
            <a:r>
              <a:rPr lang="nb-NO" sz="2800" dirty="0"/>
              <a:t>Tidskostnad (utålmodighet og muligheter)</a:t>
            </a:r>
          </a:p>
          <a:p>
            <a:pPr lvl="1">
              <a:lnSpc>
                <a:spcPct val="90000"/>
              </a:lnSpc>
            </a:pPr>
            <a:r>
              <a:rPr lang="nb-NO" sz="2800" dirty="0"/>
              <a:t>Inflasjon (prisstigning) eller deflasjon (reduksjon)</a:t>
            </a:r>
          </a:p>
          <a:p>
            <a:pPr lvl="1">
              <a:lnSpc>
                <a:spcPct val="90000"/>
              </a:lnSpc>
            </a:pPr>
            <a:r>
              <a:rPr lang="nb-NO" sz="2800" dirty="0"/>
              <a:t>Usikkerhet (alternativkostnad for usikre prosjekt)</a:t>
            </a:r>
          </a:p>
          <a:p>
            <a:pPr>
              <a:lnSpc>
                <a:spcPct val="90000"/>
              </a:lnSpc>
            </a:pPr>
            <a:r>
              <a:rPr lang="nb-NO" dirty="0"/>
              <a:t>Prosjektanalysen må ta hensyn til tidsdimensjonen ved å inkludere både tidskostnad og inflasjon.</a:t>
            </a:r>
          </a:p>
          <a:p>
            <a:pPr>
              <a:lnSpc>
                <a:spcPct val="90000"/>
              </a:lnSpc>
            </a:pPr>
            <a:r>
              <a:rPr lang="nb-NO" dirty="0"/>
              <a:t>Renteregning gjør om verdier fra en periode til en annen (f.eks. til nåverdi eller sluttverdi).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Rente</a:t>
            </a:r>
          </a:p>
        </p:txBody>
      </p:sp>
    </p:spTree>
    <p:extLst>
      <p:ext uri="{BB962C8B-B14F-4D97-AF65-F5344CB8AC3E}">
        <p14:creationId xmlns:p14="http://schemas.microsoft.com/office/powerpoint/2010/main" val="24136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43CC-E107-4DAB-86C3-0B8C3290C426}" type="slidenum">
              <a:rPr lang="en-US"/>
              <a:pPr/>
              <a:t>7</a:t>
            </a:fld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Renten som finansinstitusjoner tilbyr er nominell rente.</a:t>
            </a:r>
          </a:p>
          <a:p>
            <a:pPr>
              <a:lnSpc>
                <a:spcPct val="90000"/>
              </a:lnSpc>
            </a:pPr>
            <a:r>
              <a:rPr lang="nb-NO" dirty="0"/>
              <a:t>Denne nominelle renten dekker redusert kjøpekraft på grunn av prisstigning.</a:t>
            </a:r>
          </a:p>
          <a:p>
            <a:pPr>
              <a:lnSpc>
                <a:spcPct val="90000"/>
              </a:lnSpc>
            </a:pPr>
            <a:r>
              <a:rPr lang="nb-NO" dirty="0"/>
              <a:t>Den er også en kompensasjon for at banken har fått låne pengene (utålmodighetsdelen).</a:t>
            </a:r>
          </a:p>
          <a:p>
            <a:pPr>
              <a:lnSpc>
                <a:spcPct val="90000"/>
              </a:lnSpc>
            </a:pPr>
            <a:r>
              <a:rPr lang="nb-NO" dirty="0"/>
              <a:t>Den delen utover det som dekker prisstigningen er realrenten (tidskompensasjonen).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Bankinnskudd</a:t>
            </a:r>
          </a:p>
        </p:txBody>
      </p:sp>
    </p:spTree>
    <p:extLst>
      <p:ext uri="{BB962C8B-B14F-4D97-AF65-F5344CB8AC3E}">
        <p14:creationId xmlns:p14="http://schemas.microsoft.com/office/powerpoint/2010/main" val="32010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6BC0-4679-45F8-9BB0-1E6D1B08D82D}" type="slidenum">
              <a:rPr lang="en-US"/>
              <a:pPr/>
              <a:t>8</a:t>
            </a:fld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Sluttverdien </a:t>
            </a:r>
            <a:r>
              <a:rPr lang="nb-NO" sz="2800" dirty="0" smtClean="0"/>
              <a:t>er verdien </a:t>
            </a:r>
            <a:r>
              <a:rPr lang="nb-NO" sz="2800" dirty="0"/>
              <a:t>på et framtidig tidspunkt av et beløp i dag: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Sluttverdi</a:t>
            </a:r>
          </a:p>
        </p:txBody>
      </p:sp>
      <p:grpSp>
        <p:nvGrpSpPr>
          <p:cNvPr id="199691" name="Group 11"/>
          <p:cNvGrpSpPr>
            <a:grpSpLocks/>
          </p:cNvGrpSpPr>
          <p:nvPr/>
        </p:nvGrpSpPr>
        <p:grpSpPr bwMode="auto">
          <a:xfrm>
            <a:off x="818621" y="2924176"/>
            <a:ext cx="8580041" cy="504825"/>
            <a:chOff x="476" y="1842"/>
            <a:chExt cx="4989" cy="318"/>
          </a:xfrm>
        </p:grpSpPr>
        <p:sp>
          <p:nvSpPr>
            <p:cNvPr id="199684" name="Line 4"/>
            <p:cNvSpPr>
              <a:spLocks noChangeShapeType="1"/>
            </p:cNvSpPr>
            <p:nvPr/>
          </p:nvSpPr>
          <p:spPr bwMode="blackGray">
            <a:xfrm>
              <a:off x="476" y="2115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9685" name="Line 5"/>
            <p:cNvSpPr>
              <a:spLocks noChangeShapeType="1"/>
            </p:cNvSpPr>
            <p:nvPr/>
          </p:nvSpPr>
          <p:spPr bwMode="blackGray">
            <a:xfrm>
              <a:off x="1383" y="202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blackGray">
            <a:xfrm>
              <a:off x="3969" y="202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9687" name="Rectangle 7"/>
            <p:cNvSpPr>
              <a:spLocks noChangeArrowheads="1"/>
            </p:cNvSpPr>
            <p:nvPr/>
          </p:nvSpPr>
          <p:spPr bwMode="blackGray">
            <a:xfrm>
              <a:off x="4967" y="1842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blackGray">
            <a:xfrm>
              <a:off x="1111" y="1842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99689" name="Rectangle 9"/>
            <p:cNvSpPr>
              <a:spLocks noChangeArrowheads="1"/>
            </p:cNvSpPr>
            <p:nvPr/>
          </p:nvSpPr>
          <p:spPr bwMode="blackGray">
            <a:xfrm>
              <a:off x="3696" y="1842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</p:grp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1988080" y="3429001"/>
            <a:ext cx="856456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X</a:t>
            </a:r>
            <a:r>
              <a:rPr lang="nb-NO" baseline="-25000"/>
              <a:t>0</a:t>
            </a:r>
            <a:endParaRPr lang="nb-NO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2691475" y="3644900"/>
            <a:ext cx="41343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194338" y="3933826"/>
            <a:ext cx="585073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446088" algn="l"/>
              </a:tabLst>
            </a:pPr>
            <a:r>
              <a:rPr lang="nb-NO" sz="2800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nb-NO" sz="2800" i="1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	= innskudd tidspunkt 0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446088" algn="l"/>
              </a:tabLst>
            </a:pPr>
            <a:r>
              <a:rPr lang="nb-NO" sz="2800" i="1" dirty="0">
                <a:latin typeface="Calibri" pitchFamily="34" charset="0"/>
                <a:cs typeface="Calibri" pitchFamily="34" charset="0"/>
              </a:rPr>
              <a:t>r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	= rente pr. periode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446088" algn="l"/>
              </a:tabLst>
            </a:pPr>
            <a:r>
              <a:rPr lang="nb-NO" sz="2800" i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nb-NO" sz="2800" i="1" baseline="-25000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	= sluttverdien etter t perioder,</a:t>
            </a:r>
            <a:br>
              <a:rPr lang="nb-NO" sz="2800" dirty="0">
                <a:latin typeface="Calibri" pitchFamily="34" charset="0"/>
                <a:cs typeface="Calibri" pitchFamily="34" charset="0"/>
              </a:rPr>
            </a:br>
            <a:r>
              <a:rPr lang="nb-NO" sz="2800" dirty="0">
                <a:latin typeface="Calibri" pitchFamily="34" charset="0"/>
                <a:cs typeface="Calibri" pitchFamily="34" charset="0"/>
              </a:rPr>
              <a:t>dvs. verdi av innskudd + renter.</a:t>
            </a:r>
          </a:p>
        </p:txBody>
      </p:sp>
      <p:graphicFrame>
        <p:nvGraphicFramePr>
          <p:cNvPr id="199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98317"/>
              </p:ext>
            </p:extLst>
          </p:nvPr>
        </p:nvGraphicFramePr>
        <p:xfrm>
          <a:off x="5967678" y="4318000"/>
          <a:ext cx="23490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678" y="4318000"/>
                        <a:ext cx="2349000" cy="63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08248"/>
              </p:ext>
            </p:extLst>
          </p:nvPr>
        </p:nvGraphicFramePr>
        <p:xfrm>
          <a:off x="5967678" y="4991100"/>
          <a:ext cx="25074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5" imgW="1002960" imgH="279360" progId="Equation.DSMT4">
                  <p:embed/>
                </p:oleObj>
              </mc:Choice>
              <mc:Fallback>
                <p:oleObj name="Equation" r:id="rId5" imgW="1002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678" y="4991100"/>
                        <a:ext cx="250740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15432"/>
              </p:ext>
            </p:extLst>
          </p:nvPr>
        </p:nvGraphicFramePr>
        <p:xfrm>
          <a:off x="5967678" y="5734050"/>
          <a:ext cx="25713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7" imgW="1028520" imgH="279360" progId="Equation.DSMT4">
                  <p:embed/>
                </p:oleObj>
              </mc:Choice>
              <mc:Fallback>
                <p:oleObj name="Equation" r:id="rId7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678" y="5734050"/>
                        <a:ext cx="257130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02042"/>
              </p:ext>
            </p:extLst>
          </p:nvPr>
        </p:nvGraphicFramePr>
        <p:xfrm>
          <a:off x="5967678" y="3679825"/>
          <a:ext cx="250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9" imgW="1002960" imgH="228600" progId="Equation.DSMT4">
                  <p:embed/>
                </p:oleObj>
              </mc:Choice>
              <mc:Fallback>
                <p:oleObj name="Equation" r:id="rId9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678" y="3679825"/>
                        <a:ext cx="250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7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/>
      <p:bldP spid="199692" grpId="0" animBg="1"/>
      <p:bldP spid="1996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170-3157-4600-95AA-FD158AC1F996}" type="slidenum">
              <a:rPr lang="en-US"/>
              <a:pPr/>
              <a:t>9</a:t>
            </a:fld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Sluttverdien vokser over tid</a:t>
            </a: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r="37988" b="28464"/>
          <a:stretch>
            <a:fillRect/>
          </a:stretch>
        </p:blipFill>
        <p:spPr bwMode="auto">
          <a:xfrm>
            <a:off x="1300982" y="1292328"/>
            <a:ext cx="7285455" cy="515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2324</TotalTime>
  <Words>2172</Words>
  <Application>Microsoft Office PowerPoint</Application>
  <PresentationFormat>A4 Paper (210x297 mm)</PresentationFormat>
  <Paragraphs>572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him_mal_B</vt:lpstr>
      <vt:lpstr>Ripple</vt:lpstr>
      <vt:lpstr>Equation</vt:lpstr>
      <vt:lpstr>Prosjektanalyse Øyvind Bøhren og Per Ivar Gjærum</vt:lpstr>
      <vt:lpstr>Læringsmål</vt:lpstr>
      <vt:lpstr>Kapittel 3: Oversikt</vt:lpstr>
      <vt:lpstr>Finansmatematikk</vt:lpstr>
      <vt:lpstr>Verdivurdering over tid</vt:lpstr>
      <vt:lpstr>Rente</vt:lpstr>
      <vt:lpstr>Bankinnskudd</vt:lpstr>
      <vt:lpstr>Sluttverdi</vt:lpstr>
      <vt:lpstr>Sluttverdien vokser over tid</vt:lpstr>
      <vt:lpstr>Sluttverdifaktor</vt:lpstr>
      <vt:lpstr>Sluttverdi og ukjent rente</vt:lpstr>
      <vt:lpstr>Sluttverdi og ukjent løpetid</vt:lpstr>
      <vt:lpstr>Nåverdi</vt:lpstr>
      <vt:lpstr>Nåverdi av livspolise</vt:lpstr>
      <vt:lpstr>Nåverdifaktor</vt:lpstr>
      <vt:lpstr>Nåverdien synker med økt tid  eller økt rente</vt:lpstr>
      <vt:lpstr>Annuiteter</vt:lpstr>
      <vt:lpstr>Annuitetslån</vt:lpstr>
      <vt:lpstr>Annuitet med uendelig levetid</vt:lpstr>
      <vt:lpstr>Kapitaliseringsfaktoren</vt:lpstr>
      <vt:lpstr>Multiplikatormetoden</vt:lpstr>
      <vt:lpstr>Kontantstrøm med konstant vekst</vt:lpstr>
      <vt:lpstr>Nåverdi etterskuddsannuiteter</vt:lpstr>
      <vt:lpstr>Ekspropriasjon (Eks. 3.9)</vt:lpstr>
      <vt:lpstr>Ekspropriasjon (Eks. 3.9 forts.)</vt:lpstr>
      <vt:lpstr>Ekspropriasjon (Eks. 3.9 forts.)</vt:lpstr>
      <vt:lpstr>Fra nåverdi til annuitet</vt:lpstr>
      <vt:lpstr>Annuitetslån</vt:lpstr>
      <vt:lpstr>Annuitetslån</vt:lpstr>
      <vt:lpstr>Annuitetslån etter skatt</vt:lpstr>
      <vt:lpstr>Annuiteters sluttverdi</vt:lpstr>
      <vt:lpstr>Livrente - studiefond</vt:lpstr>
      <vt:lpstr>Nåverdi forskuddsannuiteter</vt:lpstr>
      <vt:lpstr>Forskuddsannuitet</vt:lpstr>
      <vt:lpstr>Forskuddsleie (eks. 3.16)</vt:lpstr>
      <vt:lpstr>Forskuddsannuiteter</vt:lpstr>
      <vt:lpstr>Kort og lang rente</vt:lpstr>
      <vt:lpstr>Rente og periodelengde</vt:lpstr>
      <vt:lpstr>Kvartalsrente og månedsrente</vt:lpstr>
      <vt:lpstr>Bankrentemetoden</vt:lpstr>
      <vt:lpstr>Bankrentemetoden</vt:lpstr>
      <vt:lpstr>Kontinuerlig rente</vt:lpstr>
      <vt:lpstr>Renteregning</vt:lpstr>
      <vt:lpstr>Varierende rente over tid</vt:lpstr>
      <vt:lpstr>Varierende rente over tid</vt:lpstr>
      <vt:lpstr>Investering &amp; varierende rente</vt:lpstr>
      <vt:lpstr>Gjennomsnittsrente</vt:lpstr>
      <vt:lpstr>Gjennomsnittsrente</vt:lpstr>
      <vt:lpstr>Varierende rente over tid</vt:lpstr>
      <vt:lpstr>Nominell rente – Realrente</vt:lpstr>
      <vt:lpstr>Nominell rente &amp; Realrente</vt:lpstr>
      <vt:lpstr>Oppsummering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194</cp:revision>
  <cp:lastPrinted>2011-09-07T12:05:55Z</cp:lastPrinted>
  <dcterms:created xsi:type="dcterms:W3CDTF">2011-03-04T18:04:00Z</dcterms:created>
  <dcterms:modified xsi:type="dcterms:W3CDTF">2012-05-31T11:22:50Z</dcterms:modified>
</cp:coreProperties>
</file>