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4" r:id="rId1"/>
    <p:sldMasterId id="2147483771" r:id="rId2"/>
  </p:sldMasterIdLst>
  <p:notesMasterIdLst>
    <p:notesMasterId r:id="rId55"/>
  </p:notesMasterIdLst>
  <p:handoutMasterIdLst>
    <p:handoutMasterId r:id="rId56"/>
  </p:handoutMasterIdLst>
  <p:sldIdLst>
    <p:sldId id="311" r:id="rId3"/>
    <p:sldId id="313" r:id="rId4"/>
    <p:sldId id="314" r:id="rId5"/>
    <p:sldId id="366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40" r:id="rId29"/>
    <p:sldId id="341" r:id="rId30"/>
    <p:sldId id="342" r:id="rId31"/>
    <p:sldId id="343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57" r:id="rId46"/>
    <p:sldId id="358" r:id="rId47"/>
    <p:sldId id="359" r:id="rId48"/>
    <p:sldId id="360" r:id="rId49"/>
    <p:sldId id="361" r:id="rId50"/>
    <p:sldId id="362" r:id="rId51"/>
    <p:sldId id="363" r:id="rId52"/>
    <p:sldId id="364" r:id="rId53"/>
    <p:sldId id="365" r:id="rId54"/>
  </p:sldIdLst>
  <p:sldSz cx="9906000" cy="6858000" type="A4"/>
  <p:notesSz cx="6797675" cy="98742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9E8FB"/>
    <a:srgbClr val="BBD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7" autoAdjust="0"/>
    <p:restoredTop sz="94634" autoAdjust="0"/>
  </p:normalViewPr>
  <p:slideViewPr>
    <p:cSldViewPr snapToGrid="0" snapToObjects="1">
      <p:cViewPr varScale="1">
        <p:scale>
          <a:sx n="104" d="100"/>
          <a:sy n="104" d="100"/>
        </p:scale>
        <p:origin x="-84" y="-57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-1056" y="0"/>
    </p:cViewPr>
  </p:sorterViewPr>
  <p:notesViewPr>
    <p:cSldViewPr snapToGrid="0" snapToObjects="1">
      <p:cViewPr varScale="1">
        <p:scale>
          <a:sx n="86" d="100"/>
          <a:sy n="86" d="100"/>
        </p:scale>
        <p:origin x="-3030" y="-96"/>
      </p:cViewPr>
      <p:guideLst>
        <p:guide orient="horz" pos="3110"/>
        <p:guide pos="214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/>
              <a:t>Nåverdi</a:t>
            </a:r>
          </a:p>
        </c:rich>
      </c:tx>
      <c:layout>
        <c:manualLayout>
          <c:xMode val="edge"/>
          <c:yMode val="edge"/>
          <c:x val="0.45233265720081134"/>
          <c:y val="2.1052631578947368E-2"/>
        </c:manualLayout>
      </c:layout>
      <c:overlay val="0"/>
      <c:spPr>
        <a:noFill/>
        <a:ln w="45792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56186419832272"/>
          <c:y val="0.14987134828327819"/>
          <c:w val="0.79513184584178498"/>
          <c:h val="0.61052631578947369"/>
        </c:manualLayout>
      </c:layout>
      <c:scatterChart>
        <c:scatterStyle val="smoothMarker"/>
        <c:varyColors val="0"/>
        <c:ser>
          <c:idx val="0"/>
          <c:order val="0"/>
          <c:tx>
            <c:strRef>
              <c:f>Nåverdi!$C$5</c:f>
              <c:strCache>
                <c:ptCount val="1"/>
                <c:pt idx="0">
                  <c:v>0 %</c:v>
                </c:pt>
              </c:strCache>
            </c:strRef>
          </c:tx>
          <c:spPr>
            <a:ln w="22896">
              <a:solidFill>
                <a:srgbClr val="FFFFFF"/>
              </a:solidFill>
              <a:prstDash val="solid"/>
            </a:ln>
          </c:spPr>
          <c:marker>
            <c:symbol val="none"/>
          </c:marker>
          <c:dLbls>
            <c:dLbl>
              <c:idx val="5"/>
              <c:layout/>
              <c:spPr>
                <a:noFill/>
                <a:ln w="45792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Nåverdi!$D$4:$I$4</c:f>
              <c:numCache>
                <c:formatCode>General</c:formatCode>
                <c:ptCount val="6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16</c:v>
                </c:pt>
                <c:pt idx="5">
                  <c:v>20</c:v>
                </c:pt>
              </c:numCache>
            </c:numRef>
          </c:xVal>
          <c:yVal>
            <c:numRef>
              <c:f>Nåverdi!$D$5:$I$5</c:f>
              <c:numCache>
                <c:formatCode>General</c:formatCode>
                <c:ptCount val="6"/>
                <c:pt idx="0">
                  <c:v>50000</c:v>
                </c:pt>
                <c:pt idx="1">
                  <c:v>50000</c:v>
                </c:pt>
                <c:pt idx="2">
                  <c:v>50000</c:v>
                </c:pt>
                <c:pt idx="3">
                  <c:v>50000</c:v>
                </c:pt>
                <c:pt idx="4">
                  <c:v>50000</c:v>
                </c:pt>
                <c:pt idx="5">
                  <c:v>50000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Nåverdi!$C$6</c:f>
              <c:strCache>
                <c:ptCount val="1"/>
                <c:pt idx="0">
                  <c:v>2 %</c:v>
                </c:pt>
              </c:strCache>
            </c:strRef>
          </c:tx>
          <c:spPr>
            <a:ln w="22896">
              <a:solidFill>
                <a:srgbClr val="FF00FF"/>
              </a:solidFill>
              <a:prstDash val="solid"/>
            </a:ln>
          </c:spPr>
          <c:marker>
            <c:symbol val="none"/>
          </c:marker>
          <c:dLbls>
            <c:dLbl>
              <c:idx val="5"/>
              <c:layout/>
              <c:spPr>
                <a:noFill/>
                <a:ln w="45792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Nåverdi!$D$4:$I$4</c:f>
              <c:numCache>
                <c:formatCode>General</c:formatCode>
                <c:ptCount val="6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16</c:v>
                </c:pt>
                <c:pt idx="5">
                  <c:v>20</c:v>
                </c:pt>
              </c:numCache>
            </c:numRef>
          </c:xVal>
          <c:yVal>
            <c:numRef>
              <c:f>Nåverdi!$D$6:$I$6</c:f>
              <c:numCache>
                <c:formatCode>General</c:formatCode>
                <c:ptCount val="6"/>
                <c:pt idx="0">
                  <c:v>50000</c:v>
                </c:pt>
                <c:pt idx="1">
                  <c:v>46192.271301325709</c:v>
                </c:pt>
                <c:pt idx="2">
                  <c:v>42674.518559505581</c:v>
                </c:pt>
                <c:pt idx="3">
                  <c:v>39424.65877908282</c:v>
                </c:pt>
                <c:pt idx="4">
                  <c:v>36422.29068571172</c:v>
                </c:pt>
                <c:pt idx="5">
                  <c:v>33648.566655402887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Nåverdi!$C$7</c:f>
              <c:strCache>
                <c:ptCount val="1"/>
                <c:pt idx="0">
                  <c:v>4 %</c:v>
                </c:pt>
              </c:strCache>
            </c:strRef>
          </c:tx>
          <c:spPr>
            <a:ln w="22896">
              <a:solidFill>
                <a:srgbClr val="FFFF00"/>
              </a:solidFill>
              <a:prstDash val="solid"/>
            </a:ln>
          </c:spPr>
          <c:marker>
            <c:symbol val="none"/>
          </c:marker>
          <c:dLbls>
            <c:dLbl>
              <c:idx val="5"/>
              <c:layout/>
              <c:spPr>
                <a:noFill/>
                <a:ln w="45792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Nåverdi!$D$4:$I$4</c:f>
              <c:numCache>
                <c:formatCode>General</c:formatCode>
                <c:ptCount val="6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16</c:v>
                </c:pt>
                <c:pt idx="5">
                  <c:v>20</c:v>
                </c:pt>
              </c:numCache>
            </c:numRef>
          </c:xVal>
          <c:yVal>
            <c:numRef>
              <c:f>Nåverdi!$D$7:$I$7</c:f>
              <c:numCache>
                <c:formatCode>General</c:formatCode>
                <c:ptCount val="6"/>
                <c:pt idx="0">
                  <c:v>50000</c:v>
                </c:pt>
                <c:pt idx="1">
                  <c:v>42740.209551486289</c:v>
                </c:pt>
                <c:pt idx="2">
                  <c:v>36534.510250099192</c:v>
                </c:pt>
                <c:pt idx="3">
                  <c:v>31229.852479003257</c:v>
                </c:pt>
                <c:pt idx="4">
                  <c:v>26695.408784292053</c:v>
                </c:pt>
                <c:pt idx="5">
                  <c:v>22819.347310064604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Nåverdi!$C$8</c:f>
              <c:strCache>
                <c:ptCount val="1"/>
                <c:pt idx="0">
                  <c:v>6 %</c:v>
                </c:pt>
              </c:strCache>
            </c:strRef>
          </c:tx>
          <c:spPr>
            <a:ln w="22896">
              <a:solidFill>
                <a:srgbClr val="00FFFF"/>
              </a:solidFill>
              <a:prstDash val="solid"/>
            </a:ln>
          </c:spPr>
          <c:marker>
            <c:symbol val="none"/>
          </c:marker>
          <c:dLbls>
            <c:dLbl>
              <c:idx val="5"/>
              <c:layout/>
              <c:spPr>
                <a:noFill/>
                <a:ln w="45792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Nåverdi!$D$4:$I$4</c:f>
              <c:numCache>
                <c:formatCode>General</c:formatCode>
                <c:ptCount val="6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16</c:v>
                </c:pt>
                <c:pt idx="5">
                  <c:v>20</c:v>
                </c:pt>
              </c:numCache>
            </c:numRef>
          </c:xVal>
          <c:yVal>
            <c:numRef>
              <c:f>Nåverdi!$D$8:$I$8</c:f>
              <c:numCache>
                <c:formatCode>General</c:formatCode>
                <c:ptCount val="6"/>
                <c:pt idx="0">
                  <c:v>50000</c:v>
                </c:pt>
                <c:pt idx="1">
                  <c:v>39604.683161901019</c:v>
                </c:pt>
                <c:pt idx="2">
                  <c:v>31370.618567091326</c:v>
                </c:pt>
                <c:pt idx="3">
                  <c:v>24848.468178850024</c:v>
                </c:pt>
                <c:pt idx="4">
                  <c:v>19682.314185638701</c:v>
                </c:pt>
                <c:pt idx="5">
                  <c:v>15590.236344304214</c:v>
                </c:pt>
              </c:numCache>
            </c:numRef>
          </c:yVal>
          <c:smooth val="1"/>
        </c:ser>
        <c:ser>
          <c:idx val="4"/>
          <c:order val="4"/>
          <c:tx>
            <c:strRef>
              <c:f>Nåverdi!$C$9</c:f>
              <c:strCache>
                <c:ptCount val="1"/>
                <c:pt idx="0">
                  <c:v>8 %</c:v>
                </c:pt>
              </c:strCache>
            </c:strRef>
          </c:tx>
          <c:spPr>
            <a:ln w="22896">
              <a:solidFill>
                <a:srgbClr val="800080"/>
              </a:solidFill>
              <a:prstDash val="solid"/>
            </a:ln>
          </c:spPr>
          <c:marker>
            <c:symbol val="none"/>
          </c:marker>
          <c:dLbls>
            <c:dLbl>
              <c:idx val="5"/>
              <c:layout/>
              <c:spPr>
                <a:noFill/>
                <a:ln w="45792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Nåverdi!$D$4:$I$4</c:f>
              <c:numCache>
                <c:formatCode>General</c:formatCode>
                <c:ptCount val="6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16</c:v>
                </c:pt>
                <c:pt idx="5">
                  <c:v>20</c:v>
                </c:pt>
              </c:numCache>
            </c:numRef>
          </c:xVal>
          <c:yVal>
            <c:numRef>
              <c:f>Nåverdi!$D$9:$I$9</c:f>
              <c:numCache>
                <c:formatCode>General</c:formatCode>
                <c:ptCount val="6"/>
                <c:pt idx="0">
                  <c:v>50000</c:v>
                </c:pt>
                <c:pt idx="1">
                  <c:v>36751.492639822667</c:v>
                </c:pt>
                <c:pt idx="2">
                  <c:v>27013.444225098789</c:v>
                </c:pt>
                <c:pt idx="3">
                  <c:v>19855.687932299563</c:v>
                </c:pt>
                <c:pt idx="4">
                  <c:v>14594.52337805046</c:v>
                </c:pt>
                <c:pt idx="5">
                  <c:v>10727.410370202826</c:v>
                </c:pt>
              </c:numCache>
            </c:numRef>
          </c:yVal>
          <c:smooth val="1"/>
        </c:ser>
        <c:ser>
          <c:idx val="5"/>
          <c:order val="5"/>
          <c:tx>
            <c:strRef>
              <c:f>Nåverdi!$C$10</c:f>
              <c:strCache>
                <c:ptCount val="1"/>
                <c:pt idx="0">
                  <c:v>10 %</c:v>
                </c:pt>
              </c:strCache>
            </c:strRef>
          </c:tx>
          <c:spPr>
            <a:ln w="22896">
              <a:solidFill>
                <a:srgbClr val="800000"/>
              </a:solidFill>
              <a:prstDash val="solid"/>
            </a:ln>
          </c:spPr>
          <c:marker>
            <c:symbol val="none"/>
          </c:marker>
          <c:dLbls>
            <c:dLbl>
              <c:idx val="5"/>
              <c:layout/>
              <c:spPr>
                <a:noFill/>
                <a:ln w="45792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Nåverdi!$D$4:$I$4</c:f>
              <c:numCache>
                <c:formatCode>General</c:formatCode>
                <c:ptCount val="6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16</c:v>
                </c:pt>
                <c:pt idx="5">
                  <c:v>20</c:v>
                </c:pt>
              </c:numCache>
            </c:numRef>
          </c:xVal>
          <c:yVal>
            <c:numRef>
              <c:f>Nåverdi!$D$10:$I$10</c:f>
              <c:numCache>
                <c:formatCode>General</c:formatCode>
                <c:ptCount val="6"/>
                <c:pt idx="0">
                  <c:v>50000</c:v>
                </c:pt>
                <c:pt idx="1">
                  <c:v>34150.672768253527</c:v>
                </c:pt>
                <c:pt idx="2">
                  <c:v>23325.369010486658</c:v>
                </c:pt>
                <c:pt idx="3">
                  <c:v>15931.540885517828</c:v>
                </c:pt>
                <c:pt idx="4">
                  <c:v>10881.456789507427</c:v>
                </c:pt>
                <c:pt idx="5">
                  <c:v>7432.1814012071745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569664"/>
        <c:axId val="44570240"/>
      </c:scatterChart>
      <c:valAx>
        <c:axId val="44569664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nb-NO" dirty="0" smtClean="0"/>
                  <a:t>Diskonteringstid</a:t>
                </a:r>
                <a:endParaRPr lang="nb-NO" dirty="0"/>
              </a:p>
            </c:rich>
          </c:tx>
          <c:layout>
            <c:manualLayout>
              <c:xMode val="edge"/>
              <c:yMode val="edge"/>
              <c:x val="0.39148073022312374"/>
              <c:y val="0.89122807017543859"/>
            </c:manualLayout>
          </c:layout>
          <c:overlay val="0"/>
          <c:spPr>
            <a:noFill/>
            <a:ln w="45792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5724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44570240"/>
        <c:crosses val="autoZero"/>
        <c:crossBetween val="midCat"/>
        <c:majorUnit val="4"/>
      </c:valAx>
      <c:valAx>
        <c:axId val="445702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5724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44569664"/>
        <c:crosses val="autoZero"/>
        <c:crossBetween val="midCat"/>
      </c:valAx>
      <c:spPr>
        <a:solidFill>
          <a:schemeClr val="bg2"/>
        </a:solidFill>
        <a:ln w="25400">
          <a:solidFill>
            <a:schemeClr val="tx1"/>
          </a:solidFill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1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nb-NO"/>
              <a:t>Avvik kapitaliseringsfaktor</a:t>
            </a:r>
          </a:p>
        </c:rich>
      </c:tx>
      <c:layout>
        <c:manualLayout>
          <c:xMode val="edge"/>
          <c:yMode val="edge"/>
          <c:x val="0.3498024576229703"/>
          <c:y val="2.1390500276171065E-2"/>
        </c:manualLayout>
      </c:layout>
      <c:overlay val="0"/>
      <c:spPr>
        <a:noFill/>
        <a:ln w="38596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6.5217391304347824E-2"/>
          <c:y val="0.23529411764705882"/>
          <c:w val="0.90513833992094861"/>
          <c:h val="0.50267379679144386"/>
        </c:manualLayout>
      </c:layout>
      <c:scatterChart>
        <c:scatterStyle val="smoothMarker"/>
        <c:varyColors val="0"/>
        <c:ser>
          <c:idx val="0"/>
          <c:order val="0"/>
          <c:tx>
            <c:strRef>
              <c:f>Nåverdi!$C$13</c:f>
              <c:strCache>
                <c:ptCount val="1"/>
                <c:pt idx="0">
                  <c:v>2 %</c:v>
                </c:pt>
              </c:strCache>
            </c:strRef>
          </c:tx>
          <c:spPr>
            <a:ln w="19298">
              <a:solidFill>
                <a:srgbClr val="000080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dLbls>
            <c:dLbl>
              <c:idx val="5"/>
              <c:spPr>
                <a:noFill/>
                <a:ln w="38596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dLbl>
              <c:idx val="6"/>
              <c:layout>
                <c:manualLayout>
                  <c:x val="-1.1721331165844839E-3"/>
                  <c:y val="-6.0946378980109572E-2"/>
                </c:manualLayout>
              </c:layout>
              <c:spPr>
                <a:noFill/>
                <a:ln w="38596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Nåverdi!$D$12:$J$12</c:f>
              <c:numCache>
                <c:formatCode>General</c:formatCode>
                <c:ptCount val="7"/>
                <c:pt idx="0">
                  <c:v>2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</c:numCache>
            </c:numRef>
          </c:xVal>
          <c:yVal>
            <c:numRef>
              <c:f>Nåverdi!$D$13:$J$13</c:f>
              <c:numCache>
                <c:formatCode>0.00%</c:formatCode>
                <c:ptCount val="7"/>
                <c:pt idx="0">
                  <c:v>24.752475247524757</c:v>
                </c:pt>
                <c:pt idx="1">
                  <c:v>9.6079197052161085</c:v>
                </c:pt>
                <c:pt idx="2">
                  <c:v>4.5663263932658227</c:v>
                </c:pt>
                <c:pt idx="3">
                  <c:v>2.0578359062645202</c:v>
                </c:pt>
                <c:pt idx="4">
                  <c:v>1.2324961146701483</c:v>
                </c:pt>
                <c:pt idx="5">
                  <c:v>0.82778738986737521</c:v>
                </c:pt>
                <c:pt idx="6">
                  <c:v>0.59116048518482878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Nåverdi!$C$14</c:f>
              <c:strCache>
                <c:ptCount val="1"/>
                <c:pt idx="0">
                  <c:v>5 %</c:v>
                </c:pt>
              </c:strCache>
            </c:strRef>
          </c:tx>
          <c:spPr>
            <a:ln w="19298">
              <a:solidFill>
                <a:srgbClr val="FF00FF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dLbls>
            <c:dLbl>
              <c:idx val="3"/>
              <c:layout/>
              <c:spPr>
                <a:noFill/>
                <a:ln w="38596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Nåverdi!$D$12:$J$12</c:f>
              <c:numCache>
                <c:formatCode>General</c:formatCode>
                <c:ptCount val="7"/>
                <c:pt idx="0">
                  <c:v>2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</c:numCache>
            </c:numRef>
          </c:xVal>
          <c:yVal>
            <c:numRef>
              <c:f>Nåverdi!$D$14:$J$14</c:f>
              <c:numCache>
                <c:formatCode>0.00%</c:formatCode>
                <c:ptCount val="7"/>
                <c:pt idx="0">
                  <c:v>9.7560975609756078</c:v>
                </c:pt>
                <c:pt idx="1">
                  <c:v>3.6194959625653613</c:v>
                </c:pt>
                <c:pt idx="2">
                  <c:v>1.5900914993091342</c:v>
                </c:pt>
                <c:pt idx="3">
                  <c:v>0.60485174381382667</c:v>
                </c:pt>
                <c:pt idx="4">
                  <c:v>0.30102870160553175</c:v>
                </c:pt>
                <c:pt idx="5">
                  <c:v>0.16556322332069998</c:v>
                </c:pt>
                <c:pt idx="6">
                  <c:v>9.5534709714729577E-2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Nåverdi!$C$15</c:f>
              <c:strCache>
                <c:ptCount val="1"/>
                <c:pt idx="0">
                  <c:v>10 %</c:v>
                </c:pt>
              </c:strCache>
            </c:strRef>
          </c:tx>
          <c:spPr>
            <a:ln w="19298">
              <a:solidFill>
                <a:srgbClr val="FFFF00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FF0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dLbls>
            <c:dLbl>
              <c:idx val="2"/>
              <c:layout/>
              <c:spPr>
                <a:noFill/>
                <a:ln w="38596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Nåverdi!$D$12:$J$12</c:f>
              <c:numCache>
                <c:formatCode>General</c:formatCode>
                <c:ptCount val="7"/>
                <c:pt idx="0">
                  <c:v>2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</c:numCache>
            </c:numRef>
          </c:xVal>
          <c:yVal>
            <c:numRef>
              <c:f>Nåverdi!$D$15:$J$15</c:f>
              <c:numCache>
                <c:formatCode>0.00%</c:formatCode>
                <c:ptCount val="7"/>
                <c:pt idx="0">
                  <c:v>4.7619047619047583</c:v>
                </c:pt>
                <c:pt idx="1">
                  <c:v>1.6379748079474521</c:v>
                </c:pt>
                <c:pt idx="2">
                  <c:v>0.62745394882511529</c:v>
                </c:pt>
                <c:pt idx="3">
                  <c:v>0.17459624772545765</c:v>
                </c:pt>
                <c:pt idx="4">
                  <c:v>6.0792482526338919E-2</c:v>
                </c:pt>
                <c:pt idx="5">
                  <c:v>2.2594144143694983E-2</c:v>
                </c:pt>
                <c:pt idx="6">
                  <c:v>8.5917404611994801E-3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Nåverdi!$C$16</c:f>
              <c:strCache>
                <c:ptCount val="1"/>
                <c:pt idx="0">
                  <c:v>20 %</c:v>
                </c:pt>
              </c:strCache>
            </c:strRef>
          </c:tx>
          <c:spPr>
            <a:ln w="19298">
              <a:solidFill>
                <a:srgbClr val="00FFFF"/>
              </a:solidFill>
              <a:prstDash val="solid"/>
            </a:ln>
          </c:spPr>
          <c:marker>
            <c:symbol val="x"/>
            <c:size val="7"/>
            <c:spPr>
              <a:noFill/>
              <a:ln>
                <a:solidFill>
                  <a:srgbClr val="00FFFF"/>
                </a:solidFill>
                <a:prstDash val="solid"/>
              </a:ln>
            </c:spPr>
          </c:marker>
          <c:dLbls>
            <c:dLbl>
              <c:idx val="1"/>
              <c:layout/>
              <c:spPr>
                <a:noFill/>
                <a:ln w="38596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nb-NO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Nåverdi!$D$12:$J$12</c:f>
              <c:numCache>
                <c:formatCode>General</c:formatCode>
                <c:ptCount val="7"/>
                <c:pt idx="0">
                  <c:v>2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</c:numCache>
            </c:numRef>
          </c:xVal>
          <c:yVal>
            <c:numRef>
              <c:f>Nåverdi!$D$16:$J$16</c:f>
              <c:numCache>
                <c:formatCode>0.00%</c:formatCode>
                <c:ptCount val="7"/>
                <c:pt idx="0">
                  <c:v>2.2727272727272734</c:v>
                </c:pt>
                <c:pt idx="1">
                  <c:v>0.67189851644807574</c:v>
                </c:pt>
                <c:pt idx="2">
                  <c:v>0.19261378441429577</c:v>
                </c:pt>
                <c:pt idx="3">
                  <c:v>2.6782653465213982E-2</c:v>
                </c:pt>
                <c:pt idx="4">
                  <c:v>4.2305423243342005E-3</c:v>
                </c:pt>
                <c:pt idx="5">
                  <c:v>6.8084106596835378E-4</c:v>
                </c:pt>
                <c:pt idx="6">
                  <c:v>1.0989689511769986E-4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872832"/>
        <c:axId val="110873408"/>
      </c:scatterChart>
      <c:valAx>
        <c:axId val="110872832"/>
        <c:scaling>
          <c:orientation val="minMax"/>
          <c:max val="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nb-NO"/>
                  <a:t>Levetid</a:t>
                </a:r>
              </a:p>
            </c:rich>
          </c:tx>
          <c:layout>
            <c:manualLayout>
              <c:xMode val="edge"/>
              <c:yMode val="edge"/>
              <c:x val="0.47826079742074867"/>
              <c:y val="0.87700546454215889"/>
            </c:manualLayout>
          </c:layout>
          <c:overlay val="0"/>
          <c:spPr>
            <a:noFill/>
            <a:ln w="38596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4824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110873408"/>
        <c:crosses val="autoZero"/>
        <c:crossBetween val="midCat"/>
      </c:valAx>
      <c:valAx>
        <c:axId val="110873408"/>
        <c:scaling>
          <c:orientation val="minMax"/>
          <c:max val="0.8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4824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nb-NO"/>
          </a:p>
        </c:txPr>
        <c:crossAx val="110872832"/>
        <c:crosses val="autoZero"/>
        <c:crossBetween val="midCat"/>
        <c:majorUnit val="0.2"/>
        <c:minorUnit val="0.1"/>
      </c:valAx>
      <c:spPr>
        <a:solidFill>
          <a:schemeClr val="bg2"/>
        </a:solidFill>
        <a:ln w="3859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nb-NO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4" Type="http://schemas.openxmlformats.org/officeDocument/2006/relationships/image" Target="../media/image77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4" Type="http://schemas.openxmlformats.org/officeDocument/2006/relationships/image" Target="../media/image83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wmf"/><Relationship Id="rId1" Type="http://schemas.openxmlformats.org/officeDocument/2006/relationships/image" Target="../media/image8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image" Target="../media/image97.wmf"/><Relationship Id="rId1" Type="http://schemas.openxmlformats.org/officeDocument/2006/relationships/image" Target="../media/image9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A7F21-93AB-F141-B5DF-C5DEC9ADD7FC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AFC79-0860-C841-8EDA-23442A983571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5642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27896-0BD5-F942-9C6E-A9ABC30FBEB1}" type="datetimeFigureOut">
              <a:rPr lang="nn-NO" smtClean="0"/>
              <a:pPr/>
              <a:t>31.05.2012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41363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EF757-EB36-7542-8ED8-5F1079D825E3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88149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DA18A9-62AD-4865-A5C8-C47D947E42A1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Figuren viser på</a:t>
            </a:r>
            <a:r>
              <a:rPr lang="nb-NO" baseline="0" dirty="0" smtClean="0"/>
              <a:t> vertikal akse hvor stor feil kapitaliseringsfaktoren/multiplikatormetoden gir i forhold til korrekt beregning, avhengig av faktisk levetid på horisontal akse. Feilen er stor for små kapitalkostnader (linjen angitt med 2%), og mindre for store kapitalkostnader (for eksempel linjen med 20%).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EF757-EB36-7542-8ED8-5F1079D825E3}" type="slidenum">
              <a:rPr lang="nn-NO" smtClean="0"/>
              <a:pPr/>
              <a:t>20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41536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bunnbilde_himmel_ligg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495300" y="2236695"/>
            <a:ext cx="6934200" cy="1362075"/>
          </a:xfrm>
          <a:prstGeom prst="rect">
            <a:avLst/>
          </a:prstGeo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"/>
          </p:nvPr>
        </p:nvSpPr>
        <p:spPr>
          <a:xfrm>
            <a:off x="1816100" y="3609696"/>
            <a:ext cx="56134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7107384" y="6390219"/>
            <a:ext cx="1854584" cy="365125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3" y="6390219"/>
            <a:ext cx="6305960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02859" y="6390219"/>
            <a:ext cx="577850" cy="365125"/>
          </a:xfrm>
        </p:spPr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21" name="Bilde 20" descr="logo_hvit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3488267" cy="10407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74650" y="1735667"/>
            <a:ext cx="4442800" cy="445773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06824" y="1735667"/>
            <a:ext cx="3802157" cy="1276352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087224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64972" y="3059967"/>
            <a:ext cx="3226560" cy="324167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/>
          <a:lstStyle>
            <a:lvl1pPr marL="0" indent="0">
              <a:buNone/>
              <a:defRPr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039004" y="1811867"/>
            <a:ext cx="1250635" cy="1254125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801422" y="1260474"/>
            <a:ext cx="1769450" cy="1799493"/>
          </a:xfrm>
          <a:prstGeom prst="ellipse">
            <a:avLst/>
          </a:prstGeom>
          <a:ln w="28575">
            <a:solidFill>
              <a:srgbClr val="0F6FC6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606824" y="1667933"/>
            <a:ext cx="3802157" cy="1419291"/>
          </a:xfrm>
          <a:prstGeom prst="rect">
            <a:avLst/>
          </a:prstGeom>
        </p:spPr>
        <p:txBody>
          <a:bodyPr anchor="b"/>
          <a:lstStyle>
            <a:lvl1pPr algn="l">
              <a:defRPr sz="40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606824" y="3162429"/>
            <a:ext cx="3802157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BØK311 BEDRIFTSØKONOMI 2b</a:t>
            </a: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CB61D-5665-4110-96F1-DEE42E75877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467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14DB20-9034-4EB9-8E62-D7415B2E147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3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144CB3-0E09-49DC-84AE-60D450AE22A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5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7B37E5-37E9-4A76-99BC-22B23F41A17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71728" y="1600200"/>
            <a:ext cx="4676114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2941" y="1600200"/>
            <a:ext cx="4676113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99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0933EC90-7947-4F34-9BF1-4BFAA04A30B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>
          <a:xfrm>
            <a:off x="1286405" y="6237288"/>
            <a:ext cx="2418027" cy="4572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4017434" y="6243638"/>
            <a:ext cx="2027635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91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728" y="274638"/>
            <a:ext cx="9517327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71728" y="1600200"/>
            <a:ext cx="9517327" cy="4533900"/>
          </a:xfrm>
        </p:spPr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99300" y="6243638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26889B2C-CA8A-40C7-A371-0458B2696CB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1286405" y="6237288"/>
            <a:ext cx="2418027" cy="4572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017434" y="6243638"/>
            <a:ext cx="2027635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BØK311 BEDRIFTSØKONOMI 2b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57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632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692276"/>
            <a:ext cx="84201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nb-NO" dirty="0"/>
          </a:p>
        </p:txBody>
      </p:sp>
      <p:sp>
        <p:nvSpPr>
          <p:cNvPr id="9632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nb-NO" dirty="0"/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22A32-6910-492F-AA07-9C34A9062B8A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55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0CA19-A702-4818-9194-C79B793A58B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63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305961" cy="365125"/>
          </a:xfrm>
        </p:spPr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386265"/>
          </a:xfrm>
        </p:spPr>
        <p:txBody>
          <a:bodyPr/>
          <a:lstStyle>
            <a:lvl1pPr>
              <a:defRPr>
                <a:solidFill>
                  <a:srgbClr val="0B5395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DA9F5-C3CD-44C7-B6E1-E817D6D0822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7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C1FB-951F-4BC3-A8EE-AABB65B61E45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70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54690-D50F-4C33-8951-3F3311952E61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00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37EB7-11B3-4902-B518-48F34CD2415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020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12950-4FB6-403F-840F-E86403993939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690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DD00-C8FA-441E-BB32-5D167BA5858E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655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CC504-38EF-423C-A6E7-56C74765F51F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578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0FF8E-910C-4258-96D8-69196F139292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31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2145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CB11B-4113-42CE-A3BA-C747CB3102BC}" type="slidenum">
              <a:rPr lang="nb-NO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 lang="nb-N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7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0982" y="1837267"/>
            <a:ext cx="4081272" cy="403013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7543" y="1791942"/>
            <a:ext cx="4081272" cy="762000"/>
          </a:xfrm>
        </p:spPr>
        <p:txBody>
          <a:bodyPr anchor="b">
            <a:noAutofit/>
          </a:bodyPr>
          <a:lstStyle>
            <a:lvl1pPr marL="0" indent="0" algn="l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B53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7543" y="2553942"/>
            <a:ext cx="4081272" cy="337907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nhold, topp og b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5500" y="1684867"/>
            <a:ext cx="8294555" cy="201758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825500" y="3860568"/>
            <a:ext cx="8294555" cy="241323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2342" y="2063314"/>
            <a:ext cx="408127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22342" y="3775909"/>
            <a:ext cx="4081272" cy="243015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02386" y="2063313"/>
            <a:ext cx="4081272" cy="414275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8265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998265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77346" y="1744133"/>
            <a:ext cx="4081272" cy="186519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77346" y="3843867"/>
            <a:ext cx="4081272" cy="2396066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2386" y="643468"/>
            <a:ext cx="8608314" cy="787399"/>
          </a:xfrm>
          <a:prstGeom prst="rect">
            <a:avLst/>
          </a:prstGeom>
        </p:spPr>
        <p:txBody>
          <a:bodyPr/>
          <a:lstStyle>
            <a:lvl1pPr algn="r">
              <a:defRPr sz="4400">
                <a:solidFill>
                  <a:schemeClr val="bg1"/>
                </a:solidFill>
                <a:effectLst>
                  <a:outerShdw blurRad="101600" dist="38100" dir="2700000">
                    <a:srgbClr val="000000">
                      <a:alpha val="31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847" y="1727200"/>
            <a:ext cx="4590620" cy="1284819"/>
          </a:xfrm>
          <a:prstGeom prst="rect">
            <a:avLst/>
          </a:prstGeom>
        </p:spPr>
        <p:txBody>
          <a:bodyPr anchor="ctr"/>
          <a:lstStyle>
            <a:lvl1pPr algn="l">
              <a:defRPr sz="3600" b="0">
                <a:solidFill>
                  <a:srgbClr val="0B539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8300" y="1727200"/>
            <a:ext cx="3962400" cy="4529667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847" y="3087224"/>
            <a:ext cx="4590620" cy="31696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B539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7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" y="6356351"/>
            <a:ext cx="9906000" cy="5016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23" y="1701800"/>
            <a:ext cx="8301436" cy="4335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nb-NO" dirty="0" smtClean="0"/>
          </a:p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07384" y="6390219"/>
            <a:ext cx="18545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23" y="6390219"/>
            <a:ext cx="6305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2859" y="6390219"/>
            <a:ext cx="577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C8027F48-9CC9-D045-8B9B-52CCB28A42BB}" type="slidenum">
              <a:rPr lang="nn-NO" smtClean="0"/>
              <a:pPr/>
              <a:t>‹#›</a:t>
            </a:fld>
            <a:endParaRPr lang="nn-NO" dirty="0"/>
          </a:p>
        </p:txBody>
      </p:sp>
      <p:pic>
        <p:nvPicPr>
          <p:cNvPr id="17" name="Bilde 16" descr="Him_topp_stor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9906000" cy="18891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70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4" r:id="rId8"/>
    <p:sldLayoutId id="2147483765" r:id="rId9"/>
    <p:sldLayoutId id="2147483766" r:id="rId10"/>
    <p:sldLayoutId id="2147483767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</p:sldLayoutIdLst>
  <p:timing>
    <p:tnLst>
      <p:par>
        <p:cTn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Calibri"/>
          <a:ea typeface="+mj-ea"/>
          <a:cs typeface="Calibri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3">
            <a:lumMod val="75000"/>
          </a:schemeClr>
        </a:buClr>
        <a:buSzPct val="100000"/>
        <a:buFontTx/>
        <a:buBlip>
          <a:blip r:embed="rId21"/>
        </a:buBlip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Calibri"/>
          <a:ea typeface="+mn-ea"/>
          <a:cs typeface="Calibri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2"/>
        </a:buBlip>
        <a:defRPr sz="20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2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2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3">
            <a:lumMod val="60000"/>
            <a:lumOff val="40000"/>
          </a:schemeClr>
        </a:buClr>
        <a:buSzPct val="70000"/>
        <a:buFontTx/>
        <a:buBlip>
          <a:blip r:embed="rId22"/>
        </a:buBlip>
        <a:defRPr sz="1800" kern="1200">
          <a:solidFill>
            <a:schemeClr val="tx1">
              <a:lumMod val="65000"/>
              <a:lumOff val="35000"/>
            </a:schemeClr>
          </a:solidFill>
          <a:latin typeface="Calibri"/>
          <a:ea typeface="+mn-ea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reeform 2"/>
          <p:cNvSpPr>
            <a:spLocks/>
          </p:cNvSpPr>
          <p:nvPr/>
        </p:nvSpPr>
        <p:spPr bwMode="hidden">
          <a:xfrm>
            <a:off x="7180131" y="6429375"/>
            <a:ext cx="309563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440" y="4267200"/>
            <a:ext cx="9902560" cy="2590800"/>
            <a:chOff x="2" y="2688"/>
            <a:chExt cx="5758" cy="1632"/>
          </a:xfrm>
        </p:grpSpPr>
        <p:sp>
          <p:nvSpPr>
            <p:cNvPr id="1035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nb-NO" smtClean="0">
                <a:solidFill>
                  <a:srgbClr val="FFFFFF"/>
                </a:solidFill>
              </a:endParaRPr>
            </a:p>
          </p:txBody>
        </p:sp>
        <p:grpSp>
          <p:nvGrpSpPr>
            <p:cNvPr id="1036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523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3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4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525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5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6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526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7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  <p:sp>
            <p:nvSpPr>
              <p:cNvPr id="9528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nb-NO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9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40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nb-NO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7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8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0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51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nb-NO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9529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4"/>
            <a:ext cx="8915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Click to edit Master title style</a:t>
            </a:r>
          </a:p>
        </p:txBody>
      </p:sp>
      <p:sp>
        <p:nvSpPr>
          <p:cNvPr id="9530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</a:t>
            </a:r>
            <a:r>
              <a:rPr lang="nb-NO" dirty="0" err="1" smtClean="0"/>
              <a:t>styles</a:t>
            </a:r>
            <a:endParaRPr lang="nb-NO" dirty="0" smtClean="0"/>
          </a:p>
          <a:p>
            <a:pPr lvl="1"/>
            <a:r>
              <a:rPr lang="nb-NO" dirty="0" err="1" smtClean="0"/>
              <a:t>Second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err="1" smtClean="0"/>
              <a:t>Fifth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</p:txBody>
      </p:sp>
      <p:sp>
        <p:nvSpPr>
          <p:cNvPr id="9530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BØK311 BEDRIFTSØKONOMI 2b</a:t>
            </a:r>
            <a:endParaRPr lang="nb-NO">
              <a:solidFill>
                <a:srgbClr val="FFFFFF"/>
              </a:solidFill>
            </a:endParaRPr>
          </a:p>
        </p:txBody>
      </p:sp>
      <p:sp>
        <p:nvSpPr>
          <p:cNvPr id="9530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1B8E2FC5-670A-4E85-BC13-EAA478844FB7}" type="slidenum">
              <a:rPr lang="nb-NO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>
              <a:solidFill>
                <a:srgbClr val="FFFFFF"/>
              </a:solidFill>
            </a:endParaRPr>
          </a:p>
        </p:txBody>
      </p:sp>
      <p:sp>
        <p:nvSpPr>
          <p:cNvPr id="9530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52513" y="6245225"/>
            <a:ext cx="210674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en-US" sz="1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mtClean="0">
                <a:solidFill>
                  <a:srgbClr val="FFFFFF"/>
                </a:solidFill>
              </a:rPr>
              <a:t>Rasmus Rasmussen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33" name="Picture 94" descr="HsM_side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84"/>
          <a:stretch>
            <a:fillRect/>
          </a:stretch>
        </p:blipFill>
        <p:spPr bwMode="auto">
          <a:xfrm>
            <a:off x="309562" y="6200776"/>
            <a:ext cx="286345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AutoShape 73"/>
          <p:cNvSpPr>
            <a:spLocks noChangeAspect="1" noChangeArrowheads="1"/>
          </p:cNvSpPr>
          <p:nvPr/>
        </p:nvSpPr>
        <p:spPr bwMode="auto">
          <a:xfrm>
            <a:off x="350838" y="6237289"/>
            <a:ext cx="2636441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nb-NO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0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9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2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6.jpeg"/><Relationship Id="rId4" Type="http://schemas.openxmlformats.org/officeDocument/2006/relationships/image" Target="../media/image36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1.vml"/><Relationship Id="rId6" Type="http://schemas.openxmlformats.org/officeDocument/2006/relationships/chart" Target="../charts/chart2.x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27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4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45.wmf"/><Relationship Id="rId4" Type="http://schemas.openxmlformats.org/officeDocument/2006/relationships/image" Target="../media/image42.wmf"/><Relationship Id="rId9" Type="http://schemas.openxmlformats.org/officeDocument/2006/relationships/oleObject" Target="../embeddings/oleObject3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4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6.jpeg"/><Relationship Id="rId4" Type="http://schemas.openxmlformats.org/officeDocument/2006/relationships/image" Target="../media/image47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7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6.jpeg"/><Relationship Id="rId4" Type="http://schemas.openxmlformats.org/officeDocument/2006/relationships/image" Target="../media/image48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5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53.wmf"/><Relationship Id="rId4" Type="http://schemas.openxmlformats.org/officeDocument/2006/relationships/image" Target="../media/image50.wmf"/><Relationship Id="rId9" Type="http://schemas.openxmlformats.org/officeDocument/2006/relationships/oleObject" Target="../embeddings/oleObject41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5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58.wmf"/><Relationship Id="rId4" Type="http://schemas.openxmlformats.org/officeDocument/2006/relationships/image" Target="../media/image55.wmf"/><Relationship Id="rId9" Type="http://schemas.openxmlformats.org/officeDocument/2006/relationships/oleObject" Target="../embeddings/oleObject46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6.jpeg"/><Relationship Id="rId4" Type="http://schemas.openxmlformats.org/officeDocument/2006/relationships/image" Target="../media/image60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1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52.bin"/><Relationship Id="rId10" Type="http://schemas.openxmlformats.org/officeDocument/2006/relationships/image" Target="../media/image7.jpeg"/><Relationship Id="rId4" Type="http://schemas.openxmlformats.org/officeDocument/2006/relationships/image" Target="../media/image63.wmf"/><Relationship Id="rId9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66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69.wmf"/><Relationship Id="rId4" Type="http://schemas.openxmlformats.org/officeDocument/2006/relationships/oleObject" Target="../embeddings/oleObject57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59.bin"/><Relationship Id="rId4" Type="http://schemas.openxmlformats.org/officeDocument/2006/relationships/image" Target="../media/image71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75.wmf"/><Relationship Id="rId5" Type="http://schemas.openxmlformats.org/officeDocument/2006/relationships/oleObject" Target="../embeddings/oleObject62.bin"/><Relationship Id="rId10" Type="http://schemas.openxmlformats.org/officeDocument/2006/relationships/image" Target="../media/image77.wmf"/><Relationship Id="rId4" Type="http://schemas.openxmlformats.org/officeDocument/2006/relationships/image" Target="../media/image74.wmf"/><Relationship Id="rId9" Type="http://schemas.openxmlformats.org/officeDocument/2006/relationships/oleObject" Target="../embeddings/oleObject6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79.wmf"/><Relationship Id="rId5" Type="http://schemas.openxmlformats.org/officeDocument/2006/relationships/oleObject" Target="../embeddings/oleObject66.bin"/><Relationship Id="rId4" Type="http://schemas.openxmlformats.org/officeDocument/2006/relationships/image" Target="../media/image78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81.wmf"/><Relationship Id="rId5" Type="http://schemas.openxmlformats.org/officeDocument/2006/relationships/oleObject" Target="../embeddings/oleObject68.bin"/><Relationship Id="rId10" Type="http://schemas.openxmlformats.org/officeDocument/2006/relationships/image" Target="../media/image83.wmf"/><Relationship Id="rId4" Type="http://schemas.openxmlformats.org/officeDocument/2006/relationships/image" Target="../media/image80.wmf"/><Relationship Id="rId9" Type="http://schemas.openxmlformats.org/officeDocument/2006/relationships/oleObject" Target="../embeddings/oleObject70.bin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85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84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87.wmf"/><Relationship Id="rId5" Type="http://schemas.openxmlformats.org/officeDocument/2006/relationships/oleObject" Target="../embeddings/oleObject74.bin"/><Relationship Id="rId4" Type="http://schemas.openxmlformats.org/officeDocument/2006/relationships/image" Target="../media/image86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89.wmf"/><Relationship Id="rId5" Type="http://schemas.openxmlformats.org/officeDocument/2006/relationships/oleObject" Target="../embeddings/oleObject76.bin"/><Relationship Id="rId4" Type="http://schemas.openxmlformats.org/officeDocument/2006/relationships/image" Target="../media/image88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92.w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91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95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97.wmf"/><Relationship Id="rId5" Type="http://schemas.openxmlformats.org/officeDocument/2006/relationships/oleObject" Target="../embeddings/oleObject82.bin"/><Relationship Id="rId4" Type="http://schemas.openxmlformats.org/officeDocument/2006/relationships/image" Target="../media/image96.w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Prosjektanalyse</a:t>
            </a:r>
            <a:br>
              <a:rPr lang="nb-NO" dirty="0"/>
            </a:br>
            <a:r>
              <a:rPr lang="nb-NO" sz="3600" dirty="0"/>
              <a:t>Øyvind Bøhren og Per Ivar Gjærum</a:t>
            </a:r>
            <a:endParaRPr lang="nn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1816099" y="5096526"/>
            <a:ext cx="5613401" cy="9183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Renteregning - Finansmatematikk</a:t>
            </a:r>
            <a:endParaRPr lang="nn-NO" sz="2400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22931" y="6390219"/>
            <a:ext cx="1339036" cy="365125"/>
          </a:xfrm>
        </p:spPr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801422" y="6390219"/>
            <a:ext cx="6724793" cy="365125"/>
          </a:xfrm>
        </p:spPr>
        <p:txBody>
          <a:bodyPr/>
          <a:lstStyle/>
          <a:p>
            <a:r>
              <a:rPr lang="nn-NO" dirty="0" smtClean="0"/>
              <a:t>BØK311 BEDRIFTSØKONOMI 2b</a:t>
            </a: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</a:t>
            </a:fld>
            <a:endParaRPr lang="nn-NO"/>
          </a:p>
        </p:txBody>
      </p:sp>
      <p:sp>
        <p:nvSpPr>
          <p:cNvPr id="7" name="Plassholder for tekst 12"/>
          <p:cNvSpPr txBox="1">
            <a:spLocks/>
          </p:cNvSpPr>
          <p:nvPr/>
        </p:nvSpPr>
        <p:spPr>
          <a:xfrm>
            <a:off x="1816099" y="3481682"/>
            <a:ext cx="5613401" cy="15562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None/>
              <a:defRPr sz="1800" kern="1200" baseline="0">
                <a:solidFill>
                  <a:schemeClr val="bg1"/>
                </a:solidFill>
                <a:effectLst/>
                <a:latin typeface="Calibri"/>
                <a:ea typeface="+mn-ea"/>
                <a:cs typeface="Calibri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3200" dirty="0" smtClean="0"/>
              <a:t>Kapittel 3</a:t>
            </a:r>
          </a:p>
          <a:p>
            <a:r>
              <a:rPr lang="nb-N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Diskontering</a:t>
            </a:r>
          </a:p>
        </p:txBody>
      </p:sp>
    </p:spTree>
    <p:extLst>
      <p:ext uri="{BB962C8B-B14F-4D97-AF65-F5344CB8AC3E}">
        <p14:creationId xmlns:p14="http://schemas.microsoft.com/office/powerpoint/2010/main" val="19652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521B-CD2D-404B-BF71-9F06DFA6F9BF}" type="slidenum">
              <a:rPr lang="en-US"/>
              <a:pPr/>
              <a:t>10</a:t>
            </a:fld>
            <a:endParaRPr lang="en-US"/>
          </a:p>
        </p:txBody>
      </p:sp>
      <p:graphicFrame>
        <p:nvGraphicFramePr>
          <p:cNvPr id="215044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7417506"/>
              </p:ext>
            </p:extLst>
          </p:nvPr>
        </p:nvGraphicFramePr>
        <p:xfrm>
          <a:off x="3860239" y="2645824"/>
          <a:ext cx="2374020" cy="69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Equation" r:id="rId3" imgW="863280" imgH="253800" progId="Equation.DSMT4">
                  <p:embed/>
                </p:oleObj>
              </mc:Choice>
              <mc:Fallback>
                <p:oleObj name="Equation" r:id="rId3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860239" y="2645824"/>
                        <a:ext cx="2374020" cy="69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Sluttverdifaktor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794" y="1600200"/>
            <a:ext cx="4524375" cy="4533900"/>
          </a:xfrm>
        </p:spPr>
        <p:txBody>
          <a:bodyPr/>
          <a:lstStyle/>
          <a:p>
            <a:pPr>
              <a:tabLst>
                <a:tab pos="3133725" algn="l"/>
              </a:tabLst>
            </a:pPr>
            <a:r>
              <a:rPr lang="nb-NO" sz="2800" dirty="0" smtClean="0"/>
              <a:t>Sluttverdifaktor: </a:t>
            </a:r>
            <a:r>
              <a:rPr lang="nb-NO" sz="2800" dirty="0"/>
              <a:t/>
            </a:r>
            <a:br>
              <a:rPr lang="nb-NO" sz="2800" dirty="0"/>
            </a:br>
            <a:endParaRPr lang="nb-NO" sz="2800" dirty="0"/>
          </a:p>
          <a:p>
            <a:pPr>
              <a:tabLst>
                <a:tab pos="3133725" algn="l"/>
              </a:tabLst>
            </a:pPr>
            <a:r>
              <a:rPr lang="nb-NO" sz="2800" dirty="0" smtClean="0"/>
              <a:t>Sluttverdi:</a:t>
            </a:r>
            <a:r>
              <a:rPr lang="nb-NO" sz="2800" dirty="0"/>
              <a:t/>
            </a:r>
            <a:br>
              <a:rPr lang="nb-NO" sz="2800" dirty="0"/>
            </a:br>
            <a:endParaRPr lang="nb-NO" sz="2800" dirty="0"/>
          </a:p>
          <a:p>
            <a:pPr>
              <a:tabLst>
                <a:tab pos="3133725" algn="l"/>
              </a:tabLst>
            </a:pPr>
            <a:r>
              <a:rPr lang="nb-NO" sz="2800" dirty="0"/>
              <a:t>Sluttverdien øker når:</a:t>
            </a:r>
          </a:p>
          <a:p>
            <a:pPr lvl="1">
              <a:tabLst>
                <a:tab pos="3133725" algn="l"/>
              </a:tabLst>
            </a:pPr>
            <a:r>
              <a:rPr lang="nb-NO" sz="2400" dirty="0"/>
              <a:t>Innskuddet øker	</a:t>
            </a:r>
            <a:r>
              <a:rPr lang="nb-NO" sz="2400" dirty="0" smtClean="0"/>
              <a:t> </a:t>
            </a:r>
            <a:r>
              <a:rPr lang="nb-NO" sz="2400" b="1" i="1" dirty="0">
                <a:latin typeface="Times New Roman" pitchFamily="18" charset="0"/>
              </a:rPr>
              <a:t>X</a:t>
            </a:r>
            <a:r>
              <a:rPr lang="nb-NO" sz="2400" b="1" i="1" baseline="-25000" dirty="0">
                <a:latin typeface="Times New Roman" pitchFamily="18" charset="0"/>
              </a:rPr>
              <a:t>0</a:t>
            </a:r>
          </a:p>
          <a:p>
            <a:pPr lvl="1">
              <a:tabLst>
                <a:tab pos="3133725" algn="l"/>
              </a:tabLst>
            </a:pPr>
            <a:r>
              <a:rPr lang="nb-NO" sz="2400" dirty="0"/>
              <a:t>Renten øker 	</a:t>
            </a:r>
            <a:r>
              <a:rPr lang="nb-NO" sz="2400" dirty="0" smtClean="0"/>
              <a:t> </a:t>
            </a:r>
            <a:r>
              <a:rPr lang="nb-NO" sz="2400" b="1" i="1" dirty="0">
                <a:latin typeface="Times New Roman" pitchFamily="18" charset="0"/>
              </a:rPr>
              <a:t>r</a:t>
            </a:r>
          </a:p>
          <a:p>
            <a:pPr lvl="1">
              <a:tabLst>
                <a:tab pos="3133725" algn="l"/>
              </a:tabLst>
            </a:pPr>
            <a:r>
              <a:rPr lang="nb-NO" sz="2400" dirty="0"/>
              <a:t>Løpetiden øker 	</a:t>
            </a:r>
            <a:r>
              <a:rPr lang="nb-NO" sz="2400" dirty="0" smtClean="0"/>
              <a:t> </a:t>
            </a:r>
            <a:r>
              <a:rPr lang="nb-NO" sz="2400" b="1" i="1" dirty="0">
                <a:latin typeface="Times New Roman" pitchFamily="18" charset="0"/>
              </a:rPr>
              <a:t>T</a:t>
            </a:r>
          </a:p>
        </p:txBody>
      </p:sp>
      <p:graphicFrame>
        <p:nvGraphicFramePr>
          <p:cNvPr id="2150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1893"/>
              </p:ext>
            </p:extLst>
          </p:nvPr>
        </p:nvGraphicFramePr>
        <p:xfrm>
          <a:off x="3860239" y="1508783"/>
          <a:ext cx="2374020" cy="768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Equation" r:id="rId5" imgW="863280" imgH="279360" progId="Equation.DSMT4">
                  <p:embed/>
                </p:oleObj>
              </mc:Choice>
              <mc:Fallback>
                <p:oleObj name="Equation" r:id="rId5" imgW="8632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860239" y="1508783"/>
                        <a:ext cx="2374020" cy="768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49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04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04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5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5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5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4" grpId="0" uiExpand="1" build="p"/>
      <p:bldP spid="21504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301F-144B-49BB-AE98-09FEF6DE53DA}" type="slidenum">
              <a:rPr lang="en-US"/>
              <a:pPr/>
              <a:t>11</a:t>
            </a:fld>
            <a:endParaRPr lang="en-US"/>
          </a:p>
        </p:txBody>
      </p:sp>
      <p:sp>
        <p:nvSpPr>
          <p:cNvPr id="207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Innskudd på 50.000 skal etter 4 år vokse til 65.000. Hvilken rentesats kreves?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Sluttverdi og ukjent rente</a:t>
            </a:r>
          </a:p>
        </p:txBody>
      </p:sp>
      <p:graphicFrame>
        <p:nvGraphicFramePr>
          <p:cNvPr id="2078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727144"/>
              </p:ext>
            </p:extLst>
          </p:nvPr>
        </p:nvGraphicFramePr>
        <p:xfrm>
          <a:off x="1209573" y="3424469"/>
          <a:ext cx="3714300" cy="69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2" name="Equation" r:id="rId3" imgW="1485720" imgH="279360" progId="Equation.DSMT4">
                  <p:embed/>
                </p:oleObj>
              </mc:Choice>
              <mc:Fallback>
                <p:oleObj name="Equation" r:id="rId3" imgW="148572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209573" y="3424469"/>
                        <a:ext cx="3714300" cy="69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7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1100893"/>
              </p:ext>
            </p:extLst>
          </p:nvPr>
        </p:nvGraphicFramePr>
        <p:xfrm>
          <a:off x="1228755" y="4259989"/>
          <a:ext cx="3492000" cy="98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3" name="Equation" r:id="rId5" imgW="1396800" imgH="393480" progId="Equation.DSMT4">
                  <p:embed/>
                </p:oleObj>
              </mc:Choice>
              <mc:Fallback>
                <p:oleObj name="Equation" r:id="rId5" imgW="1396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228755" y="4259989"/>
                        <a:ext cx="3492000" cy="98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8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9812079"/>
              </p:ext>
            </p:extLst>
          </p:nvPr>
        </p:nvGraphicFramePr>
        <p:xfrm>
          <a:off x="1247805" y="5380808"/>
          <a:ext cx="2286000" cy="82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" name="Equation" r:id="rId7" imgW="914400" imgH="330120" progId="Equation.DSMT4">
                  <p:embed/>
                </p:oleObj>
              </mc:Choice>
              <mc:Fallback>
                <p:oleObj name="Equation" r:id="rId7" imgW="91440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7805" y="5380808"/>
                        <a:ext cx="2286000" cy="82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8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1461032"/>
              </p:ext>
            </p:extLst>
          </p:nvPr>
        </p:nvGraphicFramePr>
        <p:xfrm>
          <a:off x="5303838" y="5380808"/>
          <a:ext cx="3429000" cy="82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5" name="Equation" r:id="rId9" imgW="1371600" imgH="330120" progId="Equation.DSMT4">
                  <p:embed/>
                </p:oleObj>
              </mc:Choice>
              <mc:Fallback>
                <p:oleObj name="Equation" r:id="rId9" imgW="137160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303838" y="5380808"/>
                        <a:ext cx="3429000" cy="82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7888" name="Group 16"/>
          <p:cNvGrpSpPr>
            <a:grpSpLocks/>
          </p:cNvGrpSpPr>
          <p:nvPr/>
        </p:nvGrpSpPr>
        <p:grpSpPr bwMode="auto">
          <a:xfrm>
            <a:off x="1209015" y="2563814"/>
            <a:ext cx="8580040" cy="504825"/>
            <a:chOff x="567" y="890"/>
            <a:chExt cx="4989" cy="318"/>
          </a:xfrm>
        </p:grpSpPr>
        <p:sp>
          <p:nvSpPr>
            <p:cNvPr id="207889" name="Line 17"/>
            <p:cNvSpPr>
              <a:spLocks noChangeShapeType="1"/>
            </p:cNvSpPr>
            <p:nvPr/>
          </p:nvSpPr>
          <p:spPr bwMode="auto">
            <a:xfrm>
              <a:off x="567" y="1163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7890" name="Line 18"/>
            <p:cNvSpPr>
              <a:spLocks noChangeShapeType="1"/>
            </p:cNvSpPr>
            <p:nvPr/>
          </p:nvSpPr>
          <p:spPr bwMode="auto">
            <a:xfrm>
              <a:off x="1474" y="1072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7891" name="Line 19"/>
            <p:cNvSpPr>
              <a:spLocks noChangeShapeType="1"/>
            </p:cNvSpPr>
            <p:nvPr/>
          </p:nvSpPr>
          <p:spPr bwMode="auto">
            <a:xfrm>
              <a:off x="3561" y="1072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7892" name="Rectangle 20"/>
            <p:cNvSpPr>
              <a:spLocks noChangeArrowheads="1"/>
            </p:cNvSpPr>
            <p:nvPr/>
          </p:nvSpPr>
          <p:spPr bwMode="auto">
            <a:xfrm>
              <a:off x="5058" y="890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07893" name="Rectangle 21"/>
            <p:cNvSpPr>
              <a:spLocks noChangeArrowheads="1"/>
            </p:cNvSpPr>
            <p:nvPr/>
          </p:nvSpPr>
          <p:spPr bwMode="auto">
            <a:xfrm>
              <a:off x="1202" y="890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07894" name="Rectangle 22"/>
            <p:cNvSpPr>
              <a:spLocks noChangeArrowheads="1"/>
            </p:cNvSpPr>
            <p:nvPr/>
          </p:nvSpPr>
          <p:spPr bwMode="auto">
            <a:xfrm>
              <a:off x="3288" y="890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4</a:t>
              </a:r>
            </a:p>
          </p:txBody>
        </p:sp>
      </p:grpSp>
      <p:sp>
        <p:nvSpPr>
          <p:cNvPr id="207895" name="Rectangle 23"/>
          <p:cNvSpPr>
            <a:spLocks noChangeArrowheads="1"/>
          </p:cNvSpPr>
          <p:nvPr/>
        </p:nvSpPr>
        <p:spPr bwMode="auto">
          <a:xfrm>
            <a:off x="1988080" y="30686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50.000</a:t>
            </a:r>
          </a:p>
        </p:txBody>
      </p:sp>
      <p:sp>
        <p:nvSpPr>
          <p:cNvPr id="207896" name="Line 24"/>
          <p:cNvSpPr>
            <a:spLocks noChangeShapeType="1"/>
          </p:cNvSpPr>
          <p:nvPr/>
        </p:nvSpPr>
        <p:spPr bwMode="auto">
          <a:xfrm>
            <a:off x="3081867" y="3284538"/>
            <a:ext cx="311970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07897" name="Rectangle 25"/>
          <p:cNvSpPr>
            <a:spLocks noChangeArrowheads="1"/>
          </p:cNvSpPr>
          <p:nvPr/>
        </p:nvSpPr>
        <p:spPr bwMode="auto">
          <a:xfrm>
            <a:off x="6278961" y="30686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65.000</a:t>
            </a:r>
          </a:p>
        </p:txBody>
      </p:sp>
    </p:spTree>
    <p:extLst>
      <p:ext uri="{BB962C8B-B14F-4D97-AF65-F5344CB8AC3E}">
        <p14:creationId xmlns:p14="http://schemas.microsoft.com/office/powerpoint/2010/main" val="244909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7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787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787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78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78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788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788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788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788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5" grpId="0" build="p"/>
      <p:bldP spid="207878" grpId="0" build="p"/>
      <p:bldP spid="207879" grpId="0" build="p"/>
      <p:bldP spid="207880" grpId="0" build="p"/>
      <p:bldP spid="207881" grpId="0" build="p"/>
      <p:bldP spid="207895" grpId="0"/>
      <p:bldP spid="207896" grpId="0" animBg="1"/>
      <p:bldP spid="20789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9F8A-AE10-487E-BEB6-8EB207CA945A}" type="slidenum">
              <a:rPr lang="en-US"/>
              <a:pPr/>
              <a:t>12</a:t>
            </a:fld>
            <a:endParaRPr lang="en-US"/>
          </a:p>
        </p:txBody>
      </p:sp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Sluttverdi og ukjent løpetid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85149" y="1701800"/>
            <a:ext cx="8301038" cy="4335463"/>
          </a:xfrm>
        </p:spPr>
        <p:txBody>
          <a:bodyPr/>
          <a:lstStyle/>
          <a:p>
            <a:r>
              <a:rPr lang="nb-NO" dirty="0"/>
              <a:t>Innskudd på 50.000 skal med 6% rente vokse til 65.000. Hvilken løpetid kreves?</a:t>
            </a:r>
          </a:p>
        </p:txBody>
      </p:sp>
      <p:graphicFrame>
        <p:nvGraphicFramePr>
          <p:cNvPr id="2099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048350"/>
              </p:ext>
            </p:extLst>
          </p:nvPr>
        </p:nvGraphicFramePr>
        <p:xfrm>
          <a:off x="838200" y="3422028"/>
          <a:ext cx="4254300" cy="69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Equation" r:id="rId3" imgW="1701720" imgH="279360" progId="Equation.DSMT4">
                  <p:embed/>
                </p:oleObj>
              </mc:Choice>
              <mc:Fallback>
                <p:oleObj name="Equation" r:id="rId3" imgW="170172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838200" y="3422028"/>
                        <a:ext cx="4254300" cy="69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4255336"/>
              </p:ext>
            </p:extLst>
          </p:nvPr>
        </p:nvGraphicFramePr>
        <p:xfrm>
          <a:off x="838200" y="4323953"/>
          <a:ext cx="4032000" cy="98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Equation" r:id="rId5" imgW="1612800" imgH="393480" progId="Equation.DSMT4">
                  <p:embed/>
                </p:oleObj>
              </mc:Choice>
              <mc:Fallback>
                <p:oleObj name="Equation" r:id="rId5" imgW="1612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838200" y="4323953"/>
                        <a:ext cx="4032000" cy="98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30005"/>
              </p:ext>
            </p:extLst>
          </p:nvPr>
        </p:nvGraphicFramePr>
        <p:xfrm>
          <a:off x="838200" y="5481721"/>
          <a:ext cx="3111300" cy="63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8" name="Equation" r:id="rId7" imgW="1244520" imgH="253800" progId="Equation.DSMT4">
                  <p:embed/>
                </p:oleObj>
              </mc:Choice>
              <mc:Fallback>
                <p:oleObj name="Equation" r:id="rId7" imgW="12445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481721"/>
                        <a:ext cx="3111300" cy="63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232500"/>
              </p:ext>
            </p:extLst>
          </p:nvPr>
        </p:nvGraphicFramePr>
        <p:xfrm>
          <a:off x="5802313" y="5211721"/>
          <a:ext cx="2952000" cy="117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9" name="Equation" r:id="rId9" imgW="1180800" imgH="469800" progId="Equation.DSMT4">
                  <p:embed/>
                </p:oleObj>
              </mc:Choice>
              <mc:Fallback>
                <p:oleObj name="Equation" r:id="rId9" imgW="118080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802313" y="5211721"/>
                        <a:ext cx="2952000" cy="117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9928" name="Group 8"/>
          <p:cNvGrpSpPr>
            <a:grpSpLocks/>
          </p:cNvGrpSpPr>
          <p:nvPr/>
        </p:nvGrpSpPr>
        <p:grpSpPr bwMode="auto">
          <a:xfrm>
            <a:off x="818621" y="2563814"/>
            <a:ext cx="8580041" cy="504825"/>
            <a:chOff x="567" y="890"/>
            <a:chExt cx="4989" cy="318"/>
          </a:xfrm>
        </p:grpSpPr>
        <p:sp>
          <p:nvSpPr>
            <p:cNvPr id="209929" name="Line 9"/>
            <p:cNvSpPr>
              <a:spLocks noChangeShapeType="1"/>
            </p:cNvSpPr>
            <p:nvPr/>
          </p:nvSpPr>
          <p:spPr bwMode="auto">
            <a:xfrm>
              <a:off x="567" y="1163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9930" name="Line 10"/>
            <p:cNvSpPr>
              <a:spLocks noChangeShapeType="1"/>
            </p:cNvSpPr>
            <p:nvPr/>
          </p:nvSpPr>
          <p:spPr bwMode="auto">
            <a:xfrm>
              <a:off x="1474" y="1072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9931" name="Line 11"/>
            <p:cNvSpPr>
              <a:spLocks noChangeShapeType="1"/>
            </p:cNvSpPr>
            <p:nvPr/>
          </p:nvSpPr>
          <p:spPr bwMode="auto">
            <a:xfrm>
              <a:off x="3561" y="1072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9932" name="Rectangle 12"/>
            <p:cNvSpPr>
              <a:spLocks noChangeArrowheads="1"/>
            </p:cNvSpPr>
            <p:nvPr/>
          </p:nvSpPr>
          <p:spPr bwMode="auto">
            <a:xfrm>
              <a:off x="5058" y="890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09933" name="Rectangle 13"/>
            <p:cNvSpPr>
              <a:spLocks noChangeArrowheads="1"/>
            </p:cNvSpPr>
            <p:nvPr/>
          </p:nvSpPr>
          <p:spPr bwMode="auto">
            <a:xfrm>
              <a:off x="1202" y="890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09934" name="Rectangle 14"/>
            <p:cNvSpPr>
              <a:spLocks noChangeArrowheads="1"/>
            </p:cNvSpPr>
            <p:nvPr/>
          </p:nvSpPr>
          <p:spPr bwMode="auto">
            <a:xfrm>
              <a:off x="3288" y="890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</p:grpSp>
      <p:sp>
        <p:nvSpPr>
          <p:cNvPr id="209935" name="Rectangle 15"/>
          <p:cNvSpPr>
            <a:spLocks noChangeArrowheads="1"/>
          </p:cNvSpPr>
          <p:nvPr/>
        </p:nvSpPr>
        <p:spPr bwMode="auto">
          <a:xfrm>
            <a:off x="1597688" y="30686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50.000</a:t>
            </a:r>
          </a:p>
        </p:txBody>
      </p:sp>
      <p:sp>
        <p:nvSpPr>
          <p:cNvPr id="209936" name="Line 16"/>
          <p:cNvSpPr>
            <a:spLocks noChangeShapeType="1"/>
          </p:cNvSpPr>
          <p:nvPr/>
        </p:nvSpPr>
        <p:spPr bwMode="auto">
          <a:xfrm>
            <a:off x="2691475" y="3284538"/>
            <a:ext cx="311970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09937" name="Rectangle 17"/>
          <p:cNvSpPr>
            <a:spLocks noChangeArrowheads="1"/>
          </p:cNvSpPr>
          <p:nvPr/>
        </p:nvSpPr>
        <p:spPr bwMode="auto">
          <a:xfrm>
            <a:off x="5888567" y="30686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65.000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95651" y="3584448"/>
            <a:ext cx="280720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b="1" dirty="0" smtClean="0">
                <a:latin typeface="Calibri" pitchFamily="34" charset="0"/>
                <a:cs typeface="Calibri" pitchFamily="34" charset="0"/>
              </a:rPr>
              <a:t>Kalkulator: TVM menyen.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PV = -50.000</a:t>
            </a:r>
            <a:br>
              <a:rPr lang="nb-NO" dirty="0" smtClean="0">
                <a:latin typeface="Calibri" pitchFamily="34" charset="0"/>
                <a:cs typeface="Calibri" pitchFamily="34" charset="0"/>
              </a:rPr>
            </a:br>
            <a:r>
              <a:rPr lang="nb-NO" dirty="0" smtClean="0">
                <a:latin typeface="Calibri" pitchFamily="34" charset="0"/>
                <a:cs typeface="Calibri" pitchFamily="34" charset="0"/>
              </a:rPr>
              <a:t>i% = 6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</a:rPr>
              <a:t>FV = 65.000</a:t>
            </a:r>
          </a:p>
          <a:p>
            <a:r>
              <a:rPr lang="nb-NO" dirty="0" smtClean="0">
                <a:latin typeface="Calibri" pitchFamily="34" charset="0"/>
                <a:cs typeface="Calibri" pitchFamily="34" charset="0"/>
                <a:sym typeface="Symbol"/>
              </a:rPr>
              <a:t> N = 4,5</a:t>
            </a:r>
            <a:endParaRPr lang="nb-NO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14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9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99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99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99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99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99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99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99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99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build="p"/>
      <p:bldP spid="209924" grpId="0" build="p"/>
      <p:bldP spid="209925" grpId="0" build="p"/>
      <p:bldP spid="209926" grpId="0" build="p"/>
      <p:bldP spid="209927" grpId="0" build="p"/>
      <p:bldP spid="209935" grpId="0"/>
      <p:bldP spid="209936" grpId="0" animBg="1"/>
      <p:bldP spid="209937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3D004-9DA0-4955-AA5D-D8E115F5825E}" type="slidenum">
              <a:rPr lang="en-US"/>
              <a:pPr/>
              <a:t>13</a:t>
            </a:fld>
            <a:endParaRPr lang="en-US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effectLst/>
              </a:rPr>
              <a:t>Nåverdi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8938" y="3068638"/>
            <a:ext cx="9517062" cy="3065462"/>
          </a:xfrm>
        </p:spPr>
        <p:txBody>
          <a:bodyPr/>
          <a:lstStyle/>
          <a:p>
            <a:r>
              <a:rPr lang="nb-NO" dirty="0"/>
              <a:t>Nåverdien er verdien i dag av et framtidig beløp.</a:t>
            </a:r>
          </a:p>
          <a:p>
            <a:r>
              <a:rPr lang="nb-NO" dirty="0"/>
              <a:t>Vi diskonterer det framtidige beløpet, dvs. beregner baklengs renteregning:</a:t>
            </a:r>
          </a:p>
        </p:txBody>
      </p:sp>
      <p:grpSp>
        <p:nvGrpSpPr>
          <p:cNvPr id="210958" name="Group 14"/>
          <p:cNvGrpSpPr>
            <a:grpSpLocks/>
          </p:cNvGrpSpPr>
          <p:nvPr/>
        </p:nvGrpSpPr>
        <p:grpSpPr bwMode="auto">
          <a:xfrm>
            <a:off x="975123" y="1412876"/>
            <a:ext cx="8580040" cy="504825"/>
            <a:chOff x="567" y="890"/>
            <a:chExt cx="4989" cy="318"/>
          </a:xfrm>
        </p:grpSpPr>
        <p:sp>
          <p:nvSpPr>
            <p:cNvPr id="210949" name="Line 5"/>
            <p:cNvSpPr>
              <a:spLocks noChangeShapeType="1"/>
            </p:cNvSpPr>
            <p:nvPr/>
          </p:nvSpPr>
          <p:spPr bwMode="auto">
            <a:xfrm>
              <a:off x="567" y="1163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0950" name="Line 6"/>
            <p:cNvSpPr>
              <a:spLocks noChangeShapeType="1"/>
            </p:cNvSpPr>
            <p:nvPr/>
          </p:nvSpPr>
          <p:spPr bwMode="auto">
            <a:xfrm>
              <a:off x="1474" y="1072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0951" name="Line 7"/>
            <p:cNvSpPr>
              <a:spLocks noChangeShapeType="1"/>
            </p:cNvSpPr>
            <p:nvPr/>
          </p:nvSpPr>
          <p:spPr bwMode="auto">
            <a:xfrm>
              <a:off x="3561" y="1072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0952" name="Rectangle 8"/>
            <p:cNvSpPr>
              <a:spLocks noChangeArrowheads="1"/>
            </p:cNvSpPr>
            <p:nvPr/>
          </p:nvSpPr>
          <p:spPr bwMode="auto">
            <a:xfrm>
              <a:off x="5058" y="890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10953" name="Rectangle 9"/>
            <p:cNvSpPr>
              <a:spLocks noChangeArrowheads="1"/>
            </p:cNvSpPr>
            <p:nvPr/>
          </p:nvSpPr>
          <p:spPr bwMode="auto">
            <a:xfrm>
              <a:off x="1202" y="890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10954" name="Rectangle 10"/>
            <p:cNvSpPr>
              <a:spLocks noChangeArrowheads="1"/>
            </p:cNvSpPr>
            <p:nvPr/>
          </p:nvSpPr>
          <p:spPr bwMode="auto">
            <a:xfrm>
              <a:off x="3288" y="890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</p:grpSp>
      <p:sp>
        <p:nvSpPr>
          <p:cNvPr id="210955" name="Rectangle 11"/>
          <p:cNvSpPr>
            <a:spLocks noChangeArrowheads="1"/>
          </p:cNvSpPr>
          <p:nvPr/>
        </p:nvSpPr>
        <p:spPr bwMode="auto">
          <a:xfrm>
            <a:off x="2144581" y="1916113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0</a:t>
            </a:r>
            <a:endParaRPr lang="nb-NO"/>
          </a:p>
        </p:txBody>
      </p:sp>
      <p:sp>
        <p:nvSpPr>
          <p:cNvPr id="210956" name="Line 12"/>
          <p:cNvSpPr>
            <a:spLocks noChangeShapeType="1"/>
          </p:cNvSpPr>
          <p:nvPr/>
        </p:nvSpPr>
        <p:spPr bwMode="auto">
          <a:xfrm>
            <a:off x="2847976" y="2133600"/>
            <a:ext cx="311970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10957" name="Rectangle 13"/>
          <p:cNvSpPr>
            <a:spLocks noChangeArrowheads="1"/>
          </p:cNvSpPr>
          <p:nvPr/>
        </p:nvSpPr>
        <p:spPr bwMode="auto">
          <a:xfrm>
            <a:off x="5733786" y="19891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T</a:t>
            </a:r>
            <a:endParaRPr lang="nb-NO"/>
          </a:p>
        </p:txBody>
      </p:sp>
      <p:sp>
        <p:nvSpPr>
          <p:cNvPr id="210959" name="Rectangle 15"/>
          <p:cNvSpPr>
            <a:spLocks noChangeArrowheads="1"/>
          </p:cNvSpPr>
          <p:nvPr/>
        </p:nvSpPr>
        <p:spPr bwMode="auto">
          <a:xfrm>
            <a:off x="6982355" y="19891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0</a:t>
            </a:r>
            <a:r>
              <a:rPr lang="nb-NO"/>
              <a:t> kjent</a:t>
            </a:r>
          </a:p>
        </p:txBody>
      </p:sp>
      <p:sp>
        <p:nvSpPr>
          <p:cNvPr id="210960" name="Rectangle 16"/>
          <p:cNvSpPr>
            <a:spLocks noChangeArrowheads="1"/>
          </p:cNvSpPr>
          <p:nvPr/>
        </p:nvSpPr>
        <p:spPr bwMode="auto">
          <a:xfrm>
            <a:off x="8387425" y="19891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T </a:t>
            </a:r>
            <a:r>
              <a:rPr lang="nb-NO"/>
              <a:t>ukjent</a:t>
            </a:r>
          </a:p>
        </p:txBody>
      </p:sp>
      <p:sp>
        <p:nvSpPr>
          <p:cNvPr id="210961" name="Rectangle 17"/>
          <p:cNvSpPr>
            <a:spLocks noChangeArrowheads="1"/>
          </p:cNvSpPr>
          <p:nvPr/>
        </p:nvSpPr>
        <p:spPr bwMode="auto">
          <a:xfrm>
            <a:off x="741231" y="1916113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Sluttverdi</a:t>
            </a:r>
          </a:p>
        </p:txBody>
      </p:sp>
      <p:sp>
        <p:nvSpPr>
          <p:cNvPr id="210962" name="Rectangle 18"/>
          <p:cNvSpPr>
            <a:spLocks noChangeArrowheads="1"/>
          </p:cNvSpPr>
          <p:nvPr/>
        </p:nvSpPr>
        <p:spPr bwMode="auto">
          <a:xfrm>
            <a:off x="2142861" y="2563813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0</a:t>
            </a:r>
            <a:endParaRPr lang="nb-NO"/>
          </a:p>
        </p:txBody>
      </p:sp>
      <p:sp>
        <p:nvSpPr>
          <p:cNvPr id="210963" name="Line 19"/>
          <p:cNvSpPr>
            <a:spLocks noChangeShapeType="1"/>
          </p:cNvSpPr>
          <p:nvPr/>
        </p:nvSpPr>
        <p:spPr bwMode="auto">
          <a:xfrm>
            <a:off x="2846256" y="2781300"/>
            <a:ext cx="311970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10964" name="Rectangle 20"/>
          <p:cNvSpPr>
            <a:spLocks noChangeArrowheads="1"/>
          </p:cNvSpPr>
          <p:nvPr/>
        </p:nvSpPr>
        <p:spPr bwMode="auto">
          <a:xfrm>
            <a:off x="5732067" y="26368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T</a:t>
            </a:r>
            <a:endParaRPr lang="nb-NO"/>
          </a:p>
        </p:txBody>
      </p:sp>
      <p:sp>
        <p:nvSpPr>
          <p:cNvPr id="210965" name="Rectangle 21"/>
          <p:cNvSpPr>
            <a:spLocks noChangeArrowheads="1"/>
          </p:cNvSpPr>
          <p:nvPr/>
        </p:nvSpPr>
        <p:spPr bwMode="auto">
          <a:xfrm>
            <a:off x="6980636" y="26368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0</a:t>
            </a:r>
            <a:r>
              <a:rPr lang="nb-NO"/>
              <a:t> ukjent</a:t>
            </a:r>
          </a:p>
        </p:txBody>
      </p:sp>
      <p:sp>
        <p:nvSpPr>
          <p:cNvPr id="210966" name="Rectangle 22"/>
          <p:cNvSpPr>
            <a:spLocks noChangeArrowheads="1"/>
          </p:cNvSpPr>
          <p:nvPr/>
        </p:nvSpPr>
        <p:spPr bwMode="auto">
          <a:xfrm>
            <a:off x="8385705" y="26368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T </a:t>
            </a:r>
            <a:r>
              <a:rPr lang="nb-NO"/>
              <a:t>kjent</a:t>
            </a:r>
          </a:p>
        </p:txBody>
      </p:sp>
      <p:sp>
        <p:nvSpPr>
          <p:cNvPr id="210967" name="Rectangle 23"/>
          <p:cNvSpPr>
            <a:spLocks noChangeArrowheads="1"/>
          </p:cNvSpPr>
          <p:nvPr/>
        </p:nvSpPr>
        <p:spPr bwMode="auto">
          <a:xfrm>
            <a:off x="741231" y="26368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Nåverdi</a:t>
            </a:r>
          </a:p>
        </p:txBody>
      </p:sp>
      <p:graphicFrame>
        <p:nvGraphicFramePr>
          <p:cNvPr id="210970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79488"/>
              </p:ext>
            </p:extLst>
          </p:nvPr>
        </p:nvGraphicFramePr>
        <p:xfrm>
          <a:off x="951375" y="4917305"/>
          <a:ext cx="7997220" cy="129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3" imgW="2908080" imgH="469800" progId="Equation.DSMT4">
                  <p:embed/>
                </p:oleObj>
              </mc:Choice>
              <mc:Fallback>
                <p:oleObj name="Equation" r:id="rId3" imgW="290808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951375" y="4917305"/>
                        <a:ext cx="7997220" cy="129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748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0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10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000"/>
                                        <p:tgtEl>
                                          <p:spTgt spid="21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0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0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7" grpId="0" build="p"/>
      <p:bldP spid="210955" grpId="0"/>
      <p:bldP spid="210956" grpId="0" animBg="1"/>
      <p:bldP spid="210957" grpId="0"/>
      <p:bldP spid="210959" grpId="0"/>
      <p:bldP spid="210960" grpId="0"/>
      <p:bldP spid="210961" grpId="0"/>
      <p:bldP spid="210962" grpId="0"/>
      <p:bldP spid="210963" grpId="0" animBg="1"/>
      <p:bldP spid="210964" grpId="0"/>
      <p:bldP spid="210965" grpId="0"/>
      <p:bldP spid="210966" grpId="0"/>
      <p:bldP spid="2109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AC8D-4E50-4C0F-9B93-203E09209486}" type="slidenum">
              <a:rPr lang="en-US"/>
              <a:pPr/>
              <a:t>14</a:t>
            </a:fld>
            <a:endParaRPr lang="en-US"/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Nåverdi av livspolise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8938" y="1600200"/>
            <a:ext cx="9517062" cy="15414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En livspolise på 100.000 utbetales om 5 år. Hvis et lån til 10% rente tilbakebetales med livspolisen, hvor mye kan lånes?</a:t>
            </a:r>
          </a:p>
        </p:txBody>
      </p:sp>
      <p:grpSp>
        <p:nvGrpSpPr>
          <p:cNvPr id="212996" name="Group 4"/>
          <p:cNvGrpSpPr>
            <a:grpSpLocks/>
          </p:cNvGrpSpPr>
          <p:nvPr/>
        </p:nvGrpSpPr>
        <p:grpSpPr bwMode="auto">
          <a:xfrm>
            <a:off x="741231" y="2995614"/>
            <a:ext cx="8580040" cy="504825"/>
            <a:chOff x="567" y="890"/>
            <a:chExt cx="4989" cy="318"/>
          </a:xfrm>
        </p:grpSpPr>
        <p:sp>
          <p:nvSpPr>
            <p:cNvPr id="212997" name="Line 5"/>
            <p:cNvSpPr>
              <a:spLocks noChangeShapeType="1"/>
            </p:cNvSpPr>
            <p:nvPr/>
          </p:nvSpPr>
          <p:spPr bwMode="auto">
            <a:xfrm>
              <a:off x="567" y="1163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2998" name="Line 6"/>
            <p:cNvSpPr>
              <a:spLocks noChangeShapeType="1"/>
            </p:cNvSpPr>
            <p:nvPr/>
          </p:nvSpPr>
          <p:spPr bwMode="auto">
            <a:xfrm>
              <a:off x="1474" y="1072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2999" name="Line 7"/>
            <p:cNvSpPr>
              <a:spLocks noChangeShapeType="1"/>
            </p:cNvSpPr>
            <p:nvPr/>
          </p:nvSpPr>
          <p:spPr bwMode="auto">
            <a:xfrm>
              <a:off x="3561" y="1072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3000" name="Rectangle 8"/>
            <p:cNvSpPr>
              <a:spLocks noChangeArrowheads="1"/>
            </p:cNvSpPr>
            <p:nvPr/>
          </p:nvSpPr>
          <p:spPr bwMode="auto">
            <a:xfrm>
              <a:off x="5058" y="890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13001" name="Rectangle 9"/>
            <p:cNvSpPr>
              <a:spLocks noChangeArrowheads="1"/>
            </p:cNvSpPr>
            <p:nvPr/>
          </p:nvSpPr>
          <p:spPr bwMode="auto">
            <a:xfrm>
              <a:off x="1202" y="890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13002" name="Rectangle 10"/>
            <p:cNvSpPr>
              <a:spLocks noChangeArrowheads="1"/>
            </p:cNvSpPr>
            <p:nvPr/>
          </p:nvSpPr>
          <p:spPr bwMode="auto">
            <a:xfrm>
              <a:off x="3288" y="890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5</a:t>
              </a:r>
            </a:p>
          </p:txBody>
        </p:sp>
      </p:grpSp>
      <p:sp>
        <p:nvSpPr>
          <p:cNvPr id="213003" name="Rectangle 11"/>
          <p:cNvSpPr>
            <a:spLocks noChangeArrowheads="1"/>
          </p:cNvSpPr>
          <p:nvPr/>
        </p:nvSpPr>
        <p:spPr bwMode="auto">
          <a:xfrm>
            <a:off x="1910690" y="35004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0</a:t>
            </a:r>
            <a:endParaRPr lang="nb-NO"/>
          </a:p>
        </p:txBody>
      </p:sp>
      <p:sp>
        <p:nvSpPr>
          <p:cNvPr id="213004" name="Line 12"/>
          <p:cNvSpPr>
            <a:spLocks noChangeShapeType="1"/>
          </p:cNvSpPr>
          <p:nvPr/>
        </p:nvSpPr>
        <p:spPr bwMode="auto">
          <a:xfrm>
            <a:off x="2614084" y="3716338"/>
            <a:ext cx="311970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213005" name="Rectangle 13"/>
          <p:cNvSpPr>
            <a:spLocks noChangeArrowheads="1"/>
          </p:cNvSpPr>
          <p:nvPr/>
        </p:nvSpPr>
        <p:spPr bwMode="auto">
          <a:xfrm>
            <a:off x="5811177" y="3500438"/>
            <a:ext cx="856456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100.000</a:t>
            </a:r>
          </a:p>
        </p:txBody>
      </p:sp>
      <p:graphicFrame>
        <p:nvGraphicFramePr>
          <p:cNvPr id="21300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673669"/>
              </p:ext>
            </p:extLst>
          </p:nvPr>
        </p:nvGraphicFramePr>
        <p:xfrm>
          <a:off x="1012825" y="4024313"/>
          <a:ext cx="5938838" cy="192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3" imgW="1955520" imgH="685800" progId="Equation.DSMT4">
                  <p:embed/>
                </p:oleObj>
              </mc:Choice>
              <mc:Fallback>
                <p:oleObj name="Equation" r:id="rId3" imgW="195552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012825" y="4024313"/>
                        <a:ext cx="5938838" cy="192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845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2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21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5" grpId="0" build="p"/>
      <p:bldP spid="213003" grpId="0"/>
      <p:bldP spid="213004" grpId="0" animBg="1"/>
      <p:bldP spid="21300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Nåverdifaktor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9363075" cy="4533900"/>
          </a:xfrm>
        </p:spPr>
        <p:txBody>
          <a:bodyPr/>
          <a:lstStyle/>
          <a:p>
            <a:pPr>
              <a:tabLst>
                <a:tab pos="3857625" algn="l"/>
              </a:tabLst>
            </a:pPr>
            <a:r>
              <a:rPr lang="nb-NO" sz="2800" dirty="0"/>
              <a:t>Nåverdi: </a:t>
            </a:r>
            <a:br>
              <a:rPr lang="nb-NO" sz="2800" dirty="0"/>
            </a:br>
            <a:endParaRPr lang="nb-NO" sz="2800" dirty="0"/>
          </a:p>
          <a:p>
            <a:pPr>
              <a:tabLst>
                <a:tab pos="3857625" algn="l"/>
              </a:tabLst>
            </a:pPr>
            <a:r>
              <a:rPr lang="nb-NO" sz="2800" dirty="0"/>
              <a:t>Nåverdifaktor:</a:t>
            </a:r>
            <a:br>
              <a:rPr lang="nb-NO" sz="2800" dirty="0"/>
            </a:br>
            <a:endParaRPr lang="nb-NO" sz="2800" dirty="0"/>
          </a:p>
          <a:p>
            <a:pPr>
              <a:tabLst>
                <a:tab pos="3857625" algn="l"/>
              </a:tabLst>
            </a:pPr>
            <a:r>
              <a:rPr lang="nb-NO" sz="2800" dirty="0"/>
              <a:t>Nåverdien øker når:</a:t>
            </a:r>
          </a:p>
          <a:p>
            <a:pPr lvl="1">
              <a:tabLst>
                <a:tab pos="3494088" algn="l"/>
                <a:tab pos="4214813" algn="l"/>
              </a:tabLst>
            </a:pPr>
            <a:r>
              <a:rPr lang="nb-NO" sz="2400" dirty="0"/>
              <a:t>Framtidsbeløpet øker	</a:t>
            </a:r>
            <a:r>
              <a:rPr lang="nb-NO" sz="2400" dirty="0" smtClean="0"/>
              <a:t> </a:t>
            </a:r>
            <a:r>
              <a:rPr lang="nb-NO" sz="2400" b="1" i="1" dirty="0" smtClean="0">
                <a:latin typeface="Times New Roman" pitchFamily="18" charset="0"/>
              </a:rPr>
              <a:t>X</a:t>
            </a:r>
            <a:r>
              <a:rPr lang="nb-NO" sz="2400" b="1" i="1" baseline="-25000" dirty="0" smtClean="0">
                <a:latin typeface="Times New Roman" pitchFamily="18" charset="0"/>
              </a:rPr>
              <a:t>T</a:t>
            </a:r>
            <a:r>
              <a:rPr lang="nb-NO" sz="2400" dirty="0" smtClean="0">
                <a:latin typeface="Times New Roman" pitchFamily="18" charset="0"/>
              </a:rPr>
              <a:t>	</a:t>
            </a:r>
            <a:r>
              <a:rPr lang="nb-NO" sz="2400" dirty="0" smtClean="0"/>
              <a:t>øker</a:t>
            </a:r>
            <a:endParaRPr lang="nb-NO" sz="2400" dirty="0"/>
          </a:p>
          <a:p>
            <a:pPr lvl="1">
              <a:tabLst>
                <a:tab pos="3494088" algn="l"/>
                <a:tab pos="4214813" algn="l"/>
              </a:tabLst>
            </a:pPr>
            <a:r>
              <a:rPr lang="nb-NO" sz="2400" dirty="0"/>
              <a:t>Renten </a:t>
            </a:r>
            <a:r>
              <a:rPr lang="nb-NO" sz="2400" b="1" i="1" dirty="0"/>
              <a:t>minker</a:t>
            </a:r>
            <a:r>
              <a:rPr lang="nb-NO" sz="2400" dirty="0"/>
              <a:t> 	</a:t>
            </a:r>
            <a:r>
              <a:rPr lang="nb-NO" sz="2400" dirty="0" smtClean="0"/>
              <a:t> </a:t>
            </a:r>
            <a:r>
              <a:rPr lang="nb-NO" sz="2400" b="1" i="1" dirty="0">
                <a:latin typeface="Times New Roman" pitchFamily="18" charset="0"/>
              </a:rPr>
              <a:t>r </a:t>
            </a:r>
            <a:r>
              <a:rPr lang="nb-NO" sz="2400" b="1" i="1" dirty="0" smtClean="0">
                <a:latin typeface="Times New Roman" pitchFamily="18" charset="0"/>
              </a:rPr>
              <a:t>	</a:t>
            </a:r>
            <a:r>
              <a:rPr lang="nb-NO" sz="2400" i="1" dirty="0" smtClean="0"/>
              <a:t>minker</a:t>
            </a:r>
            <a:endParaRPr lang="nb-NO" sz="2400" b="1" i="1" dirty="0">
              <a:latin typeface="Times New Roman" pitchFamily="18" charset="0"/>
            </a:endParaRPr>
          </a:p>
          <a:p>
            <a:pPr lvl="1">
              <a:tabLst>
                <a:tab pos="3494088" algn="l"/>
                <a:tab pos="4214813" algn="l"/>
              </a:tabLst>
            </a:pPr>
            <a:r>
              <a:rPr lang="nb-NO" sz="2400" dirty="0"/>
              <a:t>Løpetiden </a:t>
            </a:r>
            <a:r>
              <a:rPr lang="nb-NO" sz="2400" b="1" i="1" dirty="0"/>
              <a:t>minker</a:t>
            </a:r>
            <a:r>
              <a:rPr lang="nb-NO" sz="2400" dirty="0"/>
              <a:t> 	</a:t>
            </a:r>
            <a:r>
              <a:rPr lang="nb-NO" sz="2400" dirty="0" smtClean="0"/>
              <a:t> </a:t>
            </a:r>
            <a:r>
              <a:rPr lang="nb-NO" sz="2400" b="1" i="1" dirty="0" smtClean="0">
                <a:latin typeface="Times New Roman" pitchFamily="18" charset="0"/>
              </a:rPr>
              <a:t>T	</a:t>
            </a:r>
            <a:r>
              <a:rPr lang="nb-NO" sz="2400" i="1" dirty="0" smtClean="0"/>
              <a:t>minker</a:t>
            </a:r>
            <a:endParaRPr lang="nb-NO" sz="2400" i="1" dirty="0"/>
          </a:p>
        </p:txBody>
      </p:sp>
      <p:graphicFrame>
        <p:nvGraphicFramePr>
          <p:cNvPr id="204804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59869921"/>
              </p:ext>
            </p:extLst>
          </p:nvPr>
        </p:nvGraphicFramePr>
        <p:xfrm>
          <a:off x="3646488" y="1596058"/>
          <a:ext cx="2373313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8" name="Equation" r:id="rId3" imgW="863280" imgH="253800" progId="Equation.DSMT4">
                  <p:embed/>
                </p:oleObj>
              </mc:Choice>
              <mc:Fallback>
                <p:oleObj name="Equation" r:id="rId3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646488" y="1596058"/>
                        <a:ext cx="2373313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316651"/>
              </p:ext>
            </p:extLst>
          </p:nvPr>
        </p:nvGraphicFramePr>
        <p:xfrm>
          <a:off x="3646488" y="2407343"/>
          <a:ext cx="4295610" cy="129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9" name="Equation" r:id="rId5" imgW="1562040" imgH="469800" progId="Equation.DSMT4">
                  <p:embed/>
                </p:oleObj>
              </mc:Choice>
              <mc:Fallback>
                <p:oleObj name="Equation" r:id="rId5" imgW="156204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646488" y="2407343"/>
                        <a:ext cx="4295610" cy="129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649952" y="4266073"/>
            <a:ext cx="398432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b-NO" sz="2400" i="1" dirty="0">
                <a:latin typeface="Bradley Hand ITC" pitchFamily="66" charset="0"/>
                <a:ea typeface="STXingkai" pitchFamily="2" charset="-122"/>
              </a:rPr>
              <a:t>Bekymringer trekker en negativ rente. </a:t>
            </a:r>
            <a:br>
              <a:rPr lang="nb-NO" sz="2400" i="1" dirty="0">
                <a:latin typeface="Bradley Hand ITC" pitchFamily="66" charset="0"/>
                <a:ea typeface="STXingkai" pitchFamily="2" charset="-122"/>
              </a:rPr>
            </a:br>
            <a:r>
              <a:rPr lang="nb-NO" sz="2400" i="1" dirty="0">
                <a:latin typeface="Bradley Hand ITC" pitchFamily="66" charset="0"/>
                <a:ea typeface="STXingkai" pitchFamily="2" charset="-122"/>
              </a:rPr>
              <a:t>De vokser seg små</a:t>
            </a:r>
            <a:br>
              <a:rPr lang="nb-NO" sz="2400" i="1" dirty="0">
                <a:latin typeface="Bradley Hand ITC" pitchFamily="66" charset="0"/>
                <a:ea typeface="STXingkai" pitchFamily="2" charset="-122"/>
              </a:rPr>
            </a:br>
            <a:r>
              <a:rPr lang="nb-NO" sz="2400" i="1" dirty="0">
                <a:latin typeface="Bradley Hand ITC" pitchFamily="66" charset="0"/>
                <a:ea typeface="STXingkai" pitchFamily="2" charset="-122"/>
              </a:rPr>
              <a:t>hvis man kan la dem vente.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15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3669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0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0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4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4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4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3" grpId="0" build="p"/>
      <p:bldP spid="204804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F2635-1E13-419D-8D5F-9B4093020316}" type="slidenum">
              <a:rPr lang="en-US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160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dirty="0"/>
              <a:t>Nåverdien synker med økt tid </a:t>
            </a:r>
            <a:br>
              <a:rPr lang="nb-NO" sz="4000" dirty="0"/>
            </a:br>
            <a:r>
              <a:rPr lang="nb-NO" sz="4000" dirty="0"/>
              <a:t>eller økt rente</a:t>
            </a:r>
          </a:p>
        </p:txBody>
      </p:sp>
      <p:graphicFrame>
        <p:nvGraphicFramePr>
          <p:cNvPr id="2" name="Object 10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2067477"/>
              </p:ext>
            </p:extLst>
          </p:nvPr>
        </p:nvGraphicFramePr>
        <p:xfrm>
          <a:off x="271728" y="1417638"/>
          <a:ext cx="9260946" cy="4967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34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5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F0691-6C9E-4A40-A732-A962EC5D9F92}" type="slidenum">
              <a:rPr lang="en-US"/>
              <a:pPr/>
              <a:t>17</a:t>
            </a:fld>
            <a:endParaRPr lang="en-US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Annuiteter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67624" y="1600200"/>
            <a:ext cx="9363075" cy="1036638"/>
          </a:xfrm>
        </p:spPr>
        <p:txBody>
          <a:bodyPr/>
          <a:lstStyle/>
          <a:p>
            <a:r>
              <a:rPr lang="nb-NO" sz="2800" dirty="0"/>
              <a:t>En annuitet er en kontantstrøm med like beløp hver periode over hele levetiden.</a:t>
            </a:r>
          </a:p>
        </p:txBody>
      </p:sp>
      <p:graphicFrame>
        <p:nvGraphicFramePr>
          <p:cNvPr id="220180" name="Object 20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65213257"/>
              </p:ext>
            </p:extLst>
          </p:nvPr>
        </p:nvGraphicFramePr>
        <p:xfrm>
          <a:off x="284163" y="3860800"/>
          <a:ext cx="410845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2" name="Equation" r:id="rId3" imgW="2298600" imgH="469800" progId="Equation.DSMT4">
                  <p:embed/>
                </p:oleObj>
              </mc:Choice>
              <mc:Fallback>
                <p:oleObj name="Equation" r:id="rId3" imgW="229860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284163" y="3860800"/>
                        <a:ext cx="4108450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0188" name="Group 28"/>
          <p:cNvGrpSpPr>
            <a:grpSpLocks/>
          </p:cNvGrpSpPr>
          <p:nvPr/>
        </p:nvGrpSpPr>
        <p:grpSpPr bwMode="auto">
          <a:xfrm>
            <a:off x="428229" y="2779714"/>
            <a:ext cx="8580040" cy="866775"/>
            <a:chOff x="249" y="1751"/>
            <a:chExt cx="4989" cy="546"/>
          </a:xfrm>
        </p:grpSpPr>
        <p:sp>
          <p:nvSpPr>
            <p:cNvPr id="220165" name="Line 5"/>
            <p:cNvSpPr>
              <a:spLocks noChangeShapeType="1"/>
            </p:cNvSpPr>
            <p:nvPr/>
          </p:nvSpPr>
          <p:spPr bwMode="auto">
            <a:xfrm>
              <a:off x="249" y="2025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0166" name="Line 6"/>
            <p:cNvSpPr>
              <a:spLocks noChangeShapeType="1"/>
            </p:cNvSpPr>
            <p:nvPr/>
          </p:nvSpPr>
          <p:spPr bwMode="auto">
            <a:xfrm>
              <a:off x="1066" y="1934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0167" name="Line 7"/>
            <p:cNvSpPr>
              <a:spLocks noChangeShapeType="1"/>
            </p:cNvSpPr>
            <p:nvPr/>
          </p:nvSpPr>
          <p:spPr bwMode="auto">
            <a:xfrm>
              <a:off x="1975" y="193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0168" name="Rectangle 8"/>
            <p:cNvSpPr>
              <a:spLocks noChangeArrowheads="1"/>
            </p:cNvSpPr>
            <p:nvPr/>
          </p:nvSpPr>
          <p:spPr bwMode="auto">
            <a:xfrm>
              <a:off x="4740" y="1752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20169" name="Rectangle 9"/>
            <p:cNvSpPr>
              <a:spLocks noChangeArrowheads="1"/>
            </p:cNvSpPr>
            <p:nvPr/>
          </p:nvSpPr>
          <p:spPr bwMode="auto">
            <a:xfrm>
              <a:off x="793" y="1752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20170" name="Rectangle 10"/>
            <p:cNvSpPr>
              <a:spLocks noChangeArrowheads="1"/>
            </p:cNvSpPr>
            <p:nvPr/>
          </p:nvSpPr>
          <p:spPr bwMode="auto">
            <a:xfrm>
              <a:off x="1702" y="1751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220173" name="Rectangle 13"/>
            <p:cNvSpPr>
              <a:spLocks noChangeArrowheads="1"/>
            </p:cNvSpPr>
            <p:nvPr/>
          </p:nvSpPr>
          <p:spPr bwMode="auto">
            <a:xfrm>
              <a:off x="1884" y="206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  <p:sp>
          <p:nvSpPr>
            <p:cNvPr id="220174" name="Line 14"/>
            <p:cNvSpPr>
              <a:spLocks noChangeShapeType="1"/>
            </p:cNvSpPr>
            <p:nvPr/>
          </p:nvSpPr>
          <p:spPr bwMode="auto">
            <a:xfrm>
              <a:off x="2881" y="1934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0175" name="Rectangle 15"/>
            <p:cNvSpPr>
              <a:spLocks noChangeArrowheads="1"/>
            </p:cNvSpPr>
            <p:nvPr/>
          </p:nvSpPr>
          <p:spPr bwMode="auto">
            <a:xfrm>
              <a:off x="2608" y="1752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2</a:t>
              </a:r>
            </a:p>
          </p:txBody>
        </p:sp>
        <p:sp>
          <p:nvSpPr>
            <p:cNvPr id="220176" name="Rectangle 16"/>
            <p:cNvSpPr>
              <a:spLocks noChangeArrowheads="1"/>
            </p:cNvSpPr>
            <p:nvPr/>
          </p:nvSpPr>
          <p:spPr bwMode="auto">
            <a:xfrm>
              <a:off x="2790" y="2070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  <p:sp>
          <p:nvSpPr>
            <p:cNvPr id="220177" name="Line 17"/>
            <p:cNvSpPr>
              <a:spLocks noChangeShapeType="1"/>
            </p:cNvSpPr>
            <p:nvPr/>
          </p:nvSpPr>
          <p:spPr bwMode="auto">
            <a:xfrm>
              <a:off x="4242" y="1934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0178" name="Rectangle 18"/>
            <p:cNvSpPr>
              <a:spLocks noChangeArrowheads="1"/>
            </p:cNvSpPr>
            <p:nvPr/>
          </p:nvSpPr>
          <p:spPr bwMode="auto">
            <a:xfrm>
              <a:off x="3969" y="1752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20179" name="Rectangle 19"/>
            <p:cNvSpPr>
              <a:spLocks noChangeArrowheads="1"/>
            </p:cNvSpPr>
            <p:nvPr/>
          </p:nvSpPr>
          <p:spPr bwMode="auto">
            <a:xfrm>
              <a:off x="4151" y="2070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</p:grpSp>
      <p:graphicFrame>
        <p:nvGraphicFramePr>
          <p:cNvPr id="22018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214057"/>
              </p:ext>
            </p:extLst>
          </p:nvPr>
        </p:nvGraphicFramePr>
        <p:xfrm>
          <a:off x="5111750" y="3744913"/>
          <a:ext cx="4625975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3" name="Equation" r:id="rId5" imgW="2323800" imgH="533160" progId="Equation.DSMT4">
                  <p:embed/>
                </p:oleObj>
              </mc:Choice>
              <mc:Fallback>
                <p:oleObj name="Equation" r:id="rId5" imgW="232380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111750" y="3744913"/>
                        <a:ext cx="4625975" cy="979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185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7733008"/>
              </p:ext>
            </p:extLst>
          </p:nvPr>
        </p:nvGraphicFramePr>
        <p:xfrm>
          <a:off x="273050" y="5041900"/>
          <a:ext cx="2705100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4" name="Equation" r:id="rId7" imgW="1358640" imgH="533160" progId="Equation.DSMT4">
                  <p:embed/>
                </p:oleObj>
              </mc:Choice>
              <mc:Fallback>
                <p:oleObj name="Equation" r:id="rId7" imgW="135864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273050" y="5041900"/>
                        <a:ext cx="2705100" cy="979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18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7891648"/>
              </p:ext>
            </p:extLst>
          </p:nvPr>
        </p:nvGraphicFramePr>
        <p:xfrm>
          <a:off x="4103688" y="5299075"/>
          <a:ext cx="16954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5" name="Equation" r:id="rId9" imgW="850680" imgH="253800" progId="Equation.DSMT4">
                  <p:embed/>
                </p:oleObj>
              </mc:Choice>
              <mc:Fallback>
                <p:oleObj name="Equation" r:id="rId9" imgW="8506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4103688" y="5299075"/>
                        <a:ext cx="169545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018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669956"/>
              </p:ext>
            </p:extLst>
          </p:nvPr>
        </p:nvGraphicFramePr>
        <p:xfrm>
          <a:off x="6816725" y="5043488"/>
          <a:ext cx="2147888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6" name="Equation" r:id="rId11" imgW="1079280" imgH="533160" progId="Equation.DSMT4">
                  <p:embed/>
                </p:oleObj>
              </mc:Choice>
              <mc:Fallback>
                <p:oleObj name="Equation" r:id="rId11" imgW="107928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816725" y="5043488"/>
                        <a:ext cx="2147888" cy="979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949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2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0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0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8C853-0F78-4B77-A5DA-7029BAE574C7}" type="slidenum">
              <a:rPr lang="en-US"/>
              <a:pPr/>
              <a:t>18</a:t>
            </a:fld>
            <a:endParaRPr lang="en-US"/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Annuitetslån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8938" y="1628775"/>
            <a:ext cx="9147308" cy="1181100"/>
          </a:xfrm>
        </p:spPr>
        <p:txBody>
          <a:bodyPr/>
          <a:lstStyle/>
          <a:p>
            <a:r>
              <a:rPr lang="nb-NO" dirty="0"/>
              <a:t>Hvor mye kan </a:t>
            </a:r>
            <a:r>
              <a:rPr lang="nb-NO" dirty="0" smtClean="0"/>
              <a:t>du låne </a:t>
            </a:r>
            <a:r>
              <a:rPr lang="nb-NO" dirty="0"/>
              <a:t>hvis renten er 6% og </a:t>
            </a:r>
            <a:r>
              <a:rPr lang="nb-NO" dirty="0" smtClean="0"/>
              <a:t>du kan </a:t>
            </a:r>
            <a:r>
              <a:rPr lang="nb-NO" dirty="0"/>
              <a:t>betale tilbake 50.000 årlig i 5 år?</a:t>
            </a:r>
          </a:p>
        </p:txBody>
      </p:sp>
      <p:graphicFrame>
        <p:nvGraphicFramePr>
          <p:cNvPr id="2232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046226"/>
              </p:ext>
            </p:extLst>
          </p:nvPr>
        </p:nvGraphicFramePr>
        <p:xfrm>
          <a:off x="674688" y="3979863"/>
          <a:ext cx="7431087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3" imgW="3733560" imgH="533160" progId="Equation.DSMT4">
                  <p:embed/>
                </p:oleObj>
              </mc:Choice>
              <mc:Fallback>
                <p:oleObj name="Equation" r:id="rId3" imgW="373356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74688" y="3979863"/>
                        <a:ext cx="7431087" cy="979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3266" name="Group 34"/>
          <p:cNvGrpSpPr>
            <a:grpSpLocks/>
          </p:cNvGrpSpPr>
          <p:nvPr/>
        </p:nvGrpSpPr>
        <p:grpSpPr bwMode="auto">
          <a:xfrm>
            <a:off x="467784" y="2744788"/>
            <a:ext cx="8872406" cy="900112"/>
            <a:chOff x="272" y="1729"/>
            <a:chExt cx="5159" cy="567"/>
          </a:xfrm>
        </p:grpSpPr>
        <p:sp>
          <p:nvSpPr>
            <p:cNvPr id="223240" name="Line 8"/>
            <p:cNvSpPr>
              <a:spLocks noChangeShapeType="1"/>
            </p:cNvSpPr>
            <p:nvPr/>
          </p:nvSpPr>
          <p:spPr bwMode="auto">
            <a:xfrm>
              <a:off x="272" y="2047"/>
              <a:ext cx="50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3241" name="Line 9"/>
            <p:cNvSpPr>
              <a:spLocks noChangeShapeType="1"/>
            </p:cNvSpPr>
            <p:nvPr/>
          </p:nvSpPr>
          <p:spPr bwMode="auto">
            <a:xfrm>
              <a:off x="601" y="1945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3242" name="Line 10"/>
            <p:cNvSpPr>
              <a:spLocks noChangeShapeType="1"/>
            </p:cNvSpPr>
            <p:nvPr/>
          </p:nvSpPr>
          <p:spPr bwMode="auto">
            <a:xfrm>
              <a:off x="2439" y="193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3244" name="Rectangle 12"/>
            <p:cNvSpPr>
              <a:spLocks noChangeArrowheads="1"/>
            </p:cNvSpPr>
            <p:nvPr/>
          </p:nvSpPr>
          <p:spPr bwMode="auto">
            <a:xfrm>
              <a:off x="328" y="1763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23245" name="Rectangle 13"/>
            <p:cNvSpPr>
              <a:spLocks noChangeArrowheads="1"/>
            </p:cNvSpPr>
            <p:nvPr/>
          </p:nvSpPr>
          <p:spPr bwMode="auto">
            <a:xfrm>
              <a:off x="2160" y="1751"/>
              <a:ext cx="549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2</a:t>
              </a:r>
            </a:p>
          </p:txBody>
        </p:sp>
        <p:sp>
          <p:nvSpPr>
            <p:cNvPr id="223246" name="Rectangle 14"/>
            <p:cNvSpPr>
              <a:spLocks noChangeArrowheads="1"/>
            </p:cNvSpPr>
            <p:nvPr/>
          </p:nvSpPr>
          <p:spPr bwMode="auto">
            <a:xfrm>
              <a:off x="2165" y="2069"/>
              <a:ext cx="499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50.000</a:t>
              </a:r>
            </a:p>
          </p:txBody>
        </p:sp>
        <p:sp>
          <p:nvSpPr>
            <p:cNvPr id="223253" name="Line 21"/>
            <p:cNvSpPr>
              <a:spLocks noChangeShapeType="1"/>
            </p:cNvSpPr>
            <p:nvPr/>
          </p:nvSpPr>
          <p:spPr bwMode="auto">
            <a:xfrm>
              <a:off x="1510" y="191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3254" name="Rectangle 22"/>
            <p:cNvSpPr>
              <a:spLocks noChangeArrowheads="1"/>
            </p:cNvSpPr>
            <p:nvPr/>
          </p:nvSpPr>
          <p:spPr bwMode="auto">
            <a:xfrm>
              <a:off x="1231" y="1729"/>
              <a:ext cx="549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223255" name="Rectangle 23"/>
            <p:cNvSpPr>
              <a:spLocks noChangeArrowheads="1"/>
            </p:cNvSpPr>
            <p:nvPr/>
          </p:nvSpPr>
          <p:spPr bwMode="auto">
            <a:xfrm>
              <a:off x="1236" y="2047"/>
              <a:ext cx="499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50.000</a:t>
              </a:r>
            </a:p>
          </p:txBody>
        </p:sp>
        <p:sp>
          <p:nvSpPr>
            <p:cNvPr id="223256" name="Line 24"/>
            <p:cNvSpPr>
              <a:spLocks noChangeShapeType="1"/>
            </p:cNvSpPr>
            <p:nvPr/>
          </p:nvSpPr>
          <p:spPr bwMode="auto">
            <a:xfrm>
              <a:off x="3356" y="1955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3257" name="Rectangle 25"/>
            <p:cNvSpPr>
              <a:spLocks noChangeArrowheads="1"/>
            </p:cNvSpPr>
            <p:nvPr/>
          </p:nvSpPr>
          <p:spPr bwMode="auto">
            <a:xfrm>
              <a:off x="3067" y="1751"/>
              <a:ext cx="549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3</a:t>
              </a:r>
            </a:p>
          </p:txBody>
        </p:sp>
        <p:sp>
          <p:nvSpPr>
            <p:cNvPr id="223258" name="Rectangle 26"/>
            <p:cNvSpPr>
              <a:spLocks noChangeArrowheads="1"/>
            </p:cNvSpPr>
            <p:nvPr/>
          </p:nvSpPr>
          <p:spPr bwMode="auto">
            <a:xfrm>
              <a:off x="3072" y="2069"/>
              <a:ext cx="499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50.000</a:t>
              </a:r>
            </a:p>
          </p:txBody>
        </p:sp>
        <p:sp>
          <p:nvSpPr>
            <p:cNvPr id="223259" name="Line 27"/>
            <p:cNvSpPr>
              <a:spLocks noChangeShapeType="1"/>
            </p:cNvSpPr>
            <p:nvPr/>
          </p:nvSpPr>
          <p:spPr bwMode="auto">
            <a:xfrm>
              <a:off x="4254" y="193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3260" name="Rectangle 28"/>
            <p:cNvSpPr>
              <a:spLocks noChangeArrowheads="1"/>
            </p:cNvSpPr>
            <p:nvPr/>
          </p:nvSpPr>
          <p:spPr bwMode="auto">
            <a:xfrm>
              <a:off x="3975" y="1751"/>
              <a:ext cx="549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4</a:t>
              </a:r>
            </a:p>
          </p:txBody>
        </p:sp>
        <p:sp>
          <p:nvSpPr>
            <p:cNvPr id="223261" name="Rectangle 29"/>
            <p:cNvSpPr>
              <a:spLocks noChangeArrowheads="1"/>
            </p:cNvSpPr>
            <p:nvPr/>
          </p:nvSpPr>
          <p:spPr bwMode="auto">
            <a:xfrm>
              <a:off x="3980" y="2069"/>
              <a:ext cx="499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50.000</a:t>
              </a:r>
            </a:p>
          </p:txBody>
        </p:sp>
        <p:sp>
          <p:nvSpPr>
            <p:cNvPr id="223262" name="Line 30"/>
            <p:cNvSpPr>
              <a:spLocks noChangeShapeType="1"/>
            </p:cNvSpPr>
            <p:nvPr/>
          </p:nvSpPr>
          <p:spPr bwMode="auto">
            <a:xfrm>
              <a:off x="5161" y="1933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3263" name="Rectangle 31"/>
            <p:cNvSpPr>
              <a:spLocks noChangeArrowheads="1"/>
            </p:cNvSpPr>
            <p:nvPr/>
          </p:nvSpPr>
          <p:spPr bwMode="auto">
            <a:xfrm>
              <a:off x="4882" y="1751"/>
              <a:ext cx="549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5</a:t>
              </a:r>
            </a:p>
          </p:txBody>
        </p:sp>
        <p:sp>
          <p:nvSpPr>
            <p:cNvPr id="223264" name="Rectangle 32"/>
            <p:cNvSpPr>
              <a:spLocks noChangeArrowheads="1"/>
            </p:cNvSpPr>
            <p:nvPr/>
          </p:nvSpPr>
          <p:spPr bwMode="auto">
            <a:xfrm>
              <a:off x="4887" y="2069"/>
              <a:ext cx="499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50.000</a:t>
              </a:r>
            </a:p>
          </p:txBody>
        </p:sp>
      </p:grpSp>
      <p:sp>
        <p:nvSpPr>
          <p:cNvPr id="223265" name="Rectangle 33"/>
          <p:cNvSpPr>
            <a:spLocks noChangeArrowheads="1"/>
          </p:cNvSpPr>
          <p:nvPr/>
        </p:nvSpPr>
        <p:spPr bwMode="auto">
          <a:xfrm>
            <a:off x="388674" y="5250249"/>
            <a:ext cx="9147572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5"/>
              </a:buBlip>
            </a:pPr>
            <a:r>
              <a:rPr lang="nb-NO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Kan maksimalt låne kr. 210.620 i dag (t=0).</a:t>
            </a:r>
          </a:p>
        </p:txBody>
      </p:sp>
    </p:spTree>
    <p:extLst>
      <p:ext uri="{BB962C8B-B14F-4D97-AF65-F5344CB8AC3E}">
        <p14:creationId xmlns:p14="http://schemas.microsoft.com/office/powerpoint/2010/main" val="328152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6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706-9169-4462-9682-5502E412DAD5}" type="slidenum">
              <a:rPr lang="en-US"/>
              <a:pPr/>
              <a:t>19</a:t>
            </a:fld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levetiden for en annuitet øker, dvs. flere like beløp, så vil selvfølgelig nåverdien øke.</a:t>
            </a:r>
          </a:p>
          <a:p>
            <a:r>
              <a:rPr lang="nb-NO" dirty="0"/>
              <a:t>Men jo lenger ut i tid beløpene kommer, jo mindre verdi har de i dag.</a:t>
            </a:r>
          </a:p>
          <a:p>
            <a:r>
              <a:rPr lang="nb-NO" dirty="0"/>
              <a:t>Økningen i nåverdien vil derfor avta, å gå mot grenseverdien:</a:t>
            </a:r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 med uendelig levetid</a:t>
            </a:r>
          </a:p>
        </p:txBody>
      </p:sp>
      <p:graphicFrame>
        <p:nvGraphicFramePr>
          <p:cNvPr id="22528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383384"/>
              </p:ext>
            </p:extLst>
          </p:nvPr>
        </p:nvGraphicFramePr>
        <p:xfrm>
          <a:off x="1380993" y="4779963"/>
          <a:ext cx="2304521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6" name="Equation" r:id="rId3" imgW="761760" imgH="393480" progId="Equation.DSMT4">
                  <p:embed/>
                </p:oleObj>
              </mc:Choice>
              <mc:Fallback>
                <p:oleObj name="Equation" r:id="rId3" imgW="7617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380993" y="4779963"/>
                        <a:ext cx="2304521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28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612210"/>
              </p:ext>
            </p:extLst>
          </p:nvPr>
        </p:nvGraphicFramePr>
        <p:xfrm>
          <a:off x="5209250" y="4779963"/>
          <a:ext cx="2457582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7" name="Equation" r:id="rId5" imgW="812520" imgH="393480" progId="Equation.DSMT4">
                  <p:embed/>
                </p:oleObj>
              </mc:Choice>
              <mc:Fallback>
                <p:oleObj name="Equation" r:id="rId5" imgW="812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209250" y="4779963"/>
                        <a:ext cx="2457582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991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Læringsmål</a:t>
            </a:r>
          </a:p>
        </p:txBody>
      </p:sp>
      <p:sp>
        <p:nvSpPr>
          <p:cNvPr id="5" name="Plassholder for innhold 2"/>
          <p:cNvSpPr txBox="1">
            <a:spLocks noGrp="1"/>
          </p:cNvSpPr>
          <p:nvPr>
            <p:ph idx="1"/>
          </p:nvPr>
        </p:nvSpPr>
        <p:spPr bwMode="auto">
          <a:xfrm>
            <a:off x="801423" y="1650999"/>
            <a:ext cx="8301436" cy="45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nb-NO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Etter å ha jobbet med lærebok og hjemmeside til kapittel 3 skal du kunne</a:t>
            </a:r>
            <a:r>
              <a:rPr lang="nb-NO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nb-NO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nb-NO" sz="2200" dirty="0"/>
              <a:t>Forklare begrepene kapitalkostnad, tidskostnad, inflasjonskostnad og </a:t>
            </a:r>
            <a:r>
              <a:rPr lang="nb-NO" sz="2200" dirty="0" smtClean="0"/>
              <a:t>risikokostnad.</a:t>
            </a:r>
            <a:endParaRPr lang="nb-NO" sz="2200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nb-NO" sz="2200" dirty="0"/>
              <a:t>Splitte et rentebeløp i enkel rente og rentes </a:t>
            </a:r>
            <a:r>
              <a:rPr lang="nb-NO" sz="2200" dirty="0" smtClean="0"/>
              <a:t>rente.</a:t>
            </a:r>
            <a:endParaRPr lang="nb-NO" sz="2200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nb-NO" sz="2200" dirty="0"/>
              <a:t>Beregne sluttverdi og nåverdi ved hjelp av formel, rentetabell, kalkulator og </a:t>
            </a:r>
            <a:r>
              <a:rPr lang="nb-NO" sz="2200" dirty="0" smtClean="0"/>
              <a:t>regneark.</a:t>
            </a:r>
            <a:endParaRPr lang="nb-NO" sz="2200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nb-NO" sz="2200" dirty="0"/>
              <a:t>Finne annuitet fra en nåverdi og nåverdi fra en annuitet som kan ha endelig eller uendelig levetid; med eller uten </a:t>
            </a:r>
            <a:r>
              <a:rPr lang="nb-NO" sz="2200" dirty="0" smtClean="0"/>
              <a:t>vekst.</a:t>
            </a:r>
            <a:endParaRPr lang="nb-NO" sz="2200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nb-NO" sz="2200" dirty="0"/>
              <a:t>Beregne kort rente fra en lang rente og </a:t>
            </a:r>
            <a:r>
              <a:rPr lang="nb-NO" sz="2200" dirty="0" smtClean="0"/>
              <a:t>omvendt.</a:t>
            </a:r>
            <a:endParaRPr lang="nb-NO" sz="2200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nb-NO" sz="2200" dirty="0"/>
              <a:t>Omregne fra nominell rente til reell rente og </a:t>
            </a:r>
            <a:r>
              <a:rPr lang="nb-NO" sz="2200" dirty="0" smtClean="0"/>
              <a:t>omvendt.</a:t>
            </a:r>
            <a:endParaRPr lang="nb-NO" sz="2200" dirty="0"/>
          </a:p>
          <a:p>
            <a:pPr marL="3325813" indent="-457200" eaLnBrk="0" hangingPunc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nb-NO" sz="2000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2204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A9E60-EB05-42F8-A4E5-8316AFAA5FFA}" type="slidenum">
              <a:rPr lang="en-US"/>
              <a:pPr/>
              <a:t>20</a:t>
            </a:fld>
            <a:endParaRPr lang="en-US"/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Kapitaliseringsfaktoren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7675" y="1600200"/>
            <a:ext cx="9458325" cy="1919288"/>
          </a:xfrm>
        </p:spPr>
        <p:txBody>
          <a:bodyPr>
            <a:normAutofit lnSpcReduction="10000"/>
          </a:bodyPr>
          <a:lstStyle/>
          <a:p>
            <a:r>
              <a:rPr lang="nb-NO" sz="2800" dirty="0"/>
              <a:t>Nåverdien av en evigvarende etterskuddsannuitet:</a:t>
            </a:r>
            <a:br>
              <a:rPr lang="nb-NO" sz="2800" dirty="0"/>
            </a:br>
            <a:r>
              <a:rPr lang="nb-NO" sz="2800" dirty="0"/>
              <a:t>kalles ofte kapitaliseringsfaktoren.</a:t>
            </a:r>
          </a:p>
          <a:p>
            <a:r>
              <a:rPr lang="nb-NO" sz="2800" dirty="0"/>
              <a:t>Multiplikatormetoden benytter denne kapitaliseringsfaktoren, ofte ved verdivurderinger.</a:t>
            </a:r>
          </a:p>
        </p:txBody>
      </p:sp>
      <p:graphicFrame>
        <p:nvGraphicFramePr>
          <p:cNvPr id="227332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9632950" y="1549400"/>
          <a:ext cx="273050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5" name="Equation" r:id="rId4" imgW="139680" imgH="393480" progId="Equation.DSMT4">
                  <p:embed/>
                </p:oleObj>
              </mc:Choice>
              <mc:Fallback>
                <p:oleObj name="Equation" r:id="rId4" imgW="1396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32950" y="1549400"/>
                        <a:ext cx="273050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74791"/>
              </p:ext>
            </p:extLst>
          </p:nvPr>
        </p:nvGraphicFramePr>
        <p:xfrm>
          <a:off x="1297649" y="3543300"/>
          <a:ext cx="7993459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3419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73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73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  <p:bldP spid="227332" grpId="0" build="p"/>
      <p:bldGraphic spid="2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543F9-CA1A-44F0-A48B-E9B890AF4F1D}" type="slidenum">
              <a:rPr lang="en-US"/>
              <a:pPr/>
              <a:t>21</a:t>
            </a:fld>
            <a:endParaRPr lang="en-US"/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Svakheter: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Forutsetter konstant kontantstrøm.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Gir store feil ved lav rente (under 10%).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Gir store feil ved kort levetid (&lt; 30 år).</a:t>
            </a:r>
          </a:p>
          <a:p>
            <a:pPr lvl="1">
              <a:lnSpc>
                <a:spcPct val="90000"/>
              </a:lnSpc>
            </a:pPr>
            <a:r>
              <a:rPr lang="nb-NO" sz="2400" dirty="0"/>
              <a:t>Realverdier må diskonteres til realrenten, </a:t>
            </a:r>
            <a:br>
              <a:rPr lang="nb-NO" sz="2400" dirty="0"/>
            </a:br>
            <a:r>
              <a:rPr lang="nb-NO" sz="2400" dirty="0"/>
              <a:t>som ofte er lav.</a:t>
            </a:r>
          </a:p>
          <a:p>
            <a:pPr>
              <a:lnSpc>
                <a:spcPct val="90000"/>
              </a:lnSpc>
            </a:pPr>
            <a:r>
              <a:rPr lang="nb-NO" dirty="0"/>
              <a:t>Metoden egner seg best til svært langvarige prosjekter med stabil kontantstrøm og høy kapitalkostnad.</a:t>
            </a: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Multiplikatormetoden</a:t>
            </a:r>
          </a:p>
        </p:txBody>
      </p:sp>
    </p:spTree>
    <p:extLst>
      <p:ext uri="{BB962C8B-B14F-4D97-AF65-F5344CB8AC3E}">
        <p14:creationId xmlns:p14="http://schemas.microsoft.com/office/powerpoint/2010/main" val="186501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0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BØK311 BEDRIFTSØKONOMI 2b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EA122-9958-4CEA-8346-17AE203DEFE3}" type="slidenum">
              <a:rPr lang="en-US"/>
              <a:pPr/>
              <a:t>22</a:t>
            </a:fld>
            <a:endParaRPr lang="en-US"/>
          </a:p>
        </p:txBody>
      </p:sp>
      <p:sp>
        <p:nvSpPr>
          <p:cNvPr id="231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Kontantstrømmen vokser med en fast % i hver periode ut fra startnivået i periode 1: </a:t>
            </a:r>
            <a:r>
              <a:rPr lang="nb-NO" i="1" dirty="0">
                <a:latin typeface="Times New Roman" pitchFamily="18" charset="0"/>
              </a:rPr>
              <a:t>v</a:t>
            </a:r>
            <a:r>
              <a:rPr lang="nb-NO" dirty="0"/>
              <a:t>%.</a:t>
            </a:r>
          </a:p>
          <a:p>
            <a:r>
              <a:rPr lang="nb-NO" dirty="0" err="1"/>
              <a:t>Kontantstrømselementet</a:t>
            </a:r>
            <a:r>
              <a:rPr lang="nb-NO" dirty="0"/>
              <a:t> på ethvert tidspunkt kan uttrykkes ved hjelp av startnivået, </a:t>
            </a:r>
            <a:r>
              <a:rPr lang="nb-NO" dirty="0" err="1"/>
              <a:t>vekstprosenten</a:t>
            </a:r>
            <a:r>
              <a:rPr lang="nb-NO" dirty="0"/>
              <a:t> og antall perioder:</a:t>
            </a:r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Kontantstrøm med </a:t>
            </a:r>
            <a:r>
              <a:rPr lang="nb-NO" dirty="0"/>
              <a:t>konstant vekst</a:t>
            </a:r>
          </a:p>
        </p:txBody>
      </p:sp>
      <p:graphicFrame>
        <p:nvGraphicFramePr>
          <p:cNvPr id="2314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4077436"/>
              </p:ext>
            </p:extLst>
          </p:nvPr>
        </p:nvGraphicFramePr>
        <p:xfrm>
          <a:off x="5214938" y="4779963"/>
          <a:ext cx="3148012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6" name="Equation" r:id="rId3" imgW="1041120" imgH="393480" progId="Equation.DSMT4">
                  <p:embed/>
                </p:oleObj>
              </mc:Choice>
              <mc:Fallback>
                <p:oleObj name="Equation" r:id="rId3" imgW="10411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214938" y="4779963"/>
                        <a:ext cx="3148012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3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013960"/>
              </p:ext>
            </p:extLst>
          </p:nvPr>
        </p:nvGraphicFramePr>
        <p:xfrm>
          <a:off x="822325" y="4938713"/>
          <a:ext cx="3303588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Equation" r:id="rId5" imgW="1091880" imgH="279360" progId="Equation.DSMT4">
                  <p:embed/>
                </p:oleObj>
              </mc:Choice>
              <mc:Fallback>
                <p:oleObj name="Equation" r:id="rId5" imgW="10918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822325" y="4938713"/>
                        <a:ext cx="3303588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046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1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1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1D53-C0B4-491C-A405-96E536AB653A}" type="slidenum">
              <a:rPr lang="en-US"/>
              <a:pPr/>
              <a:t>23</a:t>
            </a:fld>
            <a:endParaRPr lang="en-US"/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Nåverdi etterskuddsannuiteter</a:t>
            </a:r>
          </a:p>
        </p:txBody>
      </p:sp>
      <p:graphicFrame>
        <p:nvGraphicFramePr>
          <p:cNvPr id="233512" name="Group 4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60154028"/>
              </p:ext>
            </p:extLst>
          </p:nvPr>
        </p:nvGraphicFramePr>
        <p:xfrm>
          <a:off x="388939" y="1600200"/>
          <a:ext cx="9163940" cy="4259263"/>
        </p:xfrm>
        <a:graphic>
          <a:graphicData uri="http://schemas.openxmlformats.org/drawingml/2006/table">
            <a:tbl>
              <a:tblPr/>
              <a:tblGrid>
                <a:gridCol w="1127692"/>
                <a:gridCol w="4600185"/>
                <a:gridCol w="3436063"/>
              </a:tblGrid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Vekst</a:t>
                      </a: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Endelig levetid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Uendelig levetid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1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</a:t>
                      </a:r>
                      <a:r>
                        <a:rPr kumimoji="0" lang="nb-NO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= 0</a:t>
                      </a:r>
                    </a:p>
                  </a:txBody>
                  <a:tcPr marL="99060" marR="9906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89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</a:t>
                      </a: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≠ 0</a:t>
                      </a:r>
                    </a:p>
                  </a:txBody>
                  <a:tcPr marL="99060" marR="9906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nb-NO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nb-NO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Forutsatt </a:t>
                      </a:r>
                      <a:r>
                        <a:rPr kumimoji="0" lang="nb-NO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 &gt; v: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3508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1025480"/>
              </p:ext>
            </p:extLst>
          </p:nvPr>
        </p:nvGraphicFramePr>
        <p:xfrm>
          <a:off x="2312988" y="2346325"/>
          <a:ext cx="1793875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Equation" r:id="rId3" imgW="901440" imgH="634680" progId="Equation.DSMT4">
                  <p:embed/>
                </p:oleObj>
              </mc:Choice>
              <mc:Fallback>
                <p:oleObj name="Equation" r:id="rId3" imgW="901440" imgH="634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2312988" y="2346325"/>
                        <a:ext cx="1793875" cy="116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509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569841"/>
              </p:ext>
            </p:extLst>
          </p:nvPr>
        </p:nvGraphicFramePr>
        <p:xfrm>
          <a:off x="2305050" y="4167188"/>
          <a:ext cx="1873250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Equation" r:id="rId5" imgW="939600" imgH="634680" progId="Equation.DSMT4">
                  <p:embed/>
                </p:oleObj>
              </mc:Choice>
              <mc:Fallback>
                <p:oleObj name="Equation" r:id="rId5" imgW="939600" imgH="634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2305050" y="4167188"/>
                        <a:ext cx="1873250" cy="116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513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44836"/>
              </p:ext>
            </p:extLst>
          </p:nvPr>
        </p:nvGraphicFramePr>
        <p:xfrm>
          <a:off x="7632436" y="2659063"/>
          <a:ext cx="581290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6" name="Equation" r:id="rId7" imgW="291960" imgH="393480" progId="Equation.DSMT4">
                  <p:embed/>
                </p:oleObj>
              </mc:Choice>
              <mc:Fallback>
                <p:oleObj name="Equation" r:id="rId7" imgW="2919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632436" y="2659063"/>
                        <a:ext cx="581290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3514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191304"/>
              </p:ext>
            </p:extLst>
          </p:nvPr>
        </p:nvGraphicFramePr>
        <p:xfrm>
          <a:off x="7444979" y="4419601"/>
          <a:ext cx="1061111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Equation" r:id="rId9" imgW="533160" imgH="393480" progId="Equation.DSMT4">
                  <p:embed/>
                </p:oleObj>
              </mc:Choice>
              <mc:Fallback>
                <p:oleObj name="Equation" r:id="rId9" imgW="5331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444979" y="4419601"/>
                        <a:ext cx="1061111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16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3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3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3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3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3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3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5F439-E96D-4DE0-BFC9-1330358EC12E}" type="slidenum">
              <a:rPr lang="en-US"/>
              <a:pPr/>
              <a:t>24</a:t>
            </a:fld>
            <a:endParaRPr lang="en-US"/>
          </a:p>
        </p:txBody>
      </p:sp>
      <p:sp>
        <p:nvSpPr>
          <p:cNvPr id="242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En leiegård gir årlige inntekter på 4 mill. som forventes å øke med 2% </a:t>
            </a:r>
            <a:r>
              <a:rPr lang="nb-NO" dirty="0" smtClean="0"/>
              <a:t>netto (realverdi) </a:t>
            </a:r>
            <a:r>
              <a:rPr lang="nb-NO" dirty="0"/>
              <a:t>hvert år.</a:t>
            </a:r>
          </a:p>
          <a:p>
            <a:r>
              <a:rPr lang="nb-NO" dirty="0"/>
              <a:t>Eieren ønsker å beregne tapet hvis eiendommen eksproprieres. Renten er 6</a:t>
            </a:r>
            <a:r>
              <a:rPr lang="nb-NO" dirty="0" smtClean="0"/>
              <a:t>% (realrente).</a:t>
            </a:r>
            <a:endParaRPr lang="nb-NO" dirty="0"/>
          </a:p>
          <a:p>
            <a:r>
              <a:rPr lang="nb-NO" dirty="0"/>
              <a:t>Nåverdien uten ekspropriasjon: </a:t>
            </a:r>
          </a:p>
        </p:txBody>
      </p:sp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Ekspropriasjon </a:t>
            </a:r>
            <a:r>
              <a:rPr lang="nb-NO" sz="1600" dirty="0"/>
              <a:t>(Eks. </a:t>
            </a:r>
            <a:r>
              <a:rPr lang="nb-NO" sz="1600" dirty="0" smtClean="0"/>
              <a:t>3.9)</a:t>
            </a:r>
            <a:endParaRPr lang="nb-NO" sz="1600" dirty="0"/>
          </a:p>
        </p:txBody>
      </p:sp>
      <p:graphicFrame>
        <p:nvGraphicFramePr>
          <p:cNvPr id="2426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1827616"/>
              </p:ext>
            </p:extLst>
          </p:nvPr>
        </p:nvGraphicFramePr>
        <p:xfrm>
          <a:off x="1069975" y="4598988"/>
          <a:ext cx="3835400" cy="114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Equation" r:id="rId3" imgW="1409400" imgH="457200" progId="Equation.DSMT4">
                  <p:embed/>
                </p:oleObj>
              </mc:Choice>
              <mc:Fallback>
                <p:oleObj name="Equation" r:id="rId3" imgW="14094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069975" y="4598988"/>
                        <a:ext cx="3835400" cy="1144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7225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2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2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1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E3235-426E-4C44-B7C0-1F7961AB9902}" type="slidenum">
              <a:rPr lang="en-US"/>
              <a:pPr/>
              <a:t>25</a:t>
            </a:fld>
            <a:endParaRPr lang="en-US"/>
          </a:p>
        </p:txBody>
      </p:sp>
      <p:sp>
        <p:nvSpPr>
          <p:cNvPr id="243715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1125539"/>
          </a:xfrm>
        </p:spPr>
        <p:txBody>
          <a:bodyPr/>
          <a:lstStyle/>
          <a:p>
            <a:r>
              <a:rPr lang="nb-NO" dirty="0"/>
              <a:t>Hvis det går 8 år før eiendommen blir ekspropriert, vil eiendommen gi inntekter på:</a:t>
            </a:r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Ekspropriasjon </a:t>
            </a:r>
            <a:r>
              <a:rPr lang="nb-NO" sz="1600" dirty="0"/>
              <a:t>(Eks. </a:t>
            </a:r>
            <a:r>
              <a:rPr lang="nb-NO" sz="1600" dirty="0" smtClean="0"/>
              <a:t>3.9 </a:t>
            </a:r>
            <a:r>
              <a:rPr lang="nb-NO" sz="1600" dirty="0"/>
              <a:t>forts.)</a:t>
            </a:r>
          </a:p>
        </p:txBody>
      </p:sp>
      <p:graphicFrame>
        <p:nvGraphicFramePr>
          <p:cNvPr id="2437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57897"/>
              </p:ext>
            </p:extLst>
          </p:nvPr>
        </p:nvGraphicFramePr>
        <p:xfrm>
          <a:off x="784225" y="2776538"/>
          <a:ext cx="5287963" cy="177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6" name="Equation" r:id="rId3" imgW="2654280" imgH="965160" progId="Equation.DSMT4">
                  <p:embed/>
                </p:oleObj>
              </mc:Choice>
              <mc:Fallback>
                <p:oleObj name="Equation" r:id="rId3" imgW="2654280" imgH="965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84225" y="2776538"/>
                        <a:ext cx="5287963" cy="177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3717" name="Rectangle 5"/>
          <p:cNvSpPr>
            <a:spLocks noChangeArrowheads="1"/>
          </p:cNvSpPr>
          <p:nvPr/>
        </p:nvSpPr>
        <p:spPr bwMode="auto">
          <a:xfrm>
            <a:off x="801423" y="4598988"/>
            <a:ext cx="8475429" cy="119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5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Istedenfor 100 mill. får en bare 26,5 mill. </a:t>
            </a:r>
          </a:p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5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Dvs. dagens tap er 73,5 mill.</a:t>
            </a:r>
          </a:p>
        </p:txBody>
      </p:sp>
    </p:spTree>
    <p:extLst>
      <p:ext uri="{BB962C8B-B14F-4D97-AF65-F5344CB8AC3E}">
        <p14:creationId xmlns:p14="http://schemas.microsoft.com/office/powerpoint/2010/main" val="127501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3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3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3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3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3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3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5" grpId="0" build="p"/>
      <p:bldP spid="24371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A062-3386-4C91-84C5-3F03F21D47AB}" type="slidenum">
              <a:rPr lang="en-US"/>
              <a:pPr/>
              <a:t>26</a:t>
            </a:fld>
            <a:endParaRPr lang="en-US"/>
          </a:p>
        </p:txBody>
      </p:sp>
      <p:sp>
        <p:nvSpPr>
          <p:cNvPr id="2447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På tidspunkt 8 går man glipp av følgende verdi:</a:t>
            </a:r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Ekspropriasjon </a:t>
            </a:r>
            <a:r>
              <a:rPr lang="nb-NO" sz="1600" dirty="0"/>
              <a:t>(Eks. </a:t>
            </a:r>
            <a:r>
              <a:rPr lang="nb-NO" sz="1600" dirty="0" smtClean="0"/>
              <a:t>3.9 </a:t>
            </a:r>
            <a:r>
              <a:rPr lang="nb-NO" sz="1600" dirty="0"/>
              <a:t>forts.)</a:t>
            </a:r>
          </a:p>
        </p:txBody>
      </p:sp>
      <p:graphicFrame>
        <p:nvGraphicFramePr>
          <p:cNvPr id="24474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604105"/>
              </p:ext>
            </p:extLst>
          </p:nvPr>
        </p:nvGraphicFramePr>
        <p:xfrm>
          <a:off x="962025" y="2528888"/>
          <a:ext cx="5630863" cy="114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Equation" r:id="rId3" imgW="2070000" imgH="457200" progId="Equation.DSMT4">
                  <p:embed/>
                </p:oleObj>
              </mc:Choice>
              <mc:Fallback>
                <p:oleObj name="Equation" r:id="rId3" imgW="20700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962025" y="2528888"/>
                        <a:ext cx="5630863" cy="1144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4743" name="Rectangle 7"/>
          <p:cNvSpPr>
            <a:spLocks noChangeArrowheads="1"/>
          </p:cNvSpPr>
          <p:nvPr/>
        </p:nvSpPr>
        <p:spPr bwMode="auto">
          <a:xfrm>
            <a:off x="801423" y="3698876"/>
            <a:ext cx="8891324" cy="119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defTabSz="914400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5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Det kan man også finne ved å beregne sluttverdien på tidspunkt 8 av dagens tap:</a:t>
            </a:r>
          </a:p>
        </p:txBody>
      </p:sp>
      <p:graphicFrame>
        <p:nvGraphicFramePr>
          <p:cNvPr id="2447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536670"/>
              </p:ext>
            </p:extLst>
          </p:nvPr>
        </p:nvGraphicFramePr>
        <p:xfrm>
          <a:off x="1064552" y="5049838"/>
          <a:ext cx="3790421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7" name="Equation" r:id="rId6" imgW="1396800" imgH="279360" progId="Equation.DSMT4">
                  <p:embed/>
                </p:oleObj>
              </mc:Choice>
              <mc:Fallback>
                <p:oleObj name="Equation" r:id="rId6" imgW="13968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064552" y="5049838"/>
                        <a:ext cx="3790421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077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4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9" grpId="0" build="p"/>
      <p:bldP spid="2447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C7FEC-15C7-4420-9731-A50591C314D3}" type="slidenum">
              <a:rPr lang="en-US"/>
              <a:pPr/>
              <a:t>27</a:t>
            </a:fld>
            <a:endParaRPr lang="en-US"/>
          </a:p>
        </p:txBody>
      </p:sp>
      <p:sp>
        <p:nvSpPr>
          <p:cNvPr id="245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Ønsker å låne kr. 100.000. Banken krever </a:t>
            </a:r>
            <a:r>
              <a:rPr lang="nb-NO" dirty="0" smtClean="0"/>
              <a:t>5% </a:t>
            </a:r>
            <a:r>
              <a:rPr lang="nb-NO" dirty="0"/>
              <a:t>rente og tilbyr 3 års annuitetslån, årlig forfall. </a:t>
            </a:r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Fra nåverdi til annuitet</a:t>
            </a:r>
          </a:p>
        </p:txBody>
      </p:sp>
      <p:grpSp>
        <p:nvGrpSpPr>
          <p:cNvPr id="245779" name="Group 19"/>
          <p:cNvGrpSpPr>
            <a:grpSpLocks/>
          </p:cNvGrpSpPr>
          <p:nvPr/>
        </p:nvGrpSpPr>
        <p:grpSpPr bwMode="auto">
          <a:xfrm>
            <a:off x="647199" y="2965451"/>
            <a:ext cx="8580041" cy="866775"/>
            <a:chOff x="238" y="1868"/>
            <a:chExt cx="4989" cy="546"/>
          </a:xfrm>
        </p:grpSpPr>
        <p:sp>
          <p:nvSpPr>
            <p:cNvPr id="245765" name="Line 5"/>
            <p:cNvSpPr>
              <a:spLocks noChangeShapeType="1"/>
            </p:cNvSpPr>
            <p:nvPr/>
          </p:nvSpPr>
          <p:spPr bwMode="auto">
            <a:xfrm>
              <a:off x="238" y="2142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5766" name="Line 6"/>
            <p:cNvSpPr>
              <a:spLocks noChangeShapeType="1"/>
            </p:cNvSpPr>
            <p:nvPr/>
          </p:nvSpPr>
          <p:spPr bwMode="auto">
            <a:xfrm>
              <a:off x="1055" y="205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5767" name="Line 7"/>
            <p:cNvSpPr>
              <a:spLocks noChangeShapeType="1"/>
            </p:cNvSpPr>
            <p:nvPr/>
          </p:nvSpPr>
          <p:spPr bwMode="auto">
            <a:xfrm>
              <a:off x="1964" y="2050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5768" name="Rectangle 8"/>
            <p:cNvSpPr>
              <a:spLocks noChangeArrowheads="1"/>
            </p:cNvSpPr>
            <p:nvPr/>
          </p:nvSpPr>
          <p:spPr bwMode="auto">
            <a:xfrm>
              <a:off x="4729" y="1869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45769" name="Rectangle 9"/>
            <p:cNvSpPr>
              <a:spLocks noChangeArrowheads="1"/>
            </p:cNvSpPr>
            <p:nvPr/>
          </p:nvSpPr>
          <p:spPr bwMode="auto">
            <a:xfrm>
              <a:off x="782" y="18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45770" name="Rectangle 10"/>
            <p:cNvSpPr>
              <a:spLocks noChangeArrowheads="1"/>
            </p:cNvSpPr>
            <p:nvPr/>
          </p:nvSpPr>
          <p:spPr bwMode="auto">
            <a:xfrm>
              <a:off x="1691" y="1868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245771" name="Rectangle 11"/>
            <p:cNvSpPr>
              <a:spLocks noChangeArrowheads="1"/>
            </p:cNvSpPr>
            <p:nvPr/>
          </p:nvSpPr>
          <p:spPr bwMode="auto">
            <a:xfrm>
              <a:off x="1873" y="2187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  <p:sp>
          <p:nvSpPr>
            <p:cNvPr id="245772" name="Line 12"/>
            <p:cNvSpPr>
              <a:spLocks noChangeShapeType="1"/>
            </p:cNvSpPr>
            <p:nvPr/>
          </p:nvSpPr>
          <p:spPr bwMode="auto">
            <a:xfrm>
              <a:off x="2870" y="205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5773" name="Rectangle 13"/>
            <p:cNvSpPr>
              <a:spLocks noChangeArrowheads="1"/>
            </p:cNvSpPr>
            <p:nvPr/>
          </p:nvSpPr>
          <p:spPr bwMode="auto">
            <a:xfrm>
              <a:off x="2597" y="18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2</a:t>
              </a:r>
            </a:p>
          </p:txBody>
        </p:sp>
        <p:sp>
          <p:nvSpPr>
            <p:cNvPr id="245774" name="Rectangle 14"/>
            <p:cNvSpPr>
              <a:spLocks noChangeArrowheads="1"/>
            </p:cNvSpPr>
            <p:nvPr/>
          </p:nvSpPr>
          <p:spPr bwMode="auto">
            <a:xfrm>
              <a:off x="2779" y="2187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  <p:sp>
          <p:nvSpPr>
            <p:cNvPr id="245775" name="Line 15"/>
            <p:cNvSpPr>
              <a:spLocks noChangeShapeType="1"/>
            </p:cNvSpPr>
            <p:nvPr/>
          </p:nvSpPr>
          <p:spPr bwMode="auto">
            <a:xfrm>
              <a:off x="3787" y="2047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5776" name="Rectangle 16"/>
            <p:cNvSpPr>
              <a:spLocks noChangeArrowheads="1"/>
            </p:cNvSpPr>
            <p:nvPr/>
          </p:nvSpPr>
          <p:spPr bwMode="auto">
            <a:xfrm>
              <a:off x="3504" y="1876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3</a:t>
              </a:r>
            </a:p>
          </p:txBody>
        </p:sp>
        <p:sp>
          <p:nvSpPr>
            <p:cNvPr id="245777" name="Rectangle 17"/>
            <p:cNvSpPr>
              <a:spLocks noChangeArrowheads="1"/>
            </p:cNvSpPr>
            <p:nvPr/>
          </p:nvSpPr>
          <p:spPr bwMode="auto">
            <a:xfrm>
              <a:off x="3674" y="2187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 X</a:t>
              </a:r>
            </a:p>
          </p:txBody>
        </p:sp>
        <p:sp>
          <p:nvSpPr>
            <p:cNvPr id="245778" name="Rectangle 18"/>
            <p:cNvSpPr>
              <a:spLocks noChangeArrowheads="1"/>
            </p:cNvSpPr>
            <p:nvPr/>
          </p:nvSpPr>
          <p:spPr bwMode="auto">
            <a:xfrm>
              <a:off x="669" y="2187"/>
              <a:ext cx="73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100.000</a:t>
              </a:r>
            </a:p>
          </p:txBody>
        </p:sp>
      </p:grpSp>
      <p:graphicFrame>
        <p:nvGraphicFramePr>
          <p:cNvPr id="24578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2220302"/>
              </p:ext>
            </p:extLst>
          </p:nvPr>
        </p:nvGraphicFramePr>
        <p:xfrm>
          <a:off x="871538" y="4090988"/>
          <a:ext cx="184308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8" name="Equation" r:id="rId3" imgW="850680" imgH="253800" progId="Equation.DSMT4">
                  <p:embed/>
                </p:oleObj>
              </mc:Choice>
              <mc:Fallback>
                <p:oleObj name="Equation" r:id="rId3" imgW="8506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871538" y="4090988"/>
                        <a:ext cx="184308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8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7382920"/>
              </p:ext>
            </p:extLst>
          </p:nvPr>
        </p:nvGraphicFramePr>
        <p:xfrm>
          <a:off x="3600450" y="3943350"/>
          <a:ext cx="2311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9" name="Equation" r:id="rId5" imgW="1066680" imgH="444240" progId="Equation.DSMT4">
                  <p:embed/>
                </p:oleObj>
              </mc:Choice>
              <mc:Fallback>
                <p:oleObj name="Equation" r:id="rId5" imgW="106668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600450" y="3943350"/>
                        <a:ext cx="2311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8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2639"/>
              </p:ext>
            </p:extLst>
          </p:nvPr>
        </p:nvGraphicFramePr>
        <p:xfrm>
          <a:off x="6931025" y="4640263"/>
          <a:ext cx="2333625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0" name="Equation" r:id="rId7" imgW="1079280" imgH="533160" progId="Equation.DSMT4">
                  <p:embed/>
                </p:oleObj>
              </mc:Choice>
              <mc:Fallback>
                <p:oleObj name="Equation" r:id="rId7" imgW="107928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931025" y="4640263"/>
                        <a:ext cx="2333625" cy="1065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83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428448"/>
              </p:ext>
            </p:extLst>
          </p:nvPr>
        </p:nvGraphicFramePr>
        <p:xfrm>
          <a:off x="1776413" y="5768975"/>
          <a:ext cx="66024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1" name="Equation" r:id="rId9" imgW="3047760" imgH="253800" progId="Equation.DSMT4">
                  <p:embed/>
                </p:oleObj>
              </mc:Choice>
              <mc:Fallback>
                <p:oleObj name="Equation" r:id="rId9" imgW="30477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6413" y="5768975"/>
                        <a:ext cx="660241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8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7446653"/>
              </p:ext>
            </p:extLst>
          </p:nvPr>
        </p:nvGraphicFramePr>
        <p:xfrm>
          <a:off x="4068763" y="4919663"/>
          <a:ext cx="184308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2" name="Equation" r:id="rId11" imgW="850680" imgH="253800" progId="Equation.DSMT4">
                  <p:embed/>
                </p:oleObj>
              </mc:Choice>
              <mc:Fallback>
                <p:oleObj name="Equation" r:id="rId11" imgW="8506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4068763" y="4919663"/>
                        <a:ext cx="184308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113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8BBDE-3369-4B0B-9396-E2F6463E6951}" type="slidenum">
              <a:rPr lang="en-US"/>
              <a:pPr/>
              <a:t>28</a:t>
            </a:fld>
            <a:endParaRPr lang="en-US"/>
          </a:p>
        </p:txBody>
      </p:sp>
      <p:sp>
        <p:nvSpPr>
          <p:cNvPr id="2467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annuitetslån betales tilbake med samme beløp hver periode, dvs. sum rente og avdrag er konstant i hele </a:t>
            </a:r>
            <a:r>
              <a:rPr lang="nb-NO" dirty="0" err="1"/>
              <a:t>lånets</a:t>
            </a:r>
            <a:r>
              <a:rPr lang="nb-NO" dirty="0"/>
              <a:t> løpetid.</a:t>
            </a:r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Annuitetslån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363799"/>
              </p:ext>
            </p:extLst>
          </p:nvPr>
        </p:nvGraphicFramePr>
        <p:xfrm>
          <a:off x="1225550" y="3334563"/>
          <a:ext cx="8029964" cy="2122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508"/>
                <a:gridCol w="1611364"/>
                <a:gridCol w="1611364"/>
                <a:gridCol w="1611364"/>
                <a:gridCol w="1611364"/>
              </a:tblGrid>
              <a:tr h="420218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218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Annuitet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36 721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36 721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36 721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20218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Rente (5 %) 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5 000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3 414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1 749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420218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Avdrag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31 721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33 307</a:t>
                      </a:r>
                      <a:endParaRPr lang="nb-NO" sz="20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34 972</a:t>
                      </a:r>
                      <a:endParaRPr lang="nb-NO" sz="20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229">
                <a:tc>
                  <a:txBody>
                    <a:bodyPr/>
                    <a:lstStyle/>
                    <a:p>
                      <a:pPr algn="l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Restlån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100 000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68 279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34 972</a:t>
                      </a:r>
                      <a:endParaRPr lang="nb-NO" sz="2000" b="1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20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nb-NO" sz="2000" b="1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cxnSp>
        <p:nvCxnSpPr>
          <p:cNvPr id="4" name="Elbow Connector 3"/>
          <p:cNvCxnSpPr/>
          <p:nvPr/>
        </p:nvCxnSpPr>
        <p:spPr>
          <a:xfrm flipV="1">
            <a:off x="4512526" y="4475356"/>
            <a:ext cx="832625" cy="81775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flipV="1">
            <a:off x="6177775" y="4475356"/>
            <a:ext cx="832625" cy="81775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/>
          <p:nvPr/>
        </p:nvCxnSpPr>
        <p:spPr>
          <a:xfrm flipV="1">
            <a:off x="7694341" y="4475356"/>
            <a:ext cx="832625" cy="81775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79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B3198-BE3A-4060-8D1D-2299C1C72E44}" type="slidenum">
              <a:rPr lang="en-US"/>
              <a:pPr/>
              <a:t>29</a:t>
            </a:fld>
            <a:endParaRPr lang="en-US"/>
          </a:p>
        </p:txBody>
      </p:sp>
      <p:sp>
        <p:nvSpPr>
          <p:cNvPr id="247811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4739220"/>
          </a:xfrm>
        </p:spPr>
        <p:txBody>
          <a:bodyPr>
            <a:normAutofit/>
          </a:bodyPr>
          <a:lstStyle/>
          <a:p>
            <a:r>
              <a:rPr lang="nb-NO" dirty="0"/>
              <a:t>Annuitetsbeløpet dekker renten av restlånet til enhver tid, og avdragene tilbakebetaler hele lånebeløpet over </a:t>
            </a:r>
            <a:r>
              <a:rPr lang="nb-NO" dirty="0" err="1"/>
              <a:t>lånets</a:t>
            </a:r>
            <a:r>
              <a:rPr lang="nb-NO" dirty="0"/>
              <a:t> løpetid.</a:t>
            </a:r>
          </a:p>
          <a:p>
            <a:r>
              <a:rPr lang="nb-NO" dirty="0"/>
              <a:t>Sum rente og avdrag er den samme i alle perioder, lik annuiteten.</a:t>
            </a:r>
          </a:p>
          <a:p>
            <a:r>
              <a:rPr lang="nb-NO" dirty="0"/>
              <a:t>Rentedelen = IB restlån * </a:t>
            </a:r>
            <a:r>
              <a:rPr lang="nb-NO" dirty="0" err="1"/>
              <a:t>lånerente</a:t>
            </a:r>
            <a:endParaRPr lang="nb-NO" dirty="0"/>
          </a:p>
          <a:p>
            <a:r>
              <a:rPr lang="nb-NO" dirty="0"/>
              <a:t>Avdragsdel = Annuitet </a:t>
            </a:r>
            <a:r>
              <a:rPr lang="nb-NO" dirty="0" smtClean="0"/>
              <a:t>– Rentedelen</a:t>
            </a:r>
          </a:p>
          <a:p>
            <a:r>
              <a:rPr lang="nb-NO" dirty="0" smtClean="0"/>
              <a:t>UB restlån = IB restlån - avdragsdel</a:t>
            </a:r>
            <a:endParaRPr lang="nb-NO" dirty="0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Annuitetslån</a:t>
            </a:r>
          </a:p>
        </p:txBody>
      </p:sp>
    </p:spTree>
    <p:extLst>
      <p:ext uri="{BB962C8B-B14F-4D97-AF65-F5344CB8AC3E}">
        <p14:creationId xmlns:p14="http://schemas.microsoft.com/office/powerpoint/2010/main" val="128819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7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78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78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78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Plassholder for innhold 2"/>
          <p:cNvSpPr>
            <a:spLocks noGrp="1"/>
          </p:cNvSpPr>
          <p:nvPr>
            <p:ph idx="1"/>
          </p:nvPr>
        </p:nvSpPr>
        <p:spPr>
          <a:xfrm>
            <a:off x="801423" y="1650999"/>
            <a:ext cx="8301436" cy="4593684"/>
          </a:xfrm>
        </p:spPr>
        <p:txBody>
          <a:bodyPr>
            <a:normAutofit fontScale="92500" lnSpcReduction="20000"/>
          </a:bodyPr>
          <a:lstStyle/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Sluttverdi</a:t>
            </a:r>
            <a:r>
              <a:rPr lang="en-US" sz="2200" dirty="0" smtClean="0"/>
              <a:t> </a:t>
            </a:r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Nåverdi</a:t>
            </a:r>
            <a:r>
              <a:rPr lang="en-US" sz="2200" dirty="0" smtClean="0"/>
              <a:t> </a:t>
            </a:r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Annuitet</a:t>
            </a:r>
            <a:r>
              <a:rPr lang="en-US" sz="2200" dirty="0" smtClean="0"/>
              <a:t>: </a:t>
            </a:r>
            <a:r>
              <a:rPr lang="en-US" sz="2200" dirty="0" err="1" smtClean="0"/>
              <a:t>Beregning</a:t>
            </a:r>
            <a:endParaRPr lang="en-US" sz="2200" dirty="0" smtClean="0"/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Annuitet</a:t>
            </a:r>
            <a:r>
              <a:rPr lang="en-US" sz="2200" dirty="0" smtClean="0"/>
              <a:t>: </a:t>
            </a:r>
            <a:r>
              <a:rPr lang="en-US" sz="2200" dirty="0" err="1" smtClean="0"/>
              <a:t>Sammensetning</a:t>
            </a:r>
            <a:endParaRPr lang="en-US" sz="2200" dirty="0" smtClean="0"/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Annuitet</a:t>
            </a:r>
            <a:r>
              <a:rPr lang="en-US" sz="2200" dirty="0" smtClean="0"/>
              <a:t>: </a:t>
            </a:r>
            <a:r>
              <a:rPr lang="en-US" sz="2200" dirty="0" err="1" smtClean="0"/>
              <a:t>Sluttverdi</a:t>
            </a:r>
            <a:endParaRPr lang="en-US" sz="2200" dirty="0" smtClean="0"/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Annuitet:Forskudd</a:t>
            </a:r>
            <a:endParaRPr lang="en-US" sz="2200" dirty="0" smtClean="0"/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Rente</a:t>
            </a:r>
            <a:r>
              <a:rPr lang="en-US" sz="2200" dirty="0" smtClean="0"/>
              <a:t>: </a:t>
            </a:r>
            <a:r>
              <a:rPr lang="en-US" sz="2200" dirty="0" err="1" smtClean="0"/>
              <a:t>Kort</a:t>
            </a:r>
            <a:r>
              <a:rPr lang="en-US" sz="2200" dirty="0" smtClean="0"/>
              <a:t> </a:t>
            </a:r>
            <a:r>
              <a:rPr lang="en-US" sz="2200" dirty="0" err="1" smtClean="0"/>
              <a:t>og</a:t>
            </a:r>
            <a:r>
              <a:rPr lang="en-US" sz="2200" dirty="0" smtClean="0"/>
              <a:t> </a:t>
            </a:r>
            <a:r>
              <a:rPr lang="en-US" sz="2200" dirty="0" err="1" smtClean="0"/>
              <a:t>lang</a:t>
            </a:r>
            <a:r>
              <a:rPr lang="en-US" sz="2200" dirty="0" smtClean="0"/>
              <a:t> </a:t>
            </a:r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Rente</a:t>
            </a:r>
            <a:r>
              <a:rPr lang="en-US" sz="2200" dirty="0" smtClean="0"/>
              <a:t>: </a:t>
            </a:r>
            <a:r>
              <a:rPr lang="en-US" sz="2200" dirty="0" err="1" smtClean="0"/>
              <a:t>Kontinuerlig</a:t>
            </a:r>
            <a:r>
              <a:rPr lang="en-US" sz="2200" dirty="0" smtClean="0"/>
              <a:t> </a:t>
            </a:r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Rente</a:t>
            </a:r>
            <a:r>
              <a:rPr lang="en-US" sz="2200" dirty="0" smtClean="0"/>
              <a:t>: </a:t>
            </a:r>
            <a:r>
              <a:rPr lang="en-US" sz="2200" dirty="0" err="1" smtClean="0"/>
              <a:t>Varierende</a:t>
            </a:r>
            <a:r>
              <a:rPr lang="en-US" sz="2200" dirty="0" smtClean="0"/>
              <a:t> </a:t>
            </a:r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Rente</a:t>
            </a:r>
            <a:r>
              <a:rPr lang="en-US" sz="2200" dirty="0" smtClean="0"/>
              <a:t>: </a:t>
            </a:r>
            <a:r>
              <a:rPr lang="en-US" sz="2200" dirty="0" err="1" smtClean="0"/>
              <a:t>Nominell</a:t>
            </a:r>
            <a:r>
              <a:rPr lang="en-US" sz="2200" dirty="0" smtClean="0"/>
              <a:t> </a:t>
            </a:r>
            <a:r>
              <a:rPr lang="en-US" sz="2200" dirty="0" err="1" smtClean="0"/>
              <a:t>og</a:t>
            </a:r>
            <a:r>
              <a:rPr lang="en-US" sz="2200" dirty="0" smtClean="0"/>
              <a:t> </a:t>
            </a:r>
            <a:r>
              <a:rPr lang="en-US" sz="2200" dirty="0" err="1" smtClean="0"/>
              <a:t>reell</a:t>
            </a:r>
            <a:endParaRPr lang="en-US" sz="2200" dirty="0" smtClean="0"/>
          </a:p>
          <a:p>
            <a:pPr marL="357188" indent="-357188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AutoNum type="arabicPeriod"/>
            </a:pPr>
            <a:r>
              <a:rPr lang="en-US" sz="2200" dirty="0" err="1" smtClean="0"/>
              <a:t>Oppsummering</a:t>
            </a:r>
            <a:endParaRPr lang="en-US" sz="2200" dirty="0" smtClean="0"/>
          </a:p>
          <a:p>
            <a:pPr marL="3325813" indent="-457200"/>
            <a:endParaRPr lang="nb-NO" sz="2000" dirty="0" smtClean="0"/>
          </a:p>
        </p:txBody>
      </p:sp>
      <p:sp>
        <p:nvSpPr>
          <p:cNvPr id="3481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Kapittel</a:t>
            </a:r>
            <a:r>
              <a:rPr lang="en-US" dirty="0"/>
              <a:t> 3: </a:t>
            </a:r>
            <a:r>
              <a:rPr lang="en-US" dirty="0" err="1"/>
              <a:t>Oversikt</a:t>
            </a:r>
            <a:endParaRPr lang="nb-NO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8650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999646"/>
              </p:ext>
            </p:extLst>
          </p:nvPr>
        </p:nvGraphicFramePr>
        <p:xfrm>
          <a:off x="213948" y="4100553"/>
          <a:ext cx="9478105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6485"/>
                <a:gridCol w="1145270"/>
                <a:gridCol w="1145270"/>
                <a:gridCol w="1145270"/>
                <a:gridCol w="1145270"/>
                <a:gridCol w="1145270"/>
                <a:gridCol w="114527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nb-NO" sz="18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nb-NO" sz="18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1.  Annuitet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2.  Rente </a:t>
                      </a:r>
                      <a:endParaRPr lang="nb-NO" sz="18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5 000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4 095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3 145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2 147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1 100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250653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3.  Avdrag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18 097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19 002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19 952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20 950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21 998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4.  Restlån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100 000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81 903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62 900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42 948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21 998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endParaRPr lang="nb-NO" sz="18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5.  Kontantstrøm</a:t>
                      </a:r>
                      <a:r>
                        <a:rPr lang="nb-NO" sz="1800" b="0" i="0" u="none" strike="noStrike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nb-NO" sz="18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før </a:t>
                      </a:r>
                      <a:r>
                        <a:rPr lang="nb-NO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skatt</a:t>
                      </a:r>
                      <a:endParaRPr lang="nb-NO" sz="18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100 000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-23 097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6.  Spart skatt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1 400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1 147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881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601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308</a:t>
                      </a:r>
                      <a:endParaRPr lang="nb-NO" sz="18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7.  Kontantstrøm</a:t>
                      </a:r>
                      <a:r>
                        <a:rPr lang="nb-NO" sz="1800" b="0" i="0" u="none" strike="noStrike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nb-NO" sz="18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etter </a:t>
                      </a:r>
                      <a:r>
                        <a:rPr lang="nb-NO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skatt</a:t>
                      </a:r>
                      <a:endParaRPr lang="nb-NO" sz="18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100 000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-21 697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-21 951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-22 217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>
                          <a:effectLst/>
                          <a:latin typeface="Calibri" pitchFamily="34" charset="0"/>
                          <a:cs typeface="Calibri" pitchFamily="34" charset="0"/>
                        </a:rPr>
                        <a:t>-22 496</a:t>
                      </a:r>
                      <a:endParaRPr lang="nb-NO" sz="1800" b="0" i="0" u="none" strike="noStrike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-22 790</a:t>
                      </a:r>
                      <a:endParaRPr lang="nb-NO" sz="1800" b="0" i="0" u="none" strike="noStrike" dirty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AE956-CF28-4BD0-8E5B-3129D9A6E8CF}" type="slidenum">
              <a:rPr lang="en-US"/>
              <a:pPr/>
              <a:t>30</a:t>
            </a:fld>
            <a:endParaRPr lang="en-US"/>
          </a:p>
        </p:txBody>
      </p:sp>
      <p:sp>
        <p:nvSpPr>
          <p:cNvPr id="248842" name="Rectangle 10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nb-NO" sz="2800" dirty="0"/>
              <a:t>Annuitetslånet er utvidet til 5 år. Dermed reduseres annuitetsbeløpet. (Flere, men mindre avdrag.)</a:t>
            </a:r>
          </a:p>
          <a:p>
            <a:pPr>
              <a:lnSpc>
                <a:spcPct val="80000"/>
              </a:lnSpc>
            </a:pPr>
            <a:r>
              <a:rPr lang="nb-NO" sz="2800" dirty="0"/>
              <a:t>Siden rentene er fradragsberettiget, sparer en skatt. </a:t>
            </a:r>
          </a:p>
          <a:p>
            <a:pPr>
              <a:lnSpc>
                <a:spcPct val="80000"/>
              </a:lnSpc>
            </a:pPr>
            <a:r>
              <a:rPr lang="nb-NO" sz="2800" dirty="0"/>
              <a:t>Kontantstrømmen etter skatt må derfor ta hensyn til spart skatt på rentedelen av annuitetsbeløpet.</a:t>
            </a:r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Annuitetslån etter skatt</a:t>
            </a:r>
          </a:p>
        </p:txBody>
      </p:sp>
      <p:sp>
        <p:nvSpPr>
          <p:cNvPr id="248838" name="Freeform 6"/>
          <p:cNvSpPr>
            <a:spLocks/>
          </p:cNvSpPr>
          <p:nvPr/>
        </p:nvSpPr>
        <p:spPr bwMode="auto">
          <a:xfrm>
            <a:off x="5175312" y="4843968"/>
            <a:ext cx="452305" cy="1036637"/>
          </a:xfrm>
          <a:custGeom>
            <a:avLst/>
            <a:gdLst>
              <a:gd name="T0" fmla="*/ 262 w 263"/>
              <a:gd name="T1" fmla="*/ 737 h 739"/>
              <a:gd name="T2" fmla="*/ 0 w 263"/>
              <a:gd name="T3" fmla="*/ 739 h 739"/>
              <a:gd name="T4" fmla="*/ 0 w 263"/>
              <a:gd name="T5" fmla="*/ 1 h 739"/>
              <a:gd name="T6" fmla="*/ 263 w 263"/>
              <a:gd name="T7" fmla="*/ 0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3" h="739">
                <a:moveTo>
                  <a:pt x="262" y="737"/>
                </a:moveTo>
                <a:lnTo>
                  <a:pt x="0" y="739"/>
                </a:lnTo>
                <a:lnTo>
                  <a:pt x="0" y="1"/>
                </a:lnTo>
                <a:lnTo>
                  <a:pt x="263" y="0"/>
                </a:lnTo>
              </a:path>
            </a:pathLst>
          </a:custGeom>
          <a:noFill/>
          <a:ln w="9525">
            <a:solidFill>
              <a:srgbClr val="FF33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4014216" y="4542216"/>
            <a:ext cx="369817" cy="1036637"/>
          </a:xfrm>
          <a:custGeom>
            <a:avLst/>
            <a:gdLst>
              <a:gd name="T0" fmla="*/ 262 w 263"/>
              <a:gd name="T1" fmla="*/ 737 h 739"/>
              <a:gd name="T2" fmla="*/ 0 w 263"/>
              <a:gd name="T3" fmla="*/ 739 h 739"/>
              <a:gd name="T4" fmla="*/ 0 w 263"/>
              <a:gd name="T5" fmla="*/ 1 h 739"/>
              <a:gd name="T6" fmla="*/ 263 w 263"/>
              <a:gd name="T7" fmla="*/ 0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3" h="739">
                <a:moveTo>
                  <a:pt x="262" y="737"/>
                </a:moveTo>
                <a:lnTo>
                  <a:pt x="0" y="739"/>
                </a:lnTo>
                <a:lnTo>
                  <a:pt x="0" y="1"/>
                </a:lnTo>
                <a:lnTo>
                  <a:pt x="263" y="0"/>
                </a:lnTo>
              </a:path>
            </a:pathLst>
          </a:custGeom>
          <a:noFill/>
          <a:ln w="9525">
            <a:solidFill>
              <a:srgbClr val="FF3300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33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8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8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8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8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8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8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8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42" grpId="0" build="p"/>
      <p:bldP spid="248838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AEBB9-73D7-40F9-9B91-615D548F1DFC}" type="slidenum">
              <a:rPr lang="en-US"/>
              <a:pPr/>
              <a:t>31</a:t>
            </a:fld>
            <a:endParaRPr lang="en-US"/>
          </a:p>
        </p:txBody>
      </p:sp>
      <p:sp>
        <p:nvSpPr>
          <p:cNvPr id="2498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Sluttverdien av en etterskuddsannuitet:</a:t>
            </a:r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Annuiteters sluttverdi</a:t>
            </a:r>
          </a:p>
        </p:txBody>
      </p:sp>
      <p:graphicFrame>
        <p:nvGraphicFramePr>
          <p:cNvPr id="2498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2461365"/>
              </p:ext>
            </p:extLst>
          </p:nvPr>
        </p:nvGraphicFramePr>
        <p:xfrm>
          <a:off x="814388" y="2259013"/>
          <a:ext cx="3243262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4" name="Equation" r:id="rId3" imgW="1193760" imgH="253800" progId="Equation.DSMT4">
                  <p:embed/>
                </p:oleObj>
              </mc:Choice>
              <mc:Fallback>
                <p:oleObj name="Equation" r:id="rId3" imgW="11937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814388" y="2259013"/>
                        <a:ext cx="3243262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524540"/>
              </p:ext>
            </p:extLst>
          </p:nvPr>
        </p:nvGraphicFramePr>
        <p:xfrm>
          <a:off x="1673225" y="3036888"/>
          <a:ext cx="3811588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5" name="Equation" r:id="rId5" imgW="1409400" imgH="533160" progId="Equation.DSMT4">
                  <p:embed/>
                </p:oleObj>
              </mc:Choice>
              <mc:Fallback>
                <p:oleObj name="Equation" r:id="rId5" imgW="140940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673225" y="3036888"/>
                        <a:ext cx="3811588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0575746"/>
              </p:ext>
            </p:extLst>
          </p:nvPr>
        </p:nvGraphicFramePr>
        <p:xfrm>
          <a:off x="6413500" y="3132138"/>
          <a:ext cx="2611438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6" name="Equation" r:id="rId7" imgW="965160" imgH="457200" progId="Equation.DSMT4">
                  <p:embed/>
                </p:oleObj>
              </mc:Choice>
              <mc:Fallback>
                <p:oleObj name="Equation" r:id="rId7" imgW="96516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413500" y="3132138"/>
                        <a:ext cx="2611438" cy="11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81657"/>
              </p:ext>
            </p:extLst>
          </p:nvPr>
        </p:nvGraphicFramePr>
        <p:xfrm>
          <a:off x="796265" y="4654550"/>
          <a:ext cx="2624402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7" name="Equation" r:id="rId9" imgW="965160" imgH="253800" progId="Equation.DSMT4">
                  <p:embed/>
                </p:oleObj>
              </mc:Choice>
              <mc:Fallback>
                <p:oleObj name="Equation" r:id="rId9" imgW="9651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96265" y="4654550"/>
                        <a:ext cx="2624402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6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6043860"/>
              </p:ext>
            </p:extLst>
          </p:nvPr>
        </p:nvGraphicFramePr>
        <p:xfrm>
          <a:off x="5900738" y="4405313"/>
          <a:ext cx="3124200" cy="113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8" name="Equation" r:id="rId11" imgW="1155600" imgH="457200" progId="Equation.DSMT4">
                  <p:embed/>
                </p:oleObj>
              </mc:Choice>
              <mc:Fallback>
                <p:oleObj name="Equation" r:id="rId11" imgW="11556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900738" y="4405313"/>
                        <a:ext cx="3124200" cy="113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378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9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9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9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9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4FE3C-587F-414F-BA98-69A697E76EE4}" type="slidenum">
              <a:rPr lang="en-US"/>
              <a:pPr/>
              <a:t>32</a:t>
            </a:fld>
            <a:endParaRPr lang="en-US"/>
          </a:p>
        </p:txBody>
      </p:sp>
      <p:sp>
        <p:nvSpPr>
          <p:cNvPr id="250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En livrente er fritatt både formues- og renteinntektsskatt på fondet i sparetiden.</a:t>
            </a:r>
          </a:p>
          <a:p>
            <a:pPr>
              <a:lnSpc>
                <a:spcPct val="90000"/>
              </a:lnSpc>
            </a:pPr>
            <a:r>
              <a:rPr lang="nb-NO" dirty="0"/>
              <a:t>Et studiefond bygges opp ved å sette av 15.000 årlig i 8 år, til forventet 7% rente.</a:t>
            </a:r>
          </a:p>
        </p:txBody>
      </p:sp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Livrente - studiefond</a:t>
            </a:r>
          </a:p>
        </p:txBody>
      </p:sp>
      <p:graphicFrame>
        <p:nvGraphicFramePr>
          <p:cNvPr id="2508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67712"/>
              </p:ext>
            </p:extLst>
          </p:nvPr>
        </p:nvGraphicFramePr>
        <p:xfrm>
          <a:off x="1294423" y="3685867"/>
          <a:ext cx="6524625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Equation" r:id="rId3" imgW="2412720" imgH="482400" progId="Equation.DSMT4">
                  <p:embed/>
                </p:oleObj>
              </mc:Choice>
              <mc:Fallback>
                <p:oleObj name="Equation" r:id="rId3" imgW="24127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294423" y="3685867"/>
                        <a:ext cx="6524625" cy="1201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885" name="Rectangle 5"/>
          <p:cNvSpPr>
            <a:spLocks noChangeArrowheads="1"/>
          </p:cNvSpPr>
          <p:nvPr/>
        </p:nvSpPr>
        <p:spPr bwMode="auto">
          <a:xfrm>
            <a:off x="802386" y="5055989"/>
            <a:ext cx="8878323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lvl="8" indent="-342900" defTabSz="914400">
              <a:lnSpc>
                <a:spcPct val="90000"/>
              </a:lnSpc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5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Sum innskudd = 15.000∙8 = 120.000</a:t>
            </a:r>
          </a:p>
          <a:p>
            <a:pPr marL="342900" indent="-342900" defTabSz="914400">
              <a:lnSpc>
                <a:spcPct val="90000"/>
              </a:lnSpc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Blip>
                <a:blip r:embed="rId5"/>
              </a:buBlip>
            </a:pPr>
            <a:r>
              <a:rPr lang="nb-NO" sz="2800" dirty="0">
                <a:solidFill>
                  <a:srgbClr val="0B5395"/>
                </a:solidFill>
                <a:latin typeface="Calibri"/>
                <a:cs typeface="Calibri"/>
              </a:rPr>
              <a:t>Renter = 153.897 – 120.000 = 33.897</a:t>
            </a:r>
          </a:p>
        </p:txBody>
      </p:sp>
    </p:spTree>
    <p:extLst>
      <p:ext uri="{BB962C8B-B14F-4D97-AF65-F5344CB8AC3E}">
        <p14:creationId xmlns:p14="http://schemas.microsoft.com/office/powerpoint/2010/main" val="325930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0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0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0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0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0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0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3" grpId="0" build="p"/>
      <p:bldP spid="25088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FF04-98A8-475A-A40F-D181AEAEF75F}" type="slidenum">
              <a:rPr lang="en-US"/>
              <a:pPr/>
              <a:t>33</a:t>
            </a:fld>
            <a:endParaRPr lang="en-US"/>
          </a:p>
        </p:txBody>
      </p:sp>
      <p:sp>
        <p:nvSpPr>
          <p:cNvPr id="240643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2601952"/>
            <a:ext cx="8301436" cy="1918010"/>
          </a:xfrm>
        </p:spPr>
        <p:txBody>
          <a:bodyPr/>
          <a:lstStyle/>
          <a:p>
            <a:r>
              <a:rPr lang="nb-NO" dirty="0"/>
              <a:t>En forskuddsannuitet har første beløp allerede nå, dvs. på tidspunkt 0, og ingen beløp på tidspunkt T. Alle beløp er </a:t>
            </a:r>
            <a:r>
              <a:rPr lang="nb-NO" dirty="0" smtClean="0"/>
              <a:t>forskjøvet </a:t>
            </a:r>
            <a:r>
              <a:rPr lang="nb-NO" dirty="0"/>
              <a:t>en periode fram, i forhold til etterskuddsvis.</a:t>
            </a: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Nåverdi forskuddsannuiteter</a:t>
            </a:r>
          </a:p>
        </p:txBody>
      </p:sp>
      <p:grpSp>
        <p:nvGrpSpPr>
          <p:cNvPr id="240664" name="Group 24"/>
          <p:cNvGrpSpPr>
            <a:grpSpLocks/>
          </p:cNvGrpSpPr>
          <p:nvPr/>
        </p:nvGrpSpPr>
        <p:grpSpPr bwMode="auto">
          <a:xfrm>
            <a:off x="397273" y="1538288"/>
            <a:ext cx="9138973" cy="900112"/>
            <a:chOff x="231" y="969"/>
            <a:chExt cx="5314" cy="567"/>
          </a:xfrm>
        </p:grpSpPr>
        <p:sp>
          <p:nvSpPr>
            <p:cNvPr id="240645" name="Line 5"/>
            <p:cNvSpPr>
              <a:spLocks noChangeShapeType="1"/>
            </p:cNvSpPr>
            <p:nvPr/>
          </p:nvSpPr>
          <p:spPr bwMode="auto">
            <a:xfrm>
              <a:off x="231" y="1242"/>
              <a:ext cx="5314" cy="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0646" name="Line 6"/>
            <p:cNvSpPr>
              <a:spLocks noChangeShapeType="1"/>
            </p:cNvSpPr>
            <p:nvPr/>
          </p:nvSpPr>
          <p:spPr bwMode="auto">
            <a:xfrm>
              <a:off x="1048" y="115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0647" name="Line 7"/>
            <p:cNvSpPr>
              <a:spLocks noChangeShapeType="1"/>
            </p:cNvSpPr>
            <p:nvPr/>
          </p:nvSpPr>
          <p:spPr bwMode="auto">
            <a:xfrm>
              <a:off x="1957" y="1150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0648" name="Rectangle 8"/>
            <p:cNvSpPr>
              <a:spLocks noChangeArrowheads="1"/>
            </p:cNvSpPr>
            <p:nvPr/>
          </p:nvSpPr>
          <p:spPr bwMode="auto">
            <a:xfrm>
              <a:off x="5091" y="969"/>
              <a:ext cx="284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40649" name="Rectangle 9"/>
            <p:cNvSpPr>
              <a:spLocks noChangeArrowheads="1"/>
            </p:cNvSpPr>
            <p:nvPr/>
          </p:nvSpPr>
          <p:spPr bwMode="auto">
            <a:xfrm>
              <a:off x="775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40650" name="Rectangle 10"/>
            <p:cNvSpPr>
              <a:spLocks noChangeArrowheads="1"/>
            </p:cNvSpPr>
            <p:nvPr/>
          </p:nvSpPr>
          <p:spPr bwMode="auto">
            <a:xfrm>
              <a:off x="1684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240651" name="Rectangle 11"/>
            <p:cNvSpPr>
              <a:spLocks noChangeArrowheads="1"/>
            </p:cNvSpPr>
            <p:nvPr/>
          </p:nvSpPr>
          <p:spPr bwMode="auto">
            <a:xfrm>
              <a:off x="1866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  <p:sp>
          <p:nvSpPr>
            <p:cNvPr id="240652" name="Line 12"/>
            <p:cNvSpPr>
              <a:spLocks noChangeShapeType="1"/>
            </p:cNvSpPr>
            <p:nvPr/>
          </p:nvSpPr>
          <p:spPr bwMode="auto">
            <a:xfrm>
              <a:off x="2863" y="115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0653" name="Rectangle 13"/>
            <p:cNvSpPr>
              <a:spLocks noChangeArrowheads="1"/>
            </p:cNvSpPr>
            <p:nvPr/>
          </p:nvSpPr>
          <p:spPr bwMode="auto">
            <a:xfrm>
              <a:off x="2590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2</a:t>
              </a:r>
            </a:p>
          </p:txBody>
        </p:sp>
        <p:sp>
          <p:nvSpPr>
            <p:cNvPr id="240654" name="Rectangle 14"/>
            <p:cNvSpPr>
              <a:spLocks noChangeArrowheads="1"/>
            </p:cNvSpPr>
            <p:nvPr/>
          </p:nvSpPr>
          <p:spPr bwMode="auto">
            <a:xfrm>
              <a:off x="2772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  <p:sp>
          <p:nvSpPr>
            <p:cNvPr id="240655" name="Line 15"/>
            <p:cNvSpPr>
              <a:spLocks noChangeShapeType="1"/>
            </p:cNvSpPr>
            <p:nvPr/>
          </p:nvSpPr>
          <p:spPr bwMode="auto">
            <a:xfrm>
              <a:off x="4673" y="1146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0656" name="Rectangle 16"/>
            <p:cNvSpPr>
              <a:spLocks noChangeArrowheads="1"/>
            </p:cNvSpPr>
            <p:nvPr/>
          </p:nvSpPr>
          <p:spPr bwMode="auto">
            <a:xfrm>
              <a:off x="4411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40657" name="Rectangle 17"/>
            <p:cNvSpPr>
              <a:spLocks noChangeArrowheads="1"/>
            </p:cNvSpPr>
            <p:nvPr/>
          </p:nvSpPr>
          <p:spPr bwMode="auto">
            <a:xfrm>
              <a:off x="4581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40658" name="Rectangle 18"/>
            <p:cNvSpPr>
              <a:spLocks noChangeArrowheads="1"/>
            </p:cNvSpPr>
            <p:nvPr/>
          </p:nvSpPr>
          <p:spPr bwMode="auto">
            <a:xfrm>
              <a:off x="968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  <p:sp>
          <p:nvSpPr>
            <p:cNvPr id="240661" name="Line 21"/>
            <p:cNvSpPr>
              <a:spLocks noChangeShapeType="1"/>
            </p:cNvSpPr>
            <p:nvPr/>
          </p:nvSpPr>
          <p:spPr bwMode="auto">
            <a:xfrm>
              <a:off x="3766" y="1146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0662" name="Rectangle 22"/>
            <p:cNvSpPr>
              <a:spLocks noChangeArrowheads="1"/>
            </p:cNvSpPr>
            <p:nvPr/>
          </p:nvSpPr>
          <p:spPr bwMode="auto">
            <a:xfrm>
              <a:off x="3504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T-1</a:t>
              </a:r>
            </a:p>
          </p:txBody>
        </p:sp>
        <p:sp>
          <p:nvSpPr>
            <p:cNvPr id="240663" name="Rectangle 23"/>
            <p:cNvSpPr>
              <a:spLocks noChangeArrowheads="1"/>
            </p:cNvSpPr>
            <p:nvPr/>
          </p:nvSpPr>
          <p:spPr bwMode="auto">
            <a:xfrm>
              <a:off x="3674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X</a:t>
              </a:r>
            </a:p>
          </p:txBody>
        </p:sp>
      </p:grpSp>
      <p:graphicFrame>
        <p:nvGraphicFramePr>
          <p:cNvPr id="24066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3543584"/>
              </p:ext>
            </p:extLst>
          </p:nvPr>
        </p:nvGraphicFramePr>
        <p:xfrm>
          <a:off x="993775" y="4868863"/>
          <a:ext cx="4395788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4" name="Equation" r:id="rId3" imgW="1625400" imgH="533160" progId="Equation.DSMT4">
                  <p:embed/>
                </p:oleObj>
              </mc:Choice>
              <mc:Fallback>
                <p:oleObj name="Equation" r:id="rId3" imgW="1625400" imgH="5331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993775" y="4868863"/>
                        <a:ext cx="4395788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668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965191"/>
              </p:ext>
            </p:extLst>
          </p:nvPr>
        </p:nvGraphicFramePr>
        <p:xfrm>
          <a:off x="6237686" y="5184775"/>
          <a:ext cx="329856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5" name="Equation" r:id="rId5" imgW="1218960" imgH="279360" progId="Equation.DSMT4">
                  <p:embed/>
                </p:oleObj>
              </mc:Choice>
              <mc:Fallback>
                <p:oleObj name="Equation" r:id="rId5" imgW="121896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237686" y="5184775"/>
                        <a:ext cx="329856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882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0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0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0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0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735A-2379-4994-B49C-C8B53D803C8B}" type="slidenum">
              <a:rPr lang="en-US"/>
              <a:pPr/>
              <a:t>34</a:t>
            </a:fld>
            <a:endParaRPr lang="en-US"/>
          </a:p>
        </p:txBody>
      </p:sp>
      <p:sp>
        <p:nvSpPr>
          <p:cNvPr id="251907" name="Rectangle 3"/>
          <p:cNvSpPr>
            <a:spLocks noGrp="1" noChangeArrowheads="1"/>
          </p:cNvSpPr>
          <p:nvPr>
            <p:ph idx="1"/>
          </p:nvPr>
        </p:nvSpPr>
        <p:spPr>
          <a:xfrm>
            <a:off x="710193" y="1650999"/>
            <a:ext cx="8301436" cy="1092201"/>
          </a:xfrm>
        </p:spPr>
        <p:txBody>
          <a:bodyPr>
            <a:normAutofit/>
          </a:bodyPr>
          <a:lstStyle/>
          <a:p>
            <a:r>
              <a:rPr lang="nb-NO" dirty="0"/>
              <a:t>Om vi kjenner nåverdien (f.eks. lånebeløpet), kan vi beregne forskuddsannuiteten</a:t>
            </a:r>
            <a:r>
              <a:rPr lang="nb-NO" dirty="0" smtClean="0"/>
              <a:t>:</a:t>
            </a:r>
          </a:p>
        </p:txBody>
      </p:sp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Forskuddsannuitet</a:t>
            </a:r>
          </a:p>
        </p:txBody>
      </p:sp>
      <p:graphicFrame>
        <p:nvGraphicFramePr>
          <p:cNvPr id="25190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732716"/>
              </p:ext>
            </p:extLst>
          </p:nvPr>
        </p:nvGraphicFramePr>
        <p:xfrm>
          <a:off x="5100638" y="2978150"/>
          <a:ext cx="2819400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4" name="Equation" r:id="rId3" imgW="1041120" imgH="444240" progId="Equation.DSMT4">
                  <p:embed/>
                </p:oleObj>
              </mc:Choice>
              <mc:Fallback>
                <p:oleObj name="Equation" r:id="rId3" imgW="1041120" imgH="444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100638" y="2978150"/>
                        <a:ext cx="2819400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190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3969938"/>
              </p:ext>
            </p:extLst>
          </p:nvPr>
        </p:nvGraphicFramePr>
        <p:xfrm>
          <a:off x="760149" y="3184525"/>
          <a:ext cx="329856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5" name="Equation" r:id="rId5" imgW="1218960" imgH="279360" progId="Equation.DSMT4">
                  <p:embed/>
                </p:oleObj>
              </mc:Choice>
              <mc:Fallback>
                <p:oleObj name="Equation" r:id="rId5" imgW="121896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60149" y="3184525"/>
                        <a:ext cx="329856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191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2093602"/>
              </p:ext>
            </p:extLst>
          </p:nvPr>
        </p:nvGraphicFramePr>
        <p:xfrm>
          <a:off x="695325" y="5229225"/>
          <a:ext cx="4730750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6" name="Equation" r:id="rId7" imgW="1739880" imgH="279360" progId="Equation.DSMT4">
                  <p:embed/>
                </p:oleObj>
              </mc:Choice>
              <mc:Fallback>
                <p:oleObj name="Equation" r:id="rId7" imgW="17398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95325" y="5229225"/>
                        <a:ext cx="4730750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10193" y="3992755"/>
            <a:ext cx="8301436" cy="1092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Clr>
                <a:schemeClr val="accent3">
                  <a:lumMod val="75000"/>
                </a:schemeClr>
              </a:buClr>
              <a:buSzPct val="100000"/>
              <a:buFontTx/>
              <a:buBlip>
                <a:blip r:embed="rId9"/>
              </a:buBlip>
              <a:defRPr sz="2800" kern="1200">
                <a:solidFill>
                  <a:srgbClr val="0B5395"/>
                </a:solidFill>
                <a:effectLst/>
                <a:latin typeface="Calibri"/>
                <a:ea typeface="+mn-ea"/>
                <a:cs typeface="Calibri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10"/>
              </a:buBlip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10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10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Clr>
                <a:schemeClr val="accent3">
                  <a:lumMod val="60000"/>
                  <a:lumOff val="40000"/>
                </a:schemeClr>
              </a:buClr>
              <a:buSzPct val="70000"/>
              <a:buFontTx/>
              <a:buBlip>
                <a:blip r:embed="rId10"/>
              </a:buBlip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Sluttverdien på tidspunkt T-1 for en forskuddsannuitet:</a:t>
            </a:r>
          </a:p>
        </p:txBody>
      </p:sp>
    </p:spTree>
    <p:extLst>
      <p:ext uri="{BB962C8B-B14F-4D97-AF65-F5344CB8AC3E}">
        <p14:creationId xmlns:p14="http://schemas.microsoft.com/office/powerpoint/2010/main" val="340229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build="p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E9D99-8FB1-4AAF-9788-17B2807F38D1}" type="slidenum">
              <a:rPr lang="en-US"/>
              <a:pPr/>
              <a:t>35</a:t>
            </a:fld>
            <a:endParaRPr lang="en-US"/>
          </a:p>
        </p:txBody>
      </p:sp>
      <p:sp>
        <p:nvSpPr>
          <p:cNvPr id="2539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Hvor mye må nå settes inn på konto til 0,4% rente pr. måned for å dekke månedlig husleie betalt forskuddsvis på kr. 8.000 i ett år?</a:t>
            </a:r>
            <a:endParaRPr lang="en-US" dirty="0"/>
          </a:p>
        </p:txBody>
      </p:sp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Forskuddsleie </a:t>
            </a:r>
            <a:r>
              <a:rPr lang="nb-NO" sz="1800" i="1" dirty="0"/>
              <a:t>(eks. </a:t>
            </a:r>
            <a:r>
              <a:rPr lang="nb-NO" sz="1800" i="1" dirty="0" smtClean="0"/>
              <a:t>3.16)</a:t>
            </a:r>
            <a:endParaRPr lang="en-US" sz="1800" i="1" dirty="0"/>
          </a:p>
        </p:txBody>
      </p:sp>
      <p:grpSp>
        <p:nvGrpSpPr>
          <p:cNvPr id="253956" name="Group 4"/>
          <p:cNvGrpSpPr>
            <a:grpSpLocks/>
          </p:cNvGrpSpPr>
          <p:nvPr/>
        </p:nvGrpSpPr>
        <p:grpSpPr bwMode="auto">
          <a:xfrm>
            <a:off x="271728" y="3249613"/>
            <a:ext cx="9138973" cy="900112"/>
            <a:chOff x="231" y="969"/>
            <a:chExt cx="5314" cy="567"/>
          </a:xfrm>
        </p:grpSpPr>
        <p:sp>
          <p:nvSpPr>
            <p:cNvPr id="253957" name="Line 5"/>
            <p:cNvSpPr>
              <a:spLocks noChangeShapeType="1"/>
            </p:cNvSpPr>
            <p:nvPr/>
          </p:nvSpPr>
          <p:spPr bwMode="auto">
            <a:xfrm>
              <a:off x="231" y="1242"/>
              <a:ext cx="5314" cy="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53958" name="Line 6"/>
            <p:cNvSpPr>
              <a:spLocks noChangeShapeType="1"/>
            </p:cNvSpPr>
            <p:nvPr/>
          </p:nvSpPr>
          <p:spPr bwMode="auto">
            <a:xfrm>
              <a:off x="1048" y="115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53959" name="Line 7"/>
            <p:cNvSpPr>
              <a:spLocks noChangeShapeType="1"/>
            </p:cNvSpPr>
            <p:nvPr/>
          </p:nvSpPr>
          <p:spPr bwMode="auto">
            <a:xfrm>
              <a:off x="1957" y="1150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53960" name="Rectangle 8"/>
            <p:cNvSpPr>
              <a:spLocks noChangeArrowheads="1"/>
            </p:cNvSpPr>
            <p:nvPr/>
          </p:nvSpPr>
          <p:spPr bwMode="auto">
            <a:xfrm>
              <a:off x="5091" y="969"/>
              <a:ext cx="284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53961" name="Rectangle 9"/>
            <p:cNvSpPr>
              <a:spLocks noChangeArrowheads="1"/>
            </p:cNvSpPr>
            <p:nvPr/>
          </p:nvSpPr>
          <p:spPr bwMode="auto">
            <a:xfrm>
              <a:off x="775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53962" name="Rectangle 10"/>
            <p:cNvSpPr>
              <a:spLocks noChangeArrowheads="1"/>
            </p:cNvSpPr>
            <p:nvPr/>
          </p:nvSpPr>
          <p:spPr bwMode="auto">
            <a:xfrm>
              <a:off x="1684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253963" name="Rectangle 11"/>
            <p:cNvSpPr>
              <a:spLocks noChangeArrowheads="1"/>
            </p:cNvSpPr>
            <p:nvPr/>
          </p:nvSpPr>
          <p:spPr bwMode="auto">
            <a:xfrm>
              <a:off x="1866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8.000</a:t>
              </a:r>
              <a:endParaRPr lang="nb-NO" dirty="0"/>
            </a:p>
          </p:txBody>
        </p:sp>
        <p:sp>
          <p:nvSpPr>
            <p:cNvPr id="253964" name="Line 12"/>
            <p:cNvSpPr>
              <a:spLocks noChangeShapeType="1"/>
            </p:cNvSpPr>
            <p:nvPr/>
          </p:nvSpPr>
          <p:spPr bwMode="auto">
            <a:xfrm>
              <a:off x="2863" y="115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53965" name="Rectangle 13"/>
            <p:cNvSpPr>
              <a:spLocks noChangeArrowheads="1"/>
            </p:cNvSpPr>
            <p:nvPr/>
          </p:nvSpPr>
          <p:spPr bwMode="auto">
            <a:xfrm>
              <a:off x="2590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…</a:t>
              </a:r>
            </a:p>
          </p:txBody>
        </p:sp>
        <p:sp>
          <p:nvSpPr>
            <p:cNvPr id="253966" name="Rectangle 14"/>
            <p:cNvSpPr>
              <a:spLocks noChangeArrowheads="1"/>
            </p:cNvSpPr>
            <p:nvPr/>
          </p:nvSpPr>
          <p:spPr bwMode="auto">
            <a:xfrm>
              <a:off x="2772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...</a:t>
              </a:r>
            </a:p>
          </p:txBody>
        </p:sp>
        <p:sp>
          <p:nvSpPr>
            <p:cNvPr id="253967" name="Line 15"/>
            <p:cNvSpPr>
              <a:spLocks noChangeShapeType="1"/>
            </p:cNvSpPr>
            <p:nvPr/>
          </p:nvSpPr>
          <p:spPr bwMode="auto">
            <a:xfrm>
              <a:off x="4673" y="1146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53968" name="Rectangle 16"/>
            <p:cNvSpPr>
              <a:spLocks noChangeArrowheads="1"/>
            </p:cNvSpPr>
            <p:nvPr/>
          </p:nvSpPr>
          <p:spPr bwMode="auto">
            <a:xfrm>
              <a:off x="4411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12</a:t>
              </a:r>
            </a:p>
          </p:txBody>
        </p:sp>
        <p:sp>
          <p:nvSpPr>
            <p:cNvPr id="253969" name="Rectangle 17"/>
            <p:cNvSpPr>
              <a:spLocks noChangeArrowheads="1"/>
            </p:cNvSpPr>
            <p:nvPr/>
          </p:nvSpPr>
          <p:spPr bwMode="auto">
            <a:xfrm>
              <a:off x="4581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53970" name="Rectangle 18"/>
            <p:cNvSpPr>
              <a:spLocks noChangeArrowheads="1"/>
            </p:cNvSpPr>
            <p:nvPr/>
          </p:nvSpPr>
          <p:spPr bwMode="auto">
            <a:xfrm>
              <a:off x="968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8.000</a:t>
              </a:r>
              <a:endParaRPr lang="nb-NO" dirty="0"/>
            </a:p>
          </p:txBody>
        </p:sp>
        <p:sp>
          <p:nvSpPr>
            <p:cNvPr id="253971" name="Line 19"/>
            <p:cNvSpPr>
              <a:spLocks noChangeShapeType="1"/>
            </p:cNvSpPr>
            <p:nvPr/>
          </p:nvSpPr>
          <p:spPr bwMode="auto">
            <a:xfrm>
              <a:off x="3766" y="1146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53972" name="Rectangle 20"/>
            <p:cNvSpPr>
              <a:spLocks noChangeArrowheads="1"/>
            </p:cNvSpPr>
            <p:nvPr/>
          </p:nvSpPr>
          <p:spPr bwMode="auto">
            <a:xfrm>
              <a:off x="3504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11</a:t>
              </a:r>
            </a:p>
          </p:txBody>
        </p:sp>
        <p:sp>
          <p:nvSpPr>
            <p:cNvPr id="253973" name="Rectangle 21"/>
            <p:cNvSpPr>
              <a:spLocks noChangeArrowheads="1"/>
            </p:cNvSpPr>
            <p:nvPr/>
          </p:nvSpPr>
          <p:spPr bwMode="auto">
            <a:xfrm>
              <a:off x="3674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 dirty="0" smtClean="0"/>
                <a:t>8.000</a:t>
              </a:r>
              <a:endParaRPr lang="nb-NO" dirty="0"/>
            </a:p>
          </p:txBody>
        </p:sp>
      </p:grpSp>
      <p:graphicFrame>
        <p:nvGraphicFramePr>
          <p:cNvPr id="25397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7719599"/>
              </p:ext>
            </p:extLst>
          </p:nvPr>
        </p:nvGraphicFramePr>
        <p:xfrm>
          <a:off x="760148" y="4419600"/>
          <a:ext cx="4363112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8" name="Equation" r:id="rId3" imgW="1612800" imgH="279360" progId="Equation.DSMT4">
                  <p:embed/>
                </p:oleObj>
              </mc:Choice>
              <mc:Fallback>
                <p:oleObj name="Equation" r:id="rId3" imgW="16128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60148" y="4419600"/>
                        <a:ext cx="4363112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978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530994"/>
              </p:ext>
            </p:extLst>
          </p:nvPr>
        </p:nvGraphicFramePr>
        <p:xfrm>
          <a:off x="1395413" y="5170488"/>
          <a:ext cx="3709987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9" name="Equation" r:id="rId5" imgW="1371600" imgH="253800" progId="Equation.DSMT4">
                  <p:embed/>
                </p:oleObj>
              </mc:Choice>
              <mc:Fallback>
                <p:oleObj name="Equation" r:id="rId5" imgW="13716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395413" y="5170488"/>
                        <a:ext cx="3709987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979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902137"/>
              </p:ext>
            </p:extLst>
          </p:nvPr>
        </p:nvGraphicFramePr>
        <p:xfrm>
          <a:off x="5733786" y="5265738"/>
          <a:ext cx="1580489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0" name="Equation" r:id="rId7" imgW="583920" imgH="177480" progId="Equation.DSMT4">
                  <p:embed/>
                </p:oleObj>
              </mc:Choice>
              <mc:Fallback>
                <p:oleObj name="Equation" r:id="rId7" imgW="5839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733786" y="5265738"/>
                        <a:ext cx="1580489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397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3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3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3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3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3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3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6F7BC-000F-4014-83FA-558919D54B22}" type="slidenum">
              <a:rPr lang="en-US"/>
              <a:pPr/>
              <a:t>36</a:t>
            </a:fld>
            <a:endParaRPr lang="en-US"/>
          </a:p>
        </p:txBody>
      </p:sp>
      <p:sp>
        <p:nvSpPr>
          <p:cNvPr id="2560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Forskuddsannuiteter</a:t>
            </a:r>
            <a:endParaRPr lang="en-US" dirty="0"/>
          </a:p>
        </p:txBody>
      </p:sp>
      <p:pic>
        <p:nvPicPr>
          <p:cNvPr id="2560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" r="28499" b="65578"/>
          <a:stretch>
            <a:fillRect/>
          </a:stretch>
        </p:blipFill>
        <p:spPr bwMode="auto">
          <a:xfrm>
            <a:off x="77391" y="1851025"/>
            <a:ext cx="9704784" cy="212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06" name="Text Box 6"/>
          <p:cNvSpPr txBox="1">
            <a:spLocks noChangeArrowheads="1"/>
          </p:cNvSpPr>
          <p:nvPr/>
        </p:nvSpPr>
        <p:spPr bwMode="auto">
          <a:xfrm>
            <a:off x="252394" y="4329114"/>
            <a:ext cx="4094825" cy="174148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b-NO" dirty="0">
                <a:latin typeface="Calibri" pitchFamily="34" charset="0"/>
                <a:cs typeface="Calibri" pitchFamily="34" charset="0"/>
              </a:rPr>
              <a:t>Merk:</a:t>
            </a:r>
          </a:p>
          <a:p>
            <a:pPr>
              <a:spcBef>
                <a:spcPct val="50000"/>
              </a:spcBef>
            </a:pPr>
            <a:r>
              <a:rPr lang="nb-NO" dirty="0">
                <a:latin typeface="Calibri" pitchFamily="34" charset="0"/>
                <a:cs typeface="Calibri" pitchFamily="34" charset="0"/>
              </a:rPr>
              <a:t>Læreboken beregner sluttverdien på tidspunkt T-1, dvs. t = 11.</a:t>
            </a:r>
          </a:p>
          <a:p>
            <a:pPr>
              <a:spcBef>
                <a:spcPct val="50000"/>
              </a:spcBef>
            </a:pPr>
            <a:r>
              <a:rPr lang="nb-NO" dirty="0">
                <a:latin typeface="Calibri" pitchFamily="34" charset="0"/>
                <a:cs typeface="Calibri" pitchFamily="34" charset="0"/>
              </a:rPr>
              <a:t>Formelen for Fremtidsverdi (FV) i Excel angir verdien på tidspunkt T.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8892653"/>
              </p:ext>
            </p:extLst>
          </p:nvPr>
        </p:nvGraphicFramePr>
        <p:xfrm>
          <a:off x="4491819" y="4863410"/>
          <a:ext cx="4903788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name="Equation" r:id="rId4" imgW="1803240" imgH="279360" progId="Equation.DSMT4">
                  <p:embed/>
                </p:oleObj>
              </mc:Choice>
              <mc:Fallback>
                <p:oleObj name="Equation" r:id="rId4" imgW="1803240" imgH="2793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4491819" y="4863410"/>
                        <a:ext cx="4903788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877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98BA-5813-4085-AF1D-6B66D820F5D6}" type="slidenum">
              <a:rPr lang="en-US"/>
              <a:pPr/>
              <a:t>37</a:t>
            </a:fld>
            <a:endParaRPr lang="en-US"/>
          </a:p>
        </p:txBody>
      </p:sp>
      <p:sp>
        <p:nvSpPr>
          <p:cNvPr id="2580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Rentestørrelsen må alltid korrespondere med periodelengden.</a:t>
            </a:r>
          </a:p>
          <a:p>
            <a:r>
              <a:rPr lang="nb-NO" dirty="0"/>
              <a:t>En kan fritt velge lengde på tidsintervallene, men en må passe på å justere renten slik at den tilsvarer den valgte periodelengden.</a:t>
            </a:r>
          </a:p>
          <a:p>
            <a:pPr lvl="1"/>
            <a:r>
              <a:rPr lang="nb-NO" sz="2800" dirty="0"/>
              <a:t>Halvårlige perioder krever halvårsrente.</a:t>
            </a:r>
          </a:p>
          <a:p>
            <a:pPr lvl="1"/>
            <a:r>
              <a:rPr lang="nb-NO" sz="2800" dirty="0"/>
              <a:t>Kvartalsperioder krever kvartalsrente.</a:t>
            </a:r>
          </a:p>
          <a:p>
            <a:pPr lvl="1"/>
            <a:r>
              <a:rPr lang="nb-NO" sz="2800" dirty="0"/>
              <a:t>Treårsperioder krever treårsrenter.</a:t>
            </a:r>
            <a:endParaRPr lang="en-US" sz="2800" dirty="0"/>
          </a:p>
        </p:txBody>
      </p:sp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Kort og lang rente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6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70C9-EE9B-4ED0-B41E-A10CAE5CEDEB}" type="slidenum">
              <a:rPr lang="en-US"/>
              <a:pPr/>
              <a:t>38</a:t>
            </a:fld>
            <a:endParaRPr lang="en-US"/>
          </a:p>
        </p:txBody>
      </p:sp>
      <p:sp>
        <p:nvSpPr>
          <p:cNvPr id="259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nb-NO" dirty="0"/>
              <a:t>La:</a:t>
            </a:r>
          </a:p>
          <a:p>
            <a:pPr>
              <a:buFont typeface="Wingdings" pitchFamily="2" charset="2"/>
              <a:buNone/>
            </a:pPr>
            <a:r>
              <a:rPr lang="nb-NO" dirty="0"/>
              <a:t>r	= årsrente</a:t>
            </a:r>
          </a:p>
          <a:p>
            <a:pPr>
              <a:buFont typeface="Wingdings" pitchFamily="2" charset="2"/>
              <a:buNone/>
            </a:pPr>
            <a:r>
              <a:rPr lang="nb-NO" dirty="0"/>
              <a:t>b	= antall korttidsperioder pr. år</a:t>
            </a:r>
          </a:p>
          <a:p>
            <a:pPr>
              <a:buFont typeface="Wingdings" pitchFamily="2" charset="2"/>
              <a:buNone/>
            </a:pPr>
            <a:r>
              <a:rPr lang="nb-NO" dirty="0" err="1"/>
              <a:t>r</a:t>
            </a:r>
            <a:r>
              <a:rPr lang="nb-NO" baseline="-25000" dirty="0" err="1"/>
              <a:t>b</a:t>
            </a:r>
            <a:r>
              <a:rPr lang="nb-NO" dirty="0"/>
              <a:t>	= renten for korttidsperioden </a:t>
            </a:r>
            <a:endParaRPr lang="en-US" dirty="0"/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Rente og periodelengde</a:t>
            </a:r>
            <a:endParaRPr lang="en-US"/>
          </a:p>
        </p:txBody>
      </p:sp>
      <p:graphicFrame>
        <p:nvGraphicFramePr>
          <p:cNvPr id="2590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0147137"/>
              </p:ext>
            </p:extLst>
          </p:nvPr>
        </p:nvGraphicFramePr>
        <p:xfrm>
          <a:off x="3733006" y="4395788"/>
          <a:ext cx="243998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Equation" r:id="rId3" imgW="901440" imgH="279360" progId="Equation.DSMT4">
                  <p:embed/>
                </p:oleObj>
              </mc:Choice>
              <mc:Fallback>
                <p:oleObj name="Equation" r:id="rId3" imgW="90144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733006" y="4395788"/>
                        <a:ext cx="2439987" cy="698500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7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331360"/>
              </p:ext>
            </p:extLst>
          </p:nvPr>
        </p:nvGraphicFramePr>
        <p:xfrm>
          <a:off x="929268" y="5268913"/>
          <a:ext cx="2474913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1" name="Equation" r:id="rId5" imgW="914400" imgH="279360" progId="Equation.DSMT4">
                  <p:embed/>
                </p:oleObj>
              </mc:Choice>
              <mc:Fallback>
                <p:oleObj name="Equation" r:id="rId5" imgW="9144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929268" y="5268913"/>
                        <a:ext cx="2474913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908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169800"/>
              </p:ext>
            </p:extLst>
          </p:nvPr>
        </p:nvGraphicFramePr>
        <p:xfrm>
          <a:off x="6587645" y="5205413"/>
          <a:ext cx="2509838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2" name="Equation" r:id="rId7" imgW="927000" imgH="330120" progId="Equation.DSMT4">
                  <p:embed/>
                </p:oleObj>
              </mc:Choice>
              <mc:Fallback>
                <p:oleObj name="Equation" r:id="rId7" imgW="92700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6587645" y="5205413"/>
                        <a:ext cx="2509838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077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9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9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86349-C7AE-4634-8813-FDA06C184A1E}" type="slidenum">
              <a:rPr lang="en-US"/>
              <a:pPr/>
              <a:t>39</a:t>
            </a:fld>
            <a:endParaRPr lang="en-US"/>
          </a:p>
        </p:txBody>
      </p:sp>
      <p:sp>
        <p:nvSpPr>
          <p:cNvPr id="261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nb-NO"/>
              <a:t>La:</a:t>
            </a:r>
          </a:p>
          <a:p>
            <a:pPr>
              <a:buFont typeface="Wingdings" pitchFamily="2" charset="2"/>
              <a:buNone/>
            </a:pPr>
            <a:r>
              <a:rPr lang="nb-NO"/>
              <a:t>r</a:t>
            </a:r>
            <a:r>
              <a:rPr lang="nb-NO" baseline="-25000"/>
              <a:t>4</a:t>
            </a:r>
            <a:r>
              <a:rPr lang="nb-NO"/>
              <a:t>	  = kvartalsrente	= 4%</a:t>
            </a:r>
          </a:p>
          <a:p>
            <a:pPr>
              <a:buFont typeface="Wingdings" pitchFamily="2" charset="2"/>
              <a:buNone/>
            </a:pPr>
            <a:r>
              <a:rPr lang="nb-NO"/>
              <a:t>r</a:t>
            </a:r>
            <a:r>
              <a:rPr lang="nb-NO" baseline="-25000"/>
              <a:t>12 </a:t>
            </a:r>
            <a:r>
              <a:rPr lang="nb-NO"/>
              <a:t>= månedsrente. Hvor stor er månedsrenten?</a:t>
            </a:r>
            <a:endParaRPr lang="en-US"/>
          </a:p>
        </p:txBody>
      </p:sp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Kvartalsrente og månedsrente</a:t>
            </a:r>
            <a:endParaRPr lang="en-US"/>
          </a:p>
        </p:txBody>
      </p:sp>
      <p:graphicFrame>
        <p:nvGraphicFramePr>
          <p:cNvPr id="261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512912"/>
              </p:ext>
            </p:extLst>
          </p:nvPr>
        </p:nvGraphicFramePr>
        <p:xfrm>
          <a:off x="484188" y="3698875"/>
          <a:ext cx="3713162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8" name="Equation" r:id="rId3" imgW="1371600" imgH="279360" progId="Equation.DSMT4">
                  <p:embed/>
                </p:oleObj>
              </mc:Choice>
              <mc:Fallback>
                <p:oleObj name="Equation" r:id="rId3" imgW="13716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484188" y="3698875"/>
                        <a:ext cx="3713162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2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775570"/>
              </p:ext>
            </p:extLst>
          </p:nvPr>
        </p:nvGraphicFramePr>
        <p:xfrm>
          <a:off x="581025" y="4689475"/>
          <a:ext cx="347186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9" name="Equation" r:id="rId5" imgW="1282680" imgH="330120" progId="Equation.DSMT4">
                  <p:embed/>
                </p:oleObj>
              </mc:Choice>
              <mc:Fallback>
                <p:oleObj name="Equation" r:id="rId5" imgW="128268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81025" y="4689475"/>
                        <a:ext cx="347186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2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432782"/>
              </p:ext>
            </p:extLst>
          </p:nvPr>
        </p:nvGraphicFramePr>
        <p:xfrm>
          <a:off x="5162550" y="3608388"/>
          <a:ext cx="433387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0" name="Equation" r:id="rId7" imgW="1600200" imgH="330120" progId="Equation.DSMT4">
                  <p:embed/>
                </p:oleObj>
              </mc:Choice>
              <mc:Fallback>
                <p:oleObj name="Equation" r:id="rId7" imgW="160020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162550" y="3608388"/>
                        <a:ext cx="4333875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113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77588"/>
              </p:ext>
            </p:extLst>
          </p:nvPr>
        </p:nvGraphicFramePr>
        <p:xfrm>
          <a:off x="3036888" y="5499100"/>
          <a:ext cx="66008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1" name="Equation" r:id="rId9" imgW="2438280" imgH="330120" progId="Equation.DSMT4">
                  <p:embed/>
                </p:oleObj>
              </mc:Choice>
              <mc:Fallback>
                <p:oleObj name="Equation" r:id="rId9" imgW="243828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036888" y="5499100"/>
                        <a:ext cx="6600825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738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1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1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1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1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1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1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1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4</a:t>
            </a:fld>
            <a:endParaRPr lang="nn-NO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Finansmatematikk</a:t>
            </a:r>
            <a:endParaRPr lang="nb-NO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" r="863"/>
          <a:stretch/>
        </p:blipFill>
        <p:spPr>
          <a:xfrm>
            <a:off x="156118" y="1862356"/>
            <a:ext cx="9590049" cy="393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5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868D6-D14D-44F7-BF17-D9F0EE2B634A}" type="slidenum">
              <a:rPr lang="en-US"/>
              <a:pPr/>
              <a:t>40</a:t>
            </a:fld>
            <a:endParaRPr lang="en-US"/>
          </a:p>
        </p:txBody>
      </p:sp>
      <p:sp>
        <p:nvSpPr>
          <p:cNvPr id="262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 norske banker gis det kun </a:t>
            </a:r>
            <a:r>
              <a:rPr lang="nb-NO" dirty="0" err="1"/>
              <a:t>rentesrente</a:t>
            </a:r>
            <a:r>
              <a:rPr lang="nb-NO" dirty="0"/>
              <a:t> på nyttårsaften(!?).</a:t>
            </a:r>
          </a:p>
          <a:p>
            <a:r>
              <a:rPr lang="nb-NO" dirty="0"/>
              <a:t>Bankene benytter følgende metode for å beregne renter med forskjellig periodelengde</a:t>
            </a:r>
            <a:r>
              <a:rPr lang="nb-NO" dirty="0" smtClean="0"/>
              <a:t>: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Denne metoden neglisjerer </a:t>
            </a:r>
            <a:r>
              <a:rPr lang="nb-NO" dirty="0" err="1"/>
              <a:t>rentesrenten</a:t>
            </a:r>
            <a:r>
              <a:rPr lang="nb-NO" dirty="0"/>
              <a:t>, og gir ikke konsistente </a:t>
            </a:r>
            <a:r>
              <a:rPr lang="nb-NO" dirty="0" smtClean="0"/>
              <a:t>resultater.</a:t>
            </a:r>
            <a:endParaRPr lang="nb-NO" dirty="0"/>
          </a:p>
          <a:p>
            <a:endParaRPr lang="en-US" dirty="0"/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Bankrentemetoden</a:t>
            </a:r>
            <a:endParaRPr lang="en-US"/>
          </a:p>
        </p:txBody>
      </p:sp>
      <p:graphicFrame>
        <p:nvGraphicFramePr>
          <p:cNvPr id="2621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3102776"/>
              </p:ext>
            </p:extLst>
          </p:nvPr>
        </p:nvGraphicFramePr>
        <p:xfrm>
          <a:off x="1297726" y="3905250"/>
          <a:ext cx="137583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6" name="Equation" r:id="rId3" imgW="507960" imgH="228600" progId="Equation.DSMT4">
                  <p:embed/>
                </p:oleObj>
              </mc:Choice>
              <mc:Fallback>
                <p:oleObj name="Equation" r:id="rId3" imgW="5079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297726" y="3905250"/>
                        <a:ext cx="1375833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21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462647"/>
              </p:ext>
            </p:extLst>
          </p:nvPr>
        </p:nvGraphicFramePr>
        <p:xfrm>
          <a:off x="3621165" y="3698875"/>
          <a:ext cx="1100667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7" name="Equation" r:id="rId5" imgW="406080" imgH="393480" progId="Equation.DSMT4">
                  <p:embed/>
                </p:oleObj>
              </mc:Choice>
              <mc:Fallback>
                <p:oleObj name="Equation" r:id="rId5" imgW="40608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1165" y="3698875"/>
                        <a:ext cx="1100667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885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2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2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2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2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728D9-8E70-4C7D-AF21-2440BFEBF13F}" type="slidenum">
              <a:rPr lang="en-US"/>
              <a:pPr/>
              <a:t>41</a:t>
            </a:fld>
            <a:endParaRPr lang="en-US"/>
          </a:p>
        </p:txBody>
      </p:sp>
      <p:sp>
        <p:nvSpPr>
          <p:cNvPr id="264195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spAutoFit/>
          </a:bodyPr>
          <a:lstStyle/>
          <a:p>
            <a:r>
              <a:rPr lang="nb-NO" dirty="0"/>
              <a:t>Innskudd 1/1 på kr. 100.000 til 5% rente.</a:t>
            </a:r>
          </a:p>
          <a:p>
            <a:pPr lvl="1"/>
            <a:r>
              <a:rPr lang="nb-NO" sz="2400" dirty="0"/>
              <a:t>Etter ett år er saldoen:</a:t>
            </a:r>
            <a:br>
              <a:rPr lang="nb-NO" sz="2400" dirty="0"/>
            </a:br>
            <a:r>
              <a:rPr lang="nb-NO" sz="2400" dirty="0"/>
              <a:t>(100.000)(1,05) = 105.000</a:t>
            </a:r>
          </a:p>
          <a:p>
            <a:r>
              <a:rPr lang="nb-NO" dirty="0"/>
              <a:t>Innskudd 1/7 på kr. 100.000 til 5% rente.</a:t>
            </a:r>
          </a:p>
          <a:p>
            <a:pPr lvl="1"/>
            <a:r>
              <a:rPr lang="nb-NO" sz="2400" dirty="0"/>
              <a:t>Etter ett år er saldoen:</a:t>
            </a:r>
            <a:br>
              <a:rPr lang="nb-NO" sz="2400" dirty="0"/>
            </a:br>
            <a:r>
              <a:rPr lang="nb-NO" sz="2400" dirty="0"/>
              <a:t>(100.000)(1+0,05/2)</a:t>
            </a:r>
            <a:r>
              <a:rPr lang="nb-NO" sz="2400" baseline="30000" dirty="0"/>
              <a:t>2</a:t>
            </a:r>
            <a:r>
              <a:rPr lang="nb-NO" sz="2400" dirty="0"/>
              <a:t> = 105.063</a:t>
            </a:r>
          </a:p>
          <a:p>
            <a:r>
              <a:rPr lang="nb-NO" dirty="0"/>
              <a:t>De 63 kronene ekstra skyldes </a:t>
            </a:r>
            <a:r>
              <a:rPr lang="nb-NO" dirty="0" err="1"/>
              <a:t>rentesrente</a:t>
            </a:r>
            <a:r>
              <a:rPr lang="nb-NO" dirty="0"/>
              <a:t> på kr. 2.500 i de siste 6 månedene. Dette går en glipp av hvis innskuddet gjøres 1/1.</a:t>
            </a:r>
            <a:endParaRPr lang="en-US" dirty="0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Bankrentemetoden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1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4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4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0AB98-CF97-48AC-82F1-EB915CE4E088}" type="slidenum">
              <a:rPr lang="en-US"/>
              <a:pPr/>
              <a:t>42</a:t>
            </a:fld>
            <a:endParaRPr lang="en-US"/>
          </a:p>
        </p:txBody>
      </p:sp>
      <p:sp>
        <p:nvSpPr>
          <p:cNvPr id="265219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2862322"/>
          </a:xfrm>
          <a:noFill/>
        </p:spPr>
        <p:txBody>
          <a:bodyPr>
            <a:spAutoFit/>
          </a:bodyPr>
          <a:lstStyle/>
          <a:p>
            <a:pPr>
              <a:spcBef>
                <a:spcPts val="1200"/>
              </a:spcBef>
              <a:buFont typeface="Wingdings" pitchFamily="2" charset="2"/>
              <a:buNone/>
            </a:pPr>
            <a:r>
              <a:rPr lang="nb-NO" dirty="0"/>
              <a:t>La:</a:t>
            </a:r>
          </a:p>
          <a:p>
            <a:pPr>
              <a:spcBef>
                <a:spcPts val="1200"/>
              </a:spcBef>
              <a:buFont typeface="Wingdings" pitchFamily="2" charset="2"/>
              <a:buNone/>
            </a:pPr>
            <a:r>
              <a:rPr lang="nb-NO" dirty="0"/>
              <a:t>r	= årsrente</a:t>
            </a:r>
          </a:p>
          <a:p>
            <a:pPr>
              <a:spcBef>
                <a:spcPts val="1200"/>
              </a:spcBef>
              <a:buFont typeface="Wingdings" pitchFamily="2" charset="2"/>
              <a:buNone/>
            </a:pPr>
            <a:r>
              <a:rPr lang="nb-NO" dirty="0" err="1"/>
              <a:t>r</a:t>
            </a:r>
            <a:r>
              <a:rPr lang="nb-NO" baseline="-25000" dirty="0" err="1"/>
              <a:t>k</a:t>
            </a:r>
            <a:r>
              <a:rPr lang="nb-NO" dirty="0"/>
              <a:t>	= kontinuerlig rente</a:t>
            </a:r>
          </a:p>
          <a:p>
            <a:pPr>
              <a:spcBef>
                <a:spcPts val="1200"/>
              </a:spcBef>
              <a:buFont typeface="Wingdings" pitchFamily="2" charset="2"/>
              <a:buNone/>
            </a:pPr>
            <a:r>
              <a:rPr lang="nb-NO" dirty="0"/>
              <a:t>e	= 2,1828.. = grunntallet i naturlige logaritmer</a:t>
            </a:r>
          </a:p>
          <a:p>
            <a:pPr>
              <a:spcBef>
                <a:spcPts val="1200"/>
              </a:spcBef>
              <a:buFont typeface="Wingdings" pitchFamily="2" charset="2"/>
              <a:buNone/>
            </a:pPr>
            <a:r>
              <a:rPr lang="nb-NO" dirty="0"/>
              <a:t>T = kontinuerlig variabel for tidslengde</a:t>
            </a:r>
            <a:endParaRPr lang="en-US" dirty="0"/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Kontinuerlig rente</a:t>
            </a:r>
            <a:endParaRPr lang="en-US"/>
          </a:p>
        </p:txBody>
      </p:sp>
      <p:graphicFrame>
        <p:nvGraphicFramePr>
          <p:cNvPr id="2652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793277"/>
              </p:ext>
            </p:extLst>
          </p:nvPr>
        </p:nvGraphicFramePr>
        <p:xfrm>
          <a:off x="794879" y="4689198"/>
          <a:ext cx="1864254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6" name="Equation" r:id="rId3" imgW="685800" imgH="253800" progId="Equation.DSMT4">
                  <p:embed/>
                </p:oleObj>
              </mc:Choice>
              <mc:Fallback>
                <p:oleObj name="Equation" r:id="rId3" imgW="6858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94879" y="4689198"/>
                        <a:ext cx="1864254" cy="636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52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384652"/>
              </p:ext>
            </p:extLst>
          </p:nvPr>
        </p:nvGraphicFramePr>
        <p:xfrm>
          <a:off x="5085760" y="4673323"/>
          <a:ext cx="2209932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7" name="Equation" r:id="rId5" imgW="812520" imgH="266400" progId="Equation.DSMT4">
                  <p:embed/>
                </p:oleObj>
              </mc:Choice>
              <mc:Fallback>
                <p:oleObj name="Equation" r:id="rId5" imgW="81252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085760" y="4673323"/>
                        <a:ext cx="2209932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52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352190"/>
              </p:ext>
            </p:extLst>
          </p:nvPr>
        </p:nvGraphicFramePr>
        <p:xfrm>
          <a:off x="794880" y="5608359"/>
          <a:ext cx="165616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8" name="Equation" r:id="rId7" imgW="609480" imgH="203040" progId="Equation.DSMT4">
                  <p:embed/>
                </p:oleObj>
              </mc:Choice>
              <mc:Fallback>
                <p:oleObj name="Equation" r:id="rId7" imgW="6094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794880" y="5608359"/>
                        <a:ext cx="165616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522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9143984"/>
              </p:ext>
            </p:extLst>
          </p:nvPr>
        </p:nvGraphicFramePr>
        <p:xfrm>
          <a:off x="5103813" y="5545138"/>
          <a:ext cx="2208212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9" name="Equation" r:id="rId9" imgW="812520" imgH="253800" progId="Equation.DSMT4">
                  <p:embed/>
                </p:oleObj>
              </mc:Choice>
              <mc:Fallback>
                <p:oleObj name="Equation" r:id="rId9" imgW="81252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103813" y="5545138"/>
                        <a:ext cx="2208212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770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5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5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5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5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5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5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5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FF29-8C4C-4495-B8B9-8DA209ECD1F2}" type="slidenum">
              <a:rPr lang="en-US"/>
              <a:pPr/>
              <a:t>43</a:t>
            </a:fld>
            <a:endParaRPr lang="en-US"/>
          </a:p>
        </p:txBody>
      </p:sp>
      <p:sp>
        <p:nvSpPr>
          <p:cNvPr id="267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Om vi benytter kontinuerlig tid eller diskret tid spiller ingen rolle, så lenge vi er konsistente med hensyn på renten.</a:t>
            </a:r>
          </a:p>
          <a:p>
            <a:r>
              <a:rPr lang="nb-NO" dirty="0"/>
              <a:t>Når vi benytter diskret tid, spiller det ingen rolle hvordan vi deler inn tidsperiodene, så lenge vi er konsistente med hensyn på renten.</a:t>
            </a:r>
            <a:endParaRPr lang="en-US" dirty="0"/>
          </a:p>
        </p:txBody>
      </p:sp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Renteregning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7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92F2-AD6D-4604-8D0E-8BDD2D9C3F21}" type="slidenum">
              <a:rPr lang="en-US"/>
              <a:pPr/>
              <a:t>44</a:t>
            </a:fld>
            <a:endParaRPr lang="en-US"/>
          </a:p>
        </p:txBody>
      </p:sp>
      <p:sp>
        <p:nvSpPr>
          <p:cNvPr id="268315" name="Rectangle 27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 lnSpcReduction="10000"/>
          </a:bodyPr>
          <a:lstStyle/>
          <a:p>
            <a:endParaRPr lang="nb-NO" dirty="0" smtClean="0"/>
          </a:p>
          <a:p>
            <a:endParaRPr lang="nb-NO" dirty="0"/>
          </a:p>
          <a:p>
            <a:r>
              <a:rPr lang="nb-NO" dirty="0" smtClean="0"/>
              <a:t>Renten </a:t>
            </a:r>
            <a:r>
              <a:rPr lang="nb-NO" i="1" dirty="0" err="1"/>
              <a:t>r</a:t>
            </a:r>
            <a:r>
              <a:rPr lang="nb-NO" i="1" baseline="-25000" dirty="0" err="1"/>
              <a:t>t</a:t>
            </a:r>
            <a:r>
              <a:rPr lang="nb-NO" dirty="0"/>
              <a:t> angir renten som gjelder i perioden fra tidspunkt </a:t>
            </a:r>
            <a:r>
              <a:rPr lang="nb-NO" i="1" dirty="0"/>
              <a:t>t-1</a:t>
            </a:r>
            <a:r>
              <a:rPr lang="nb-NO" dirty="0"/>
              <a:t> til </a:t>
            </a:r>
            <a:r>
              <a:rPr lang="nb-NO" i="1" dirty="0"/>
              <a:t>t</a:t>
            </a:r>
            <a:r>
              <a:rPr lang="nb-NO" dirty="0"/>
              <a:t>. </a:t>
            </a:r>
          </a:p>
          <a:p>
            <a:r>
              <a:rPr lang="nb-NO" dirty="0"/>
              <a:t>Vi </a:t>
            </a:r>
            <a:r>
              <a:rPr lang="nb-NO" dirty="0" smtClean="0"/>
              <a:t>diskonterer </a:t>
            </a:r>
            <a:r>
              <a:rPr lang="nb-NO" dirty="0"/>
              <a:t>beløpet </a:t>
            </a:r>
            <a:r>
              <a:rPr lang="nb-NO" dirty="0" err="1"/>
              <a:t>X</a:t>
            </a:r>
            <a:r>
              <a:rPr lang="nb-NO" i="1" baseline="-25000" dirty="0" err="1"/>
              <a:t>t</a:t>
            </a:r>
            <a:r>
              <a:rPr lang="nb-NO" dirty="0"/>
              <a:t> til periode </a:t>
            </a:r>
            <a:r>
              <a:rPr lang="nb-NO" i="1" dirty="0"/>
              <a:t>t-1</a:t>
            </a:r>
            <a:r>
              <a:rPr lang="nb-NO" dirty="0"/>
              <a:t> ved å dividere på (1+r</a:t>
            </a:r>
            <a:r>
              <a:rPr lang="nb-NO" i="1" baseline="-25000" dirty="0"/>
              <a:t>t</a:t>
            </a:r>
            <a:r>
              <a:rPr lang="nb-NO" dirty="0"/>
              <a:t>).</a:t>
            </a:r>
          </a:p>
          <a:p>
            <a:r>
              <a:rPr lang="nb-NO" dirty="0"/>
              <a:t>For å </a:t>
            </a:r>
            <a:r>
              <a:rPr lang="nb-NO" dirty="0" smtClean="0"/>
              <a:t>diskontere </a:t>
            </a:r>
            <a:r>
              <a:rPr lang="nb-NO" dirty="0"/>
              <a:t>til tidspunkt 0 må vi dividere på (1+r</a:t>
            </a:r>
            <a:r>
              <a:rPr lang="nb-NO" baseline="-25000" dirty="0"/>
              <a:t>1</a:t>
            </a:r>
            <a:r>
              <a:rPr lang="nb-NO" dirty="0"/>
              <a:t>)(1+r</a:t>
            </a:r>
            <a:r>
              <a:rPr lang="nb-NO" baseline="-25000" dirty="0"/>
              <a:t>2</a:t>
            </a:r>
            <a:r>
              <a:rPr lang="nb-NO" dirty="0"/>
              <a:t>)</a:t>
            </a:r>
            <a:r>
              <a:rPr lang="nb-NO" dirty="0">
                <a:cs typeface="Arial" charset="0"/>
              </a:rPr>
              <a:t>∙ ∙ ∙(1+r</a:t>
            </a:r>
            <a:r>
              <a:rPr lang="nb-NO" baseline="-25000" dirty="0">
                <a:cs typeface="Arial" charset="0"/>
              </a:rPr>
              <a:t>t</a:t>
            </a:r>
            <a:r>
              <a:rPr lang="nb-NO" dirty="0">
                <a:cs typeface="Arial" charset="0"/>
              </a:rPr>
              <a:t>).</a:t>
            </a:r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Varierende rente over tid</a:t>
            </a:r>
          </a:p>
        </p:txBody>
      </p:sp>
      <p:grpSp>
        <p:nvGrpSpPr>
          <p:cNvPr id="268316" name="Group 28"/>
          <p:cNvGrpSpPr>
            <a:grpSpLocks/>
          </p:cNvGrpSpPr>
          <p:nvPr/>
        </p:nvGrpSpPr>
        <p:grpSpPr bwMode="auto">
          <a:xfrm>
            <a:off x="219689" y="1538288"/>
            <a:ext cx="9460575" cy="900112"/>
            <a:chOff x="158" y="969"/>
            <a:chExt cx="5501" cy="567"/>
          </a:xfrm>
        </p:grpSpPr>
        <p:sp>
          <p:nvSpPr>
            <p:cNvPr id="268293" name="Line 5"/>
            <p:cNvSpPr>
              <a:spLocks noChangeShapeType="1"/>
            </p:cNvSpPr>
            <p:nvPr/>
          </p:nvSpPr>
          <p:spPr bwMode="auto">
            <a:xfrm>
              <a:off x="158" y="1242"/>
              <a:ext cx="5314" cy="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8294" name="Line 6"/>
            <p:cNvSpPr>
              <a:spLocks noChangeShapeType="1"/>
            </p:cNvSpPr>
            <p:nvPr/>
          </p:nvSpPr>
          <p:spPr bwMode="auto">
            <a:xfrm>
              <a:off x="601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8295" name="Line 7"/>
            <p:cNvSpPr>
              <a:spLocks noChangeShapeType="1"/>
            </p:cNvSpPr>
            <p:nvPr/>
          </p:nvSpPr>
          <p:spPr bwMode="auto">
            <a:xfrm>
              <a:off x="1553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8296" name="Rectangle 8"/>
            <p:cNvSpPr>
              <a:spLocks noChangeArrowheads="1"/>
            </p:cNvSpPr>
            <p:nvPr/>
          </p:nvSpPr>
          <p:spPr bwMode="auto">
            <a:xfrm>
              <a:off x="5375" y="969"/>
              <a:ext cx="284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68297" name="Rectangle 9"/>
            <p:cNvSpPr>
              <a:spLocks noChangeArrowheads="1"/>
            </p:cNvSpPr>
            <p:nvPr/>
          </p:nvSpPr>
          <p:spPr bwMode="auto">
            <a:xfrm>
              <a:off x="328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68298" name="Rectangle 10"/>
            <p:cNvSpPr>
              <a:spLocks noChangeArrowheads="1"/>
            </p:cNvSpPr>
            <p:nvPr/>
          </p:nvSpPr>
          <p:spPr bwMode="auto">
            <a:xfrm>
              <a:off x="1280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268299" name="Rectangle 11"/>
            <p:cNvSpPr>
              <a:spLocks noChangeArrowheads="1"/>
            </p:cNvSpPr>
            <p:nvPr/>
          </p:nvSpPr>
          <p:spPr bwMode="auto">
            <a:xfrm>
              <a:off x="1859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r</a:t>
              </a:r>
              <a:r>
                <a:rPr lang="nb-NO" baseline="-25000"/>
                <a:t>2</a:t>
              </a:r>
              <a:endParaRPr lang="nb-NO"/>
            </a:p>
          </p:txBody>
        </p:sp>
        <p:sp>
          <p:nvSpPr>
            <p:cNvPr id="268300" name="Line 12"/>
            <p:cNvSpPr>
              <a:spLocks noChangeShapeType="1"/>
            </p:cNvSpPr>
            <p:nvPr/>
          </p:nvSpPr>
          <p:spPr bwMode="auto">
            <a:xfrm>
              <a:off x="2404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8301" name="Rectangle 13"/>
            <p:cNvSpPr>
              <a:spLocks noChangeArrowheads="1"/>
            </p:cNvSpPr>
            <p:nvPr/>
          </p:nvSpPr>
          <p:spPr bwMode="auto">
            <a:xfrm>
              <a:off x="2131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2</a:t>
              </a:r>
            </a:p>
          </p:txBody>
        </p:sp>
        <p:sp>
          <p:nvSpPr>
            <p:cNvPr id="268302" name="Rectangle 14"/>
            <p:cNvSpPr>
              <a:spLocks noChangeArrowheads="1"/>
            </p:cNvSpPr>
            <p:nvPr/>
          </p:nvSpPr>
          <p:spPr bwMode="auto">
            <a:xfrm>
              <a:off x="2767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...</a:t>
              </a:r>
            </a:p>
          </p:txBody>
        </p:sp>
        <p:sp>
          <p:nvSpPr>
            <p:cNvPr id="268303" name="Line 15"/>
            <p:cNvSpPr>
              <a:spLocks noChangeShapeType="1"/>
            </p:cNvSpPr>
            <p:nvPr/>
          </p:nvSpPr>
          <p:spPr bwMode="auto">
            <a:xfrm>
              <a:off x="5127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8304" name="Rectangle 16"/>
            <p:cNvSpPr>
              <a:spLocks noChangeArrowheads="1"/>
            </p:cNvSpPr>
            <p:nvPr/>
          </p:nvSpPr>
          <p:spPr bwMode="auto">
            <a:xfrm>
              <a:off x="4865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68306" name="Rectangle 18"/>
            <p:cNvSpPr>
              <a:spLocks noChangeArrowheads="1"/>
            </p:cNvSpPr>
            <p:nvPr/>
          </p:nvSpPr>
          <p:spPr bwMode="auto">
            <a:xfrm>
              <a:off x="952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r</a:t>
              </a:r>
              <a:r>
                <a:rPr lang="nb-NO" baseline="-25000"/>
                <a:t>1</a:t>
              </a:r>
              <a:endParaRPr lang="nb-NO"/>
            </a:p>
          </p:txBody>
        </p:sp>
        <p:sp>
          <p:nvSpPr>
            <p:cNvPr id="268307" name="Line 19"/>
            <p:cNvSpPr>
              <a:spLocks noChangeShapeType="1"/>
            </p:cNvSpPr>
            <p:nvPr/>
          </p:nvSpPr>
          <p:spPr bwMode="auto">
            <a:xfrm>
              <a:off x="3334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8308" name="Rectangle 20"/>
            <p:cNvSpPr>
              <a:spLocks noChangeArrowheads="1"/>
            </p:cNvSpPr>
            <p:nvPr/>
          </p:nvSpPr>
          <p:spPr bwMode="auto">
            <a:xfrm>
              <a:off x="3107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T-2</a:t>
              </a:r>
            </a:p>
          </p:txBody>
        </p:sp>
        <p:sp>
          <p:nvSpPr>
            <p:cNvPr id="268309" name="Rectangle 21"/>
            <p:cNvSpPr>
              <a:spLocks noChangeArrowheads="1"/>
            </p:cNvSpPr>
            <p:nvPr/>
          </p:nvSpPr>
          <p:spPr bwMode="auto">
            <a:xfrm>
              <a:off x="3674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r</a:t>
              </a:r>
              <a:r>
                <a:rPr lang="nb-NO" baseline="-25000"/>
                <a:t>T-1</a:t>
              </a:r>
              <a:endParaRPr lang="nb-NO"/>
            </a:p>
          </p:txBody>
        </p:sp>
        <p:sp>
          <p:nvSpPr>
            <p:cNvPr id="268310" name="Line 22"/>
            <p:cNvSpPr>
              <a:spLocks noChangeShapeType="1"/>
            </p:cNvSpPr>
            <p:nvPr/>
          </p:nvSpPr>
          <p:spPr bwMode="auto">
            <a:xfrm>
              <a:off x="4241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8311" name="Rectangle 23"/>
            <p:cNvSpPr>
              <a:spLocks noChangeArrowheads="1"/>
            </p:cNvSpPr>
            <p:nvPr/>
          </p:nvSpPr>
          <p:spPr bwMode="auto">
            <a:xfrm>
              <a:off x="3957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T-1</a:t>
              </a:r>
            </a:p>
          </p:txBody>
        </p:sp>
        <p:sp>
          <p:nvSpPr>
            <p:cNvPr id="268312" name="Rectangle 24"/>
            <p:cNvSpPr>
              <a:spLocks noChangeArrowheads="1"/>
            </p:cNvSpPr>
            <p:nvPr/>
          </p:nvSpPr>
          <p:spPr bwMode="auto">
            <a:xfrm>
              <a:off x="4581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r</a:t>
              </a:r>
              <a:r>
                <a:rPr lang="nb-NO" baseline="-25000"/>
                <a:t>T</a:t>
              </a:r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359289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8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8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8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8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8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8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31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2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C8AB3-6E92-4AB2-9EEA-959EB4D7BE3A}" type="slidenum">
              <a:rPr lang="en-US"/>
              <a:pPr/>
              <a:t>45</a:t>
            </a:fld>
            <a:endParaRPr lang="en-US"/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Varierende rente over tid</a:t>
            </a:r>
          </a:p>
        </p:txBody>
      </p:sp>
      <p:grpSp>
        <p:nvGrpSpPr>
          <p:cNvPr id="269336" name="Group 24"/>
          <p:cNvGrpSpPr>
            <a:grpSpLocks/>
          </p:cNvGrpSpPr>
          <p:nvPr/>
        </p:nvGrpSpPr>
        <p:grpSpPr bwMode="auto">
          <a:xfrm>
            <a:off x="271727" y="1538288"/>
            <a:ext cx="9460575" cy="900112"/>
            <a:chOff x="158" y="969"/>
            <a:chExt cx="5501" cy="567"/>
          </a:xfrm>
        </p:grpSpPr>
        <p:sp>
          <p:nvSpPr>
            <p:cNvPr id="269315" name="Line 3"/>
            <p:cNvSpPr>
              <a:spLocks noChangeShapeType="1"/>
            </p:cNvSpPr>
            <p:nvPr/>
          </p:nvSpPr>
          <p:spPr bwMode="auto">
            <a:xfrm>
              <a:off x="158" y="1242"/>
              <a:ext cx="5314" cy="1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9316" name="Line 4"/>
            <p:cNvSpPr>
              <a:spLocks noChangeShapeType="1"/>
            </p:cNvSpPr>
            <p:nvPr/>
          </p:nvSpPr>
          <p:spPr bwMode="auto">
            <a:xfrm>
              <a:off x="601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9317" name="Line 5"/>
            <p:cNvSpPr>
              <a:spLocks noChangeShapeType="1"/>
            </p:cNvSpPr>
            <p:nvPr/>
          </p:nvSpPr>
          <p:spPr bwMode="auto">
            <a:xfrm>
              <a:off x="1553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9318" name="Rectangle 6"/>
            <p:cNvSpPr>
              <a:spLocks noChangeArrowheads="1"/>
            </p:cNvSpPr>
            <p:nvPr/>
          </p:nvSpPr>
          <p:spPr bwMode="auto">
            <a:xfrm>
              <a:off x="5375" y="969"/>
              <a:ext cx="284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69319" name="Rectangle 7"/>
            <p:cNvSpPr>
              <a:spLocks noChangeArrowheads="1"/>
            </p:cNvSpPr>
            <p:nvPr/>
          </p:nvSpPr>
          <p:spPr bwMode="auto">
            <a:xfrm>
              <a:off x="328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269320" name="Rectangle 8"/>
            <p:cNvSpPr>
              <a:spLocks noChangeArrowheads="1"/>
            </p:cNvSpPr>
            <p:nvPr/>
          </p:nvSpPr>
          <p:spPr bwMode="auto">
            <a:xfrm>
              <a:off x="1280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1</a:t>
              </a:r>
            </a:p>
          </p:txBody>
        </p:sp>
        <p:sp>
          <p:nvSpPr>
            <p:cNvPr id="269321" name="Rectangle 9"/>
            <p:cNvSpPr>
              <a:spLocks noChangeArrowheads="1"/>
            </p:cNvSpPr>
            <p:nvPr/>
          </p:nvSpPr>
          <p:spPr bwMode="auto">
            <a:xfrm>
              <a:off x="1859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r</a:t>
              </a:r>
              <a:r>
                <a:rPr lang="nb-NO" baseline="-25000"/>
                <a:t>2</a:t>
              </a:r>
              <a:endParaRPr lang="nb-NO"/>
            </a:p>
          </p:txBody>
        </p:sp>
        <p:sp>
          <p:nvSpPr>
            <p:cNvPr id="269322" name="Line 10"/>
            <p:cNvSpPr>
              <a:spLocks noChangeShapeType="1"/>
            </p:cNvSpPr>
            <p:nvPr/>
          </p:nvSpPr>
          <p:spPr bwMode="auto">
            <a:xfrm>
              <a:off x="2404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9323" name="Rectangle 11"/>
            <p:cNvSpPr>
              <a:spLocks noChangeArrowheads="1"/>
            </p:cNvSpPr>
            <p:nvPr/>
          </p:nvSpPr>
          <p:spPr bwMode="auto">
            <a:xfrm>
              <a:off x="2131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2</a:t>
              </a:r>
            </a:p>
          </p:txBody>
        </p:sp>
        <p:sp>
          <p:nvSpPr>
            <p:cNvPr id="269324" name="Rectangle 12"/>
            <p:cNvSpPr>
              <a:spLocks noChangeArrowheads="1"/>
            </p:cNvSpPr>
            <p:nvPr/>
          </p:nvSpPr>
          <p:spPr bwMode="auto">
            <a:xfrm>
              <a:off x="2767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...</a:t>
              </a:r>
            </a:p>
          </p:txBody>
        </p:sp>
        <p:sp>
          <p:nvSpPr>
            <p:cNvPr id="269325" name="Line 13"/>
            <p:cNvSpPr>
              <a:spLocks noChangeShapeType="1"/>
            </p:cNvSpPr>
            <p:nvPr/>
          </p:nvSpPr>
          <p:spPr bwMode="auto">
            <a:xfrm>
              <a:off x="5127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9326" name="Rectangle 14"/>
            <p:cNvSpPr>
              <a:spLocks noChangeArrowheads="1"/>
            </p:cNvSpPr>
            <p:nvPr/>
          </p:nvSpPr>
          <p:spPr bwMode="auto">
            <a:xfrm>
              <a:off x="4865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269327" name="Rectangle 15"/>
            <p:cNvSpPr>
              <a:spLocks noChangeArrowheads="1"/>
            </p:cNvSpPr>
            <p:nvPr/>
          </p:nvSpPr>
          <p:spPr bwMode="auto">
            <a:xfrm>
              <a:off x="952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r</a:t>
              </a:r>
              <a:r>
                <a:rPr lang="nb-NO" baseline="-25000"/>
                <a:t>1</a:t>
              </a:r>
              <a:endParaRPr lang="nb-NO"/>
            </a:p>
          </p:txBody>
        </p:sp>
        <p:sp>
          <p:nvSpPr>
            <p:cNvPr id="269328" name="Line 16"/>
            <p:cNvSpPr>
              <a:spLocks noChangeShapeType="1"/>
            </p:cNvSpPr>
            <p:nvPr/>
          </p:nvSpPr>
          <p:spPr bwMode="auto">
            <a:xfrm>
              <a:off x="3334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9329" name="Rectangle 17"/>
            <p:cNvSpPr>
              <a:spLocks noChangeArrowheads="1"/>
            </p:cNvSpPr>
            <p:nvPr/>
          </p:nvSpPr>
          <p:spPr bwMode="auto">
            <a:xfrm>
              <a:off x="3107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T-2</a:t>
              </a:r>
            </a:p>
          </p:txBody>
        </p:sp>
        <p:sp>
          <p:nvSpPr>
            <p:cNvPr id="269330" name="Rectangle 18"/>
            <p:cNvSpPr>
              <a:spLocks noChangeArrowheads="1"/>
            </p:cNvSpPr>
            <p:nvPr/>
          </p:nvSpPr>
          <p:spPr bwMode="auto">
            <a:xfrm>
              <a:off x="3674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r</a:t>
              </a:r>
              <a:r>
                <a:rPr lang="nb-NO" baseline="-25000"/>
                <a:t>T-1</a:t>
              </a:r>
              <a:endParaRPr lang="nb-NO"/>
            </a:p>
          </p:txBody>
        </p:sp>
        <p:sp>
          <p:nvSpPr>
            <p:cNvPr id="269331" name="Line 19"/>
            <p:cNvSpPr>
              <a:spLocks noChangeShapeType="1"/>
            </p:cNvSpPr>
            <p:nvPr/>
          </p:nvSpPr>
          <p:spPr bwMode="auto">
            <a:xfrm>
              <a:off x="4241" y="1171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9332" name="Rectangle 20"/>
            <p:cNvSpPr>
              <a:spLocks noChangeArrowheads="1"/>
            </p:cNvSpPr>
            <p:nvPr/>
          </p:nvSpPr>
          <p:spPr bwMode="auto">
            <a:xfrm>
              <a:off x="3957" y="969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T-1</a:t>
              </a:r>
            </a:p>
          </p:txBody>
        </p:sp>
        <p:sp>
          <p:nvSpPr>
            <p:cNvPr id="269333" name="Rectangle 21"/>
            <p:cNvSpPr>
              <a:spLocks noChangeArrowheads="1"/>
            </p:cNvSpPr>
            <p:nvPr/>
          </p:nvSpPr>
          <p:spPr bwMode="auto">
            <a:xfrm>
              <a:off x="4581" y="1309"/>
              <a:ext cx="182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r</a:t>
              </a:r>
              <a:r>
                <a:rPr lang="nb-NO" baseline="-25000"/>
                <a:t>T</a:t>
              </a:r>
              <a:endParaRPr lang="nb-NO"/>
            </a:p>
          </p:txBody>
        </p:sp>
      </p:grpSp>
      <p:graphicFrame>
        <p:nvGraphicFramePr>
          <p:cNvPr id="26933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2895471"/>
              </p:ext>
            </p:extLst>
          </p:nvPr>
        </p:nvGraphicFramePr>
        <p:xfrm>
          <a:off x="101079" y="2619375"/>
          <a:ext cx="4779302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2" name="Equation" r:id="rId3" imgW="1765080" imgH="431640" progId="Equation.DSMT4">
                  <p:embed/>
                </p:oleObj>
              </mc:Choice>
              <mc:Fallback>
                <p:oleObj name="Equation" r:id="rId3" imgW="17650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01079" y="2619375"/>
                        <a:ext cx="4779302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9335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071717"/>
              </p:ext>
            </p:extLst>
          </p:nvPr>
        </p:nvGraphicFramePr>
        <p:xfrm>
          <a:off x="233363" y="4019550"/>
          <a:ext cx="9464675" cy="196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3" name="Equation" r:id="rId5" imgW="4063680" imgH="914400" progId="Equation.DSMT4">
                  <p:embed/>
                </p:oleObj>
              </mc:Choice>
              <mc:Fallback>
                <p:oleObj name="Equation" r:id="rId5" imgW="4063680" imgH="914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233363" y="4019550"/>
                        <a:ext cx="9464675" cy="196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687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9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9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94DB4-FD23-4B70-BC91-D4259D3BD1EC}" type="slidenum">
              <a:rPr lang="en-US"/>
              <a:pPr/>
              <a:t>46</a:t>
            </a:fld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4-årig investeringsprosjekt har følgende kontantstrøm: (-100, 30, 70, 80, 20)</a:t>
            </a:r>
          </a:p>
          <a:p>
            <a:r>
              <a:rPr lang="nb-NO" dirty="0"/>
              <a:t>Renten i de samme periodene er beregnet til å være 10%, 5%, 2% og 7%.</a:t>
            </a:r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Investering &amp; varierende rente</a:t>
            </a:r>
          </a:p>
        </p:txBody>
      </p:sp>
      <p:graphicFrame>
        <p:nvGraphicFramePr>
          <p:cNvPr id="2703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774205"/>
              </p:ext>
            </p:extLst>
          </p:nvPr>
        </p:nvGraphicFramePr>
        <p:xfrm>
          <a:off x="473075" y="4059238"/>
          <a:ext cx="913765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6" name="Equation" r:id="rId3" imgW="3924000" imgH="419040" progId="Equation.DSMT4">
                  <p:embed/>
                </p:oleObj>
              </mc:Choice>
              <mc:Fallback>
                <p:oleObj name="Equation" r:id="rId3" imgW="39240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473075" y="4059238"/>
                        <a:ext cx="913765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03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5646450"/>
              </p:ext>
            </p:extLst>
          </p:nvPr>
        </p:nvGraphicFramePr>
        <p:xfrm>
          <a:off x="1052513" y="5229225"/>
          <a:ext cx="739510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7" name="Equation" r:id="rId5" imgW="317160" imgH="177480" progId="Equation.DSMT4">
                  <p:embed/>
                </p:oleObj>
              </mc:Choice>
              <mc:Fallback>
                <p:oleObj name="Equation" r:id="rId5" imgW="31716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052513" y="5229225"/>
                        <a:ext cx="739510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157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0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AEA2-CFED-4706-ADD1-D41E21C5F44F}" type="slidenum">
              <a:rPr lang="en-US"/>
              <a:pPr/>
              <a:t>47</a:t>
            </a:fld>
            <a:endParaRPr lang="en-US"/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>
          <a:xfrm>
            <a:off x="801422" y="1650999"/>
            <a:ext cx="8609277" cy="4386265"/>
          </a:xfrm>
        </p:spPr>
        <p:txBody>
          <a:bodyPr/>
          <a:lstStyle/>
          <a:p>
            <a:r>
              <a:rPr lang="nb-NO" dirty="0"/>
              <a:t>Det finnes en gjennomsnittsrente </a:t>
            </a:r>
            <a:r>
              <a:rPr lang="nb-NO" b="1" i="1" dirty="0" err="1"/>
              <a:t>rg</a:t>
            </a:r>
            <a:r>
              <a:rPr lang="nb-NO" b="1" i="1" baseline="-25000" dirty="0" err="1"/>
              <a:t>t</a:t>
            </a:r>
            <a:r>
              <a:rPr lang="nb-NO" dirty="0"/>
              <a:t> som gjør det mulig å diskontere direkte fra tidspunkt </a:t>
            </a:r>
            <a:r>
              <a:rPr lang="nb-NO" i="1" u="sng" dirty="0"/>
              <a:t>t</a:t>
            </a:r>
            <a:r>
              <a:rPr lang="nb-NO" dirty="0"/>
              <a:t> til tidspunkt </a:t>
            </a:r>
            <a:r>
              <a:rPr lang="nb-NO" i="1" u="sng" dirty="0"/>
              <a:t>0</a:t>
            </a:r>
            <a:r>
              <a:rPr lang="nb-NO" dirty="0"/>
              <a:t>:</a:t>
            </a:r>
          </a:p>
        </p:txBody>
      </p:sp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Gjennomsnittsrente</a:t>
            </a:r>
          </a:p>
        </p:txBody>
      </p:sp>
      <p:graphicFrame>
        <p:nvGraphicFramePr>
          <p:cNvPr id="271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510523"/>
              </p:ext>
            </p:extLst>
          </p:nvPr>
        </p:nvGraphicFramePr>
        <p:xfrm>
          <a:off x="1674019" y="2784327"/>
          <a:ext cx="6594475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4" name="Equation" r:id="rId3" imgW="2831760" imgH="469800" progId="Equation.DSMT4">
                  <p:embed/>
                </p:oleObj>
              </mc:Choice>
              <mc:Fallback>
                <p:oleObj name="Equation" r:id="rId3" imgW="283176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674019" y="2784327"/>
                        <a:ext cx="6594475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136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314966"/>
              </p:ext>
            </p:extLst>
          </p:nvPr>
        </p:nvGraphicFramePr>
        <p:xfrm>
          <a:off x="1674019" y="4141714"/>
          <a:ext cx="6594475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5" name="Equation" r:id="rId5" imgW="2831760" imgH="469800" progId="Equation.DSMT4">
                  <p:embed/>
                </p:oleObj>
              </mc:Choice>
              <mc:Fallback>
                <p:oleObj name="Equation" r:id="rId5" imgW="2831760" imgH="46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674019" y="4141714"/>
                        <a:ext cx="6594475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136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435823"/>
              </p:ext>
            </p:extLst>
          </p:nvPr>
        </p:nvGraphicFramePr>
        <p:xfrm>
          <a:off x="1688306" y="5499100"/>
          <a:ext cx="65659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6" name="Equation" r:id="rId7" imgW="2819160" imgH="355320" progId="Equation.DSMT4">
                  <p:embed/>
                </p:oleObj>
              </mc:Choice>
              <mc:Fallback>
                <p:oleObj name="Equation" r:id="rId7" imgW="281916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688306" y="5499100"/>
                        <a:ext cx="6565900" cy="765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952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1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706CE-9AEE-4339-927B-23C52F685DF3}" type="slidenum">
              <a:rPr lang="en-US"/>
              <a:pPr/>
              <a:t>48</a:t>
            </a:fld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/>
          </a:p>
          <a:p>
            <a:r>
              <a:rPr lang="nb-NO" dirty="0" smtClean="0"/>
              <a:t>Fra </a:t>
            </a:r>
            <a:r>
              <a:rPr lang="nb-NO" dirty="0"/>
              <a:t>eksemplet: 10%, 5%, 2%, 7%.</a:t>
            </a:r>
            <a:br>
              <a:rPr lang="nb-NO" dirty="0"/>
            </a:br>
            <a:r>
              <a:rPr lang="nb-NO" dirty="0"/>
              <a:t>rg</a:t>
            </a:r>
            <a:r>
              <a:rPr lang="nb-NO" baseline="-25000" dirty="0"/>
              <a:t>1</a:t>
            </a:r>
            <a:r>
              <a:rPr lang="nb-NO" dirty="0"/>
              <a:t> = 10%. </a:t>
            </a:r>
            <a:br>
              <a:rPr lang="nb-NO" dirty="0"/>
            </a:br>
            <a:r>
              <a:rPr lang="nb-NO" dirty="0"/>
              <a:t>rg</a:t>
            </a:r>
            <a:r>
              <a:rPr lang="nb-NO" baseline="-25000" dirty="0"/>
              <a:t>2</a:t>
            </a:r>
            <a:r>
              <a:rPr lang="nb-NO" dirty="0"/>
              <a:t> = [1,1</a:t>
            </a:r>
            <a:r>
              <a:rPr lang="nb-NO" dirty="0">
                <a:cs typeface="Arial" charset="0"/>
              </a:rPr>
              <a:t>∙1,05]</a:t>
            </a:r>
            <a:r>
              <a:rPr lang="nb-NO" baseline="30000" dirty="0">
                <a:cs typeface="Arial" charset="0"/>
              </a:rPr>
              <a:t>1/2</a:t>
            </a:r>
            <a:r>
              <a:rPr lang="nb-NO" dirty="0">
                <a:cs typeface="Arial" charset="0"/>
              </a:rPr>
              <a:t> ≈ 7,5%</a:t>
            </a:r>
            <a:br>
              <a:rPr lang="nb-NO" dirty="0">
                <a:cs typeface="Arial" charset="0"/>
              </a:rPr>
            </a:br>
            <a:r>
              <a:rPr lang="nb-NO" dirty="0"/>
              <a:t>rg</a:t>
            </a:r>
            <a:r>
              <a:rPr lang="nb-NO" baseline="-25000" dirty="0"/>
              <a:t>3</a:t>
            </a:r>
            <a:r>
              <a:rPr lang="nb-NO" dirty="0"/>
              <a:t> = [1,1</a:t>
            </a:r>
            <a:r>
              <a:rPr lang="nb-NO" dirty="0">
                <a:cs typeface="Arial" charset="0"/>
              </a:rPr>
              <a:t>∙1,05∙1,02]</a:t>
            </a:r>
            <a:r>
              <a:rPr lang="nb-NO" baseline="30000" dirty="0">
                <a:cs typeface="Arial" charset="0"/>
              </a:rPr>
              <a:t>1/3</a:t>
            </a:r>
            <a:r>
              <a:rPr lang="nb-NO" dirty="0">
                <a:cs typeface="Arial" charset="0"/>
              </a:rPr>
              <a:t> ≈ 5,6%</a:t>
            </a:r>
            <a:br>
              <a:rPr lang="nb-NO" dirty="0">
                <a:cs typeface="Arial" charset="0"/>
              </a:rPr>
            </a:br>
            <a:r>
              <a:rPr lang="nb-NO" dirty="0"/>
              <a:t>rg</a:t>
            </a:r>
            <a:r>
              <a:rPr lang="nb-NO" baseline="-25000" dirty="0"/>
              <a:t>4</a:t>
            </a:r>
            <a:r>
              <a:rPr lang="nb-NO" dirty="0"/>
              <a:t> = [1,1</a:t>
            </a:r>
            <a:r>
              <a:rPr lang="nb-NO" dirty="0">
                <a:cs typeface="Arial" charset="0"/>
              </a:rPr>
              <a:t>∙1,05∙1,02∙1,07]</a:t>
            </a:r>
            <a:r>
              <a:rPr lang="nb-NO" baseline="30000" dirty="0">
                <a:cs typeface="Arial" charset="0"/>
              </a:rPr>
              <a:t>1/4</a:t>
            </a:r>
            <a:r>
              <a:rPr lang="nb-NO" dirty="0">
                <a:cs typeface="Arial" charset="0"/>
              </a:rPr>
              <a:t> ≈ 6,0%</a:t>
            </a:r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Gjennomsnittsrente</a:t>
            </a:r>
          </a:p>
        </p:txBody>
      </p:sp>
      <p:graphicFrame>
        <p:nvGraphicFramePr>
          <p:cNvPr id="27238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641692"/>
              </p:ext>
            </p:extLst>
          </p:nvPr>
        </p:nvGraphicFramePr>
        <p:xfrm>
          <a:off x="3079286" y="1644843"/>
          <a:ext cx="374742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4" name="Equation" r:id="rId3" imgW="1384200" imgH="431640" progId="Equation.DSMT4">
                  <p:embed/>
                </p:oleObj>
              </mc:Choice>
              <mc:Fallback>
                <p:oleObj name="Equation" r:id="rId3" imgW="13842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3079286" y="1644843"/>
                        <a:ext cx="3747427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23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324844"/>
              </p:ext>
            </p:extLst>
          </p:nvPr>
        </p:nvGraphicFramePr>
        <p:xfrm>
          <a:off x="1487488" y="5319713"/>
          <a:ext cx="680085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5" name="Equation" r:id="rId5" imgW="2920680" imgH="419040" progId="Equation.DSMT4">
                  <p:embed/>
                </p:oleObj>
              </mc:Choice>
              <mc:Fallback>
                <p:oleObj name="Equation" r:id="rId5" imgW="292068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487488" y="5319713"/>
                        <a:ext cx="680085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831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2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2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7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24F9-73F9-48E1-B06C-2660D571025F}" type="slidenum">
              <a:rPr lang="en-US"/>
              <a:pPr/>
              <a:t>49</a:t>
            </a:fld>
            <a:endParaRPr lang="en-US"/>
          </a:p>
        </p:txBody>
      </p:sp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Varierende rente over tid</a:t>
            </a:r>
          </a:p>
        </p:txBody>
      </p:sp>
      <p:pic>
        <p:nvPicPr>
          <p:cNvPr id="273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39" r="7310" b="13808"/>
          <a:stretch>
            <a:fillRect/>
          </a:stretch>
        </p:blipFill>
        <p:spPr bwMode="auto">
          <a:xfrm>
            <a:off x="175419" y="1289436"/>
            <a:ext cx="7606639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34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87" b="13445"/>
          <a:stretch>
            <a:fillRect/>
          </a:stretch>
        </p:blipFill>
        <p:spPr bwMode="auto">
          <a:xfrm>
            <a:off x="2806701" y="3676650"/>
            <a:ext cx="7021910" cy="267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34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3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73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62C63-81AC-4534-9E74-FF1F831AF843}" type="slidenum">
              <a:rPr lang="en-US"/>
              <a:pPr/>
              <a:t>5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Kontantstrømmer angir inn- og utbetalinger over tid. Tidsdimensjonen er derfor viktig.</a:t>
            </a:r>
          </a:p>
          <a:p>
            <a:r>
              <a:rPr lang="nb-NO" dirty="0"/>
              <a:t>Selv uten prisendringer kan vi ikke direkte sammenligne beløp fra forskjellige perioder.</a:t>
            </a:r>
          </a:p>
          <a:p>
            <a:r>
              <a:rPr lang="nb-NO" dirty="0"/>
              <a:t>Menneskers preferanser (utålmodighet) og muligheter (f.eks. så korn og høste avling) gjør at vi foretrekker en krone i dag fremfor senere. Denne effekten kaller vi rente.</a:t>
            </a:r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Verdivurdering over tid</a:t>
            </a:r>
          </a:p>
        </p:txBody>
      </p:sp>
    </p:spTree>
    <p:extLst>
      <p:ext uri="{BB962C8B-B14F-4D97-AF65-F5344CB8AC3E}">
        <p14:creationId xmlns:p14="http://schemas.microsoft.com/office/powerpoint/2010/main" val="49912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0874-E75D-4854-AE44-00C164D2D686}" type="slidenum">
              <a:rPr lang="en-US"/>
              <a:pPr/>
              <a:t>50</a:t>
            </a:fld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801423" y="1650999"/>
            <a:ext cx="8301436" cy="2585323"/>
          </a:xfrm>
          <a:noFill/>
        </p:spPr>
        <p:txBody>
          <a:bodyPr>
            <a:spAutoFit/>
          </a:bodyPr>
          <a:lstStyle/>
          <a:p>
            <a:r>
              <a:rPr lang="nb-NO" dirty="0"/>
              <a:t>Banken gir 5% nominell rente på innskudd.</a:t>
            </a:r>
          </a:p>
          <a:p>
            <a:r>
              <a:rPr lang="nb-NO" dirty="0"/>
              <a:t>År </a:t>
            </a:r>
            <a:r>
              <a:rPr lang="nb-NO" dirty="0" smtClean="0"/>
              <a:t>2010 </a:t>
            </a:r>
            <a:r>
              <a:rPr lang="nb-NO" dirty="0"/>
              <a:t>ble det 31/12 satt inn kr. 10.000,-. </a:t>
            </a:r>
          </a:p>
          <a:p>
            <a:r>
              <a:rPr lang="nb-NO" dirty="0"/>
              <a:t>År </a:t>
            </a:r>
            <a:r>
              <a:rPr lang="nb-NO" dirty="0" smtClean="0"/>
              <a:t>2011 </a:t>
            </a:r>
            <a:r>
              <a:rPr lang="nb-NO" dirty="0"/>
              <a:t>gir det totalt kr. 10.500,- den 31/12.</a:t>
            </a:r>
          </a:p>
          <a:p>
            <a:r>
              <a:rPr lang="nb-NO" dirty="0"/>
              <a:t>Prisstigningen år </a:t>
            </a:r>
            <a:r>
              <a:rPr lang="nb-NO" dirty="0" smtClean="0"/>
              <a:t>2011 </a:t>
            </a:r>
            <a:r>
              <a:rPr lang="nb-NO" dirty="0"/>
              <a:t>er lik 3,03%.</a:t>
            </a:r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Nominell rente – Realrente</a:t>
            </a:r>
          </a:p>
        </p:txBody>
      </p:sp>
      <p:graphicFrame>
        <p:nvGraphicFramePr>
          <p:cNvPr id="116740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9304630"/>
              </p:ext>
            </p:extLst>
          </p:nvPr>
        </p:nvGraphicFramePr>
        <p:xfrm>
          <a:off x="850900" y="4183063"/>
          <a:ext cx="7296150" cy="201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1" name="Equation" r:id="rId3" imgW="2806560" imgH="838080" progId="Equation.DSMT4">
                  <p:embed/>
                </p:oleObj>
              </mc:Choice>
              <mc:Fallback>
                <p:oleObj name="Equation" r:id="rId3" imgW="2806560" imgH="838080" progId="Equation.DSMT4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850900" y="4183063"/>
                        <a:ext cx="7296150" cy="2011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42" name="AutoShape 6"/>
          <p:cNvSpPr>
            <a:spLocks/>
          </p:cNvSpPr>
          <p:nvPr/>
        </p:nvSpPr>
        <p:spPr bwMode="auto">
          <a:xfrm>
            <a:off x="194337" y="4315015"/>
            <a:ext cx="1945084" cy="609600"/>
          </a:xfrm>
          <a:prstGeom prst="borderCallout2">
            <a:avLst>
              <a:gd name="adj1" fmla="val 18750"/>
              <a:gd name="adj2" fmla="val 104245"/>
              <a:gd name="adj3" fmla="val 18750"/>
              <a:gd name="adj4" fmla="val 129796"/>
              <a:gd name="adj5" fmla="val 30468"/>
              <a:gd name="adj6" fmla="val 15641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 dirty="0">
                <a:latin typeface="Calibri" pitchFamily="34" charset="0"/>
                <a:cs typeface="Calibri" pitchFamily="34" charset="0"/>
              </a:rPr>
              <a:t>Realverdi målt i år 2000 kroner</a:t>
            </a:r>
          </a:p>
        </p:txBody>
      </p:sp>
      <p:sp>
        <p:nvSpPr>
          <p:cNvPr id="116743" name="AutoShape 7"/>
          <p:cNvSpPr>
            <a:spLocks/>
          </p:cNvSpPr>
          <p:nvPr/>
        </p:nvSpPr>
        <p:spPr bwMode="auto">
          <a:xfrm>
            <a:off x="6122459" y="4213415"/>
            <a:ext cx="2858294" cy="609600"/>
          </a:xfrm>
          <a:prstGeom prst="borderCallout2">
            <a:avLst>
              <a:gd name="adj1" fmla="val 18750"/>
              <a:gd name="adj2" fmla="val -2889"/>
              <a:gd name="adj3" fmla="val 18750"/>
              <a:gd name="adj4" fmla="val -19917"/>
              <a:gd name="adj5" fmla="val 37759"/>
              <a:gd name="adj6" fmla="val -3754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>
                <a:latin typeface="Calibri" pitchFamily="34" charset="0"/>
                <a:cs typeface="Calibri" pitchFamily="34" charset="0"/>
              </a:rPr>
              <a:t>Minus innskudd gir renteavkastningen</a:t>
            </a:r>
          </a:p>
        </p:txBody>
      </p:sp>
      <p:sp>
        <p:nvSpPr>
          <p:cNvPr id="116744" name="AutoShape 8"/>
          <p:cNvSpPr>
            <a:spLocks/>
          </p:cNvSpPr>
          <p:nvPr/>
        </p:nvSpPr>
        <p:spPr bwMode="auto">
          <a:xfrm>
            <a:off x="194338" y="5437377"/>
            <a:ext cx="2624402" cy="609600"/>
          </a:xfrm>
          <a:prstGeom prst="borderCallout2">
            <a:avLst>
              <a:gd name="adj1" fmla="val 18750"/>
              <a:gd name="adj2" fmla="val 103144"/>
              <a:gd name="adj3" fmla="val 18750"/>
              <a:gd name="adj4" fmla="val 121037"/>
              <a:gd name="adj5" fmla="val -782"/>
              <a:gd name="adj6" fmla="val 13951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>
                <a:latin typeface="Calibri" pitchFamily="34" charset="0"/>
                <a:cs typeface="Calibri" pitchFamily="34" charset="0"/>
              </a:rPr>
              <a:t>Delt på innskudd gir relativ avkastning</a:t>
            </a:r>
          </a:p>
        </p:txBody>
      </p:sp>
      <p:sp>
        <p:nvSpPr>
          <p:cNvPr id="116745" name="AutoShape 9"/>
          <p:cNvSpPr>
            <a:spLocks/>
          </p:cNvSpPr>
          <p:nvPr/>
        </p:nvSpPr>
        <p:spPr bwMode="auto">
          <a:xfrm>
            <a:off x="6825854" y="5653277"/>
            <a:ext cx="2105025" cy="609600"/>
          </a:xfrm>
          <a:prstGeom prst="borderCallout2">
            <a:avLst>
              <a:gd name="adj1" fmla="val 18750"/>
              <a:gd name="adj2" fmla="val -3921"/>
              <a:gd name="adj3" fmla="val 18750"/>
              <a:gd name="adj4" fmla="val -19773"/>
              <a:gd name="adj5" fmla="val -57292"/>
              <a:gd name="adj6" fmla="val -3611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nb-NO">
                <a:latin typeface="Calibri" pitchFamily="34" charset="0"/>
                <a:cs typeface="Calibri" pitchFamily="34" charset="0"/>
              </a:rPr>
              <a:t>Ganger med 100 gir %</a:t>
            </a:r>
          </a:p>
        </p:txBody>
      </p:sp>
    </p:spTree>
    <p:extLst>
      <p:ext uri="{BB962C8B-B14F-4D97-AF65-F5344CB8AC3E}">
        <p14:creationId xmlns:p14="http://schemas.microsoft.com/office/powerpoint/2010/main" val="85560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/>
      <p:bldP spid="116742" grpId="0" animBg="1"/>
      <p:bldP spid="116743" grpId="0" animBg="1"/>
      <p:bldP spid="116744" grpId="0" animBg="1"/>
      <p:bldP spid="11674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C2D5E-7CF0-4F64-B94B-13C390D5A9C2}" type="slidenum">
              <a:rPr lang="en-US"/>
              <a:pPr/>
              <a:t>51</a:t>
            </a:fld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>
            <a:spAutoFit/>
          </a:bodyPr>
          <a:lstStyle/>
          <a:p>
            <a:pPr marL="609600" indent="-609600">
              <a:buFont typeface="Wingdings" pitchFamily="2" charset="2"/>
              <a:buNone/>
            </a:pPr>
            <a:r>
              <a:rPr lang="nb-NO" dirty="0" err="1"/>
              <a:t>r</a:t>
            </a:r>
            <a:r>
              <a:rPr lang="nb-NO" baseline="-25000" dirty="0" err="1"/>
              <a:t>R</a:t>
            </a:r>
            <a:r>
              <a:rPr lang="nb-NO" dirty="0"/>
              <a:t>	= realrente pr. periode</a:t>
            </a:r>
          </a:p>
          <a:p>
            <a:pPr marL="609600" indent="-609600">
              <a:buFont typeface="Wingdings" pitchFamily="2" charset="2"/>
              <a:buNone/>
            </a:pPr>
            <a:r>
              <a:rPr lang="nb-NO" dirty="0" err="1"/>
              <a:t>r</a:t>
            </a:r>
            <a:r>
              <a:rPr lang="nb-NO" baseline="-25000" dirty="0" err="1"/>
              <a:t>N</a:t>
            </a:r>
            <a:r>
              <a:rPr lang="nb-NO" dirty="0"/>
              <a:t>	= nominell rente pr. periode</a:t>
            </a:r>
          </a:p>
          <a:p>
            <a:pPr marL="609600" indent="-609600">
              <a:buFont typeface="Wingdings" pitchFamily="2" charset="2"/>
              <a:buNone/>
            </a:pPr>
            <a:r>
              <a:rPr lang="nb-NO" dirty="0"/>
              <a:t>j	= prisstigning pr. periode</a:t>
            </a:r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Nominell rente &amp; Realrente</a:t>
            </a:r>
          </a:p>
        </p:txBody>
      </p:sp>
      <p:graphicFrame>
        <p:nvGraphicFramePr>
          <p:cNvPr id="1187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64127"/>
              </p:ext>
            </p:extLst>
          </p:nvPr>
        </p:nvGraphicFramePr>
        <p:xfrm>
          <a:off x="1039671" y="4760913"/>
          <a:ext cx="1873250" cy="117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7" name="Equation" r:id="rId3" imgW="685800" imgH="419040" progId="Equation.DSMT4">
                  <p:embed/>
                </p:oleObj>
              </mc:Choice>
              <mc:Fallback>
                <p:oleObj name="Equation" r:id="rId3" imgW="68580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1039671" y="4760913"/>
                        <a:ext cx="1873250" cy="1173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1824822"/>
              </p:ext>
            </p:extLst>
          </p:nvPr>
        </p:nvGraphicFramePr>
        <p:xfrm>
          <a:off x="5465093" y="5027613"/>
          <a:ext cx="2947988" cy="63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8" name="Equation" r:id="rId5" imgW="1079280" imgH="228600" progId="Equation.DSMT4">
                  <p:embed/>
                </p:oleObj>
              </mc:Choice>
              <mc:Fallback>
                <p:oleObj name="Equation" r:id="rId5" imgW="107928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5465093" y="5027613"/>
                        <a:ext cx="2947988" cy="639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79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693084"/>
              </p:ext>
            </p:extLst>
          </p:nvPr>
        </p:nvGraphicFramePr>
        <p:xfrm>
          <a:off x="2890044" y="3825875"/>
          <a:ext cx="412591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9" name="Equation" r:id="rId7" imgW="1511280" imgH="253800" progId="Equation.DSMT4">
                  <p:embed/>
                </p:oleObj>
              </mc:Choice>
              <mc:Fallback>
                <p:oleObj name="Equation" r:id="rId7" imgW="1511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blackGray">
                      <a:xfrm>
                        <a:off x="2890044" y="3825875"/>
                        <a:ext cx="4125913" cy="711200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240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8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8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8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nn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BØK311 BEDRIFTSØKONOMI 2b</a:t>
            </a:r>
            <a:endParaRPr lang="n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27F48-9CC9-D045-8B9B-52CCB28A42BB}" type="slidenum">
              <a:rPr lang="nn-NO" smtClean="0"/>
              <a:pPr/>
              <a:t>52</a:t>
            </a:fld>
            <a:endParaRPr lang="nn-NO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Legg vekt på å forstå hva formlene brukes til.</a:t>
            </a:r>
          </a:p>
          <a:p>
            <a:r>
              <a:rPr lang="nb-NO" dirty="0" smtClean="0"/>
              <a:t>På eksamen vil formlene være tilgjengelig sammen med oppgaveteksten.</a:t>
            </a:r>
          </a:p>
          <a:p>
            <a:r>
              <a:rPr lang="nb-NO" dirty="0" smtClean="0"/>
              <a:t>Du trenger derfor ikke pugge formler – men du trenger å vite hvordan de brukes.</a:t>
            </a:r>
          </a:p>
          <a:p>
            <a:r>
              <a:rPr lang="nb-NO" dirty="0" smtClean="0"/>
              <a:t>Lær deg å bruke kalkulatoren din, den har de fleste av disse formlene innebygd. Men du må selv lære deg hvilke funksjoner som gjør hva på kalkulatoren.</a:t>
            </a:r>
            <a:endParaRPr lang="nb-NO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Oppsummering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6136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224F-6599-4719-82BF-F83BE2128869}" type="slidenum">
              <a:rPr lang="en-US"/>
              <a:pPr/>
              <a:t>6</a:t>
            </a:fld>
            <a:endParaRPr lang="en-US"/>
          </a:p>
        </p:txBody>
      </p:sp>
      <p:sp>
        <p:nvSpPr>
          <p:cNvPr id="198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Rentebegrepet inneholder flere elementer:</a:t>
            </a:r>
          </a:p>
          <a:p>
            <a:pPr lvl="1">
              <a:lnSpc>
                <a:spcPct val="90000"/>
              </a:lnSpc>
            </a:pPr>
            <a:r>
              <a:rPr lang="nb-NO" sz="2800" dirty="0"/>
              <a:t>Tidskostnad (utålmodighet og muligheter)</a:t>
            </a:r>
          </a:p>
          <a:p>
            <a:pPr lvl="1">
              <a:lnSpc>
                <a:spcPct val="90000"/>
              </a:lnSpc>
            </a:pPr>
            <a:r>
              <a:rPr lang="nb-NO" sz="2800" dirty="0"/>
              <a:t>Inflasjon (prisstigning) eller deflasjon (reduksjon)</a:t>
            </a:r>
          </a:p>
          <a:p>
            <a:pPr lvl="1">
              <a:lnSpc>
                <a:spcPct val="90000"/>
              </a:lnSpc>
            </a:pPr>
            <a:r>
              <a:rPr lang="nb-NO" sz="2800" dirty="0"/>
              <a:t>Usikkerhet (alternativkostnad for usikre prosjekt)</a:t>
            </a:r>
          </a:p>
          <a:p>
            <a:pPr>
              <a:lnSpc>
                <a:spcPct val="90000"/>
              </a:lnSpc>
            </a:pPr>
            <a:r>
              <a:rPr lang="nb-NO" dirty="0"/>
              <a:t>Prosjektanalysen må ta hensyn til tidsdimensjonen ved å inkludere både tidskostnad og inflasjon.</a:t>
            </a:r>
          </a:p>
          <a:p>
            <a:pPr>
              <a:lnSpc>
                <a:spcPct val="90000"/>
              </a:lnSpc>
            </a:pPr>
            <a:r>
              <a:rPr lang="nb-NO" dirty="0"/>
              <a:t>Renteregning gjør om verdier fra en periode til en annen (f.eks. til nåverdi eller sluttverdi).</a:t>
            </a:r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Rente</a:t>
            </a:r>
          </a:p>
        </p:txBody>
      </p:sp>
    </p:spTree>
    <p:extLst>
      <p:ext uri="{BB962C8B-B14F-4D97-AF65-F5344CB8AC3E}">
        <p14:creationId xmlns:p14="http://schemas.microsoft.com/office/powerpoint/2010/main" val="241361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8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8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8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8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9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F43CC-E107-4DAB-86C3-0B8C3290C426}" type="slidenum">
              <a:rPr lang="en-US"/>
              <a:pPr/>
              <a:t>7</a:t>
            </a:fld>
            <a:endParaRPr lang="en-US"/>
          </a:p>
        </p:txBody>
      </p:sp>
      <p:sp>
        <p:nvSpPr>
          <p:cNvPr id="201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b-NO" dirty="0"/>
              <a:t>Renten som finansinstitusjoner tilbyr er nominell rente.</a:t>
            </a:r>
          </a:p>
          <a:p>
            <a:pPr>
              <a:lnSpc>
                <a:spcPct val="90000"/>
              </a:lnSpc>
            </a:pPr>
            <a:r>
              <a:rPr lang="nb-NO" dirty="0"/>
              <a:t>Denne nominelle renten dekker redusert kjøpekraft på grunn av prisstigning.</a:t>
            </a:r>
          </a:p>
          <a:p>
            <a:pPr>
              <a:lnSpc>
                <a:spcPct val="90000"/>
              </a:lnSpc>
            </a:pPr>
            <a:r>
              <a:rPr lang="nb-NO" dirty="0"/>
              <a:t>Den er også en kompensasjon for at banken har fått låne pengene (utålmodighetsdelen).</a:t>
            </a:r>
          </a:p>
          <a:p>
            <a:pPr>
              <a:lnSpc>
                <a:spcPct val="90000"/>
              </a:lnSpc>
            </a:pPr>
            <a:r>
              <a:rPr lang="nb-NO" dirty="0"/>
              <a:t>Den delen utover det som dekker prisstigningen er realrenten (tidskompensasjonen).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Bankinnskudd</a:t>
            </a:r>
          </a:p>
        </p:txBody>
      </p:sp>
    </p:spTree>
    <p:extLst>
      <p:ext uri="{BB962C8B-B14F-4D97-AF65-F5344CB8AC3E}">
        <p14:creationId xmlns:p14="http://schemas.microsoft.com/office/powerpoint/2010/main" val="320101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20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C6BC0-4679-45F8-9BB0-1E6D1B08D82D}" type="slidenum">
              <a:rPr lang="en-US"/>
              <a:pPr/>
              <a:t>8</a:t>
            </a:fld>
            <a:endParaRPr lang="en-US"/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/>
              <a:t>Sluttverdien </a:t>
            </a:r>
            <a:r>
              <a:rPr lang="nb-NO" sz="2800" dirty="0" smtClean="0"/>
              <a:t>er verdien </a:t>
            </a:r>
            <a:r>
              <a:rPr lang="nb-NO" sz="2800" dirty="0"/>
              <a:t>på et framtidig tidspunkt av et beløp i dag:</a:t>
            </a:r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Sluttverdi</a:t>
            </a:r>
          </a:p>
        </p:txBody>
      </p:sp>
      <p:grpSp>
        <p:nvGrpSpPr>
          <p:cNvPr id="199691" name="Group 11"/>
          <p:cNvGrpSpPr>
            <a:grpSpLocks/>
          </p:cNvGrpSpPr>
          <p:nvPr/>
        </p:nvGrpSpPr>
        <p:grpSpPr bwMode="auto">
          <a:xfrm>
            <a:off x="818621" y="2924176"/>
            <a:ext cx="8580041" cy="504825"/>
            <a:chOff x="476" y="1842"/>
            <a:chExt cx="4989" cy="318"/>
          </a:xfrm>
        </p:grpSpPr>
        <p:sp>
          <p:nvSpPr>
            <p:cNvPr id="199684" name="Line 4"/>
            <p:cNvSpPr>
              <a:spLocks noChangeShapeType="1"/>
            </p:cNvSpPr>
            <p:nvPr/>
          </p:nvSpPr>
          <p:spPr bwMode="blackGray">
            <a:xfrm>
              <a:off x="476" y="2115"/>
              <a:ext cx="46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99685" name="Line 5"/>
            <p:cNvSpPr>
              <a:spLocks noChangeShapeType="1"/>
            </p:cNvSpPr>
            <p:nvPr/>
          </p:nvSpPr>
          <p:spPr bwMode="blackGray">
            <a:xfrm>
              <a:off x="1383" y="2024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99686" name="Line 6"/>
            <p:cNvSpPr>
              <a:spLocks noChangeShapeType="1"/>
            </p:cNvSpPr>
            <p:nvPr/>
          </p:nvSpPr>
          <p:spPr bwMode="blackGray">
            <a:xfrm>
              <a:off x="3969" y="2024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99687" name="Rectangle 7"/>
            <p:cNvSpPr>
              <a:spLocks noChangeArrowheads="1"/>
            </p:cNvSpPr>
            <p:nvPr/>
          </p:nvSpPr>
          <p:spPr bwMode="blackGray">
            <a:xfrm>
              <a:off x="4967" y="1842"/>
              <a:ext cx="498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  <p:sp>
          <p:nvSpPr>
            <p:cNvPr id="199688" name="Rectangle 8"/>
            <p:cNvSpPr>
              <a:spLocks noChangeArrowheads="1"/>
            </p:cNvSpPr>
            <p:nvPr/>
          </p:nvSpPr>
          <p:spPr bwMode="blackGray">
            <a:xfrm>
              <a:off x="1111" y="1842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0</a:t>
              </a:r>
            </a:p>
          </p:txBody>
        </p:sp>
        <p:sp>
          <p:nvSpPr>
            <p:cNvPr id="199689" name="Rectangle 9"/>
            <p:cNvSpPr>
              <a:spLocks noChangeArrowheads="1"/>
            </p:cNvSpPr>
            <p:nvPr/>
          </p:nvSpPr>
          <p:spPr bwMode="blackGray">
            <a:xfrm>
              <a:off x="3696" y="1842"/>
              <a:ext cx="543" cy="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nb-NO"/>
                <a:t>T</a:t>
              </a:r>
            </a:p>
          </p:txBody>
        </p:sp>
      </p:grpSp>
      <p:sp>
        <p:nvSpPr>
          <p:cNvPr id="199690" name="Rectangle 10"/>
          <p:cNvSpPr>
            <a:spLocks noChangeArrowheads="1"/>
          </p:cNvSpPr>
          <p:nvPr/>
        </p:nvSpPr>
        <p:spPr bwMode="auto">
          <a:xfrm>
            <a:off x="1988080" y="3429001"/>
            <a:ext cx="856456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b-NO"/>
              <a:t>X</a:t>
            </a:r>
            <a:r>
              <a:rPr lang="nb-NO" baseline="-25000"/>
              <a:t>0</a:t>
            </a:r>
            <a:endParaRPr lang="nb-NO"/>
          </a:p>
        </p:txBody>
      </p:sp>
      <p:sp>
        <p:nvSpPr>
          <p:cNvPr id="199692" name="Line 12"/>
          <p:cNvSpPr>
            <a:spLocks noChangeShapeType="1"/>
          </p:cNvSpPr>
          <p:nvPr/>
        </p:nvSpPr>
        <p:spPr bwMode="auto">
          <a:xfrm>
            <a:off x="2691475" y="3644900"/>
            <a:ext cx="413437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99695" name="Rectangle 15"/>
          <p:cNvSpPr>
            <a:spLocks noChangeArrowheads="1"/>
          </p:cNvSpPr>
          <p:nvPr/>
        </p:nvSpPr>
        <p:spPr bwMode="auto">
          <a:xfrm>
            <a:off x="194338" y="3933826"/>
            <a:ext cx="5850731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tabLst>
                <a:tab pos="446088" algn="l"/>
              </a:tabLst>
            </a:pPr>
            <a:r>
              <a:rPr lang="nb-NO" sz="2800" i="1" dirty="0">
                <a:latin typeface="Calibri" pitchFamily="34" charset="0"/>
                <a:cs typeface="Calibri" pitchFamily="34" charset="0"/>
              </a:rPr>
              <a:t>X</a:t>
            </a:r>
            <a:r>
              <a:rPr lang="nb-NO" sz="2800" i="1" baseline="-25000" dirty="0">
                <a:latin typeface="Calibri" pitchFamily="34" charset="0"/>
                <a:cs typeface="Calibri" pitchFamily="34" charset="0"/>
              </a:rPr>
              <a:t>0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	= innskudd tidspunkt 0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tabLst>
                <a:tab pos="446088" algn="l"/>
              </a:tabLst>
            </a:pPr>
            <a:r>
              <a:rPr lang="nb-NO" sz="2800" i="1" dirty="0">
                <a:latin typeface="Calibri" pitchFamily="34" charset="0"/>
                <a:cs typeface="Calibri" pitchFamily="34" charset="0"/>
              </a:rPr>
              <a:t>r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	= rente pr. periode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tabLst>
                <a:tab pos="446088" algn="l"/>
              </a:tabLst>
            </a:pPr>
            <a:r>
              <a:rPr lang="nb-NO" sz="2800" i="1" dirty="0" err="1">
                <a:latin typeface="Calibri" pitchFamily="34" charset="0"/>
                <a:cs typeface="Calibri" pitchFamily="34" charset="0"/>
              </a:rPr>
              <a:t>X</a:t>
            </a:r>
            <a:r>
              <a:rPr lang="nb-NO" sz="2800" i="1" baseline="-25000" dirty="0" err="1">
                <a:latin typeface="Calibri" pitchFamily="34" charset="0"/>
                <a:cs typeface="Calibri" pitchFamily="34" charset="0"/>
              </a:rPr>
              <a:t>t</a:t>
            </a:r>
            <a:r>
              <a:rPr lang="nb-NO" sz="2800" dirty="0">
                <a:latin typeface="Calibri" pitchFamily="34" charset="0"/>
                <a:cs typeface="Calibri" pitchFamily="34" charset="0"/>
              </a:rPr>
              <a:t>	= sluttverdien etter t perioder,</a:t>
            </a:r>
            <a:br>
              <a:rPr lang="nb-NO" sz="2800" dirty="0">
                <a:latin typeface="Calibri" pitchFamily="34" charset="0"/>
                <a:cs typeface="Calibri" pitchFamily="34" charset="0"/>
              </a:rPr>
            </a:br>
            <a:r>
              <a:rPr lang="nb-NO" sz="2800" dirty="0">
                <a:latin typeface="Calibri" pitchFamily="34" charset="0"/>
                <a:cs typeface="Calibri" pitchFamily="34" charset="0"/>
              </a:rPr>
              <a:t>dvs. verdi av innskudd + renter.</a:t>
            </a:r>
          </a:p>
        </p:txBody>
      </p:sp>
      <p:graphicFrame>
        <p:nvGraphicFramePr>
          <p:cNvPr id="19969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498317"/>
              </p:ext>
            </p:extLst>
          </p:nvPr>
        </p:nvGraphicFramePr>
        <p:xfrm>
          <a:off x="5967678" y="4318000"/>
          <a:ext cx="2349000" cy="63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Equation" r:id="rId3" imgW="939600" imgH="253800" progId="Equation.DSMT4">
                  <p:embed/>
                </p:oleObj>
              </mc:Choice>
              <mc:Fallback>
                <p:oleObj name="Equation" r:id="rId3" imgW="9396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7678" y="4318000"/>
                        <a:ext cx="2349000" cy="63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9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808248"/>
              </p:ext>
            </p:extLst>
          </p:nvPr>
        </p:nvGraphicFramePr>
        <p:xfrm>
          <a:off x="5967678" y="4991100"/>
          <a:ext cx="2507400" cy="69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Equation" r:id="rId5" imgW="1002960" imgH="279360" progId="Equation.DSMT4">
                  <p:embed/>
                </p:oleObj>
              </mc:Choice>
              <mc:Fallback>
                <p:oleObj name="Equation" r:id="rId5" imgW="100296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7678" y="4991100"/>
                        <a:ext cx="2507400" cy="69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69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615432"/>
              </p:ext>
            </p:extLst>
          </p:nvPr>
        </p:nvGraphicFramePr>
        <p:xfrm>
          <a:off x="5967678" y="5734050"/>
          <a:ext cx="2571300" cy="69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Equation" r:id="rId7" imgW="1028520" imgH="279360" progId="Equation.DSMT4">
                  <p:embed/>
                </p:oleObj>
              </mc:Choice>
              <mc:Fallback>
                <p:oleObj name="Equation" r:id="rId7" imgW="102852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7678" y="5734050"/>
                        <a:ext cx="2571300" cy="69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970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502042"/>
              </p:ext>
            </p:extLst>
          </p:nvPr>
        </p:nvGraphicFramePr>
        <p:xfrm>
          <a:off x="5967678" y="3679825"/>
          <a:ext cx="2507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Equation" r:id="rId9" imgW="1002960" imgH="228600" progId="Equation.DSMT4">
                  <p:embed/>
                </p:oleObj>
              </mc:Choice>
              <mc:Fallback>
                <p:oleObj name="Equation" r:id="rId9" imgW="10029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7678" y="3679825"/>
                        <a:ext cx="25074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279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9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9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9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199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90" grpId="0"/>
      <p:bldP spid="199692" grpId="0" animBg="1"/>
      <p:bldP spid="1996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smtClean="0"/>
              <a:t>Rasmus Rasmussen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BØK311 BEDRIFTSØKONOMI 2b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D2170-3157-4600-95AA-FD158AC1F996}" type="slidenum">
              <a:rPr lang="en-US"/>
              <a:pPr/>
              <a:t>9</a:t>
            </a:fld>
            <a:endParaRPr lang="en-US"/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Sluttverdien vokser over tid</a:t>
            </a:r>
          </a:p>
        </p:txBody>
      </p:sp>
      <p:pic>
        <p:nvPicPr>
          <p:cNvPr id="20275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6" r="37988" b="28464"/>
          <a:stretch>
            <a:fillRect/>
          </a:stretch>
        </p:blipFill>
        <p:spPr bwMode="auto">
          <a:xfrm>
            <a:off x="1300982" y="1292328"/>
            <a:ext cx="7285455" cy="515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17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27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_mal_B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him_mal_B</Template>
  <TotalTime>2324</TotalTime>
  <Words>2172</Words>
  <Application>Microsoft Office PowerPoint</Application>
  <PresentationFormat>A4 Paper (210x297 mm)</PresentationFormat>
  <Paragraphs>572</Paragraphs>
  <Slides>52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him_mal_B</vt:lpstr>
      <vt:lpstr>Ripple</vt:lpstr>
      <vt:lpstr>Equation</vt:lpstr>
      <vt:lpstr>Prosjektanalyse Øyvind Bøhren og Per Ivar Gjærum</vt:lpstr>
      <vt:lpstr>Læringsmål</vt:lpstr>
      <vt:lpstr>Kapittel 3: Oversikt</vt:lpstr>
      <vt:lpstr>Finansmatematikk</vt:lpstr>
      <vt:lpstr>Verdivurdering over tid</vt:lpstr>
      <vt:lpstr>Rente</vt:lpstr>
      <vt:lpstr>Bankinnskudd</vt:lpstr>
      <vt:lpstr>Sluttverdi</vt:lpstr>
      <vt:lpstr>Sluttverdien vokser over tid</vt:lpstr>
      <vt:lpstr>Sluttverdifaktor</vt:lpstr>
      <vt:lpstr>Sluttverdi og ukjent rente</vt:lpstr>
      <vt:lpstr>Sluttverdi og ukjent løpetid</vt:lpstr>
      <vt:lpstr>Nåverdi</vt:lpstr>
      <vt:lpstr>Nåverdi av livspolise</vt:lpstr>
      <vt:lpstr>Nåverdifaktor</vt:lpstr>
      <vt:lpstr>Nåverdien synker med økt tid  eller økt rente</vt:lpstr>
      <vt:lpstr>Annuiteter</vt:lpstr>
      <vt:lpstr>Annuitetslån</vt:lpstr>
      <vt:lpstr>Annuitet med uendelig levetid</vt:lpstr>
      <vt:lpstr>Kapitaliseringsfaktoren</vt:lpstr>
      <vt:lpstr>Multiplikatormetoden</vt:lpstr>
      <vt:lpstr>Kontantstrøm med konstant vekst</vt:lpstr>
      <vt:lpstr>Nåverdi etterskuddsannuiteter</vt:lpstr>
      <vt:lpstr>Ekspropriasjon (Eks. 3.9)</vt:lpstr>
      <vt:lpstr>Ekspropriasjon (Eks. 3.9 forts.)</vt:lpstr>
      <vt:lpstr>Ekspropriasjon (Eks. 3.9 forts.)</vt:lpstr>
      <vt:lpstr>Fra nåverdi til annuitet</vt:lpstr>
      <vt:lpstr>Annuitetslån</vt:lpstr>
      <vt:lpstr>Annuitetslån</vt:lpstr>
      <vt:lpstr>Annuitetslån etter skatt</vt:lpstr>
      <vt:lpstr>Annuiteters sluttverdi</vt:lpstr>
      <vt:lpstr>Livrente - studiefond</vt:lpstr>
      <vt:lpstr>Nåverdi forskuddsannuiteter</vt:lpstr>
      <vt:lpstr>Forskuddsannuitet</vt:lpstr>
      <vt:lpstr>Forskuddsleie (eks. 3.16)</vt:lpstr>
      <vt:lpstr>Forskuddsannuiteter</vt:lpstr>
      <vt:lpstr>Kort og lang rente</vt:lpstr>
      <vt:lpstr>Rente og periodelengde</vt:lpstr>
      <vt:lpstr>Kvartalsrente og månedsrente</vt:lpstr>
      <vt:lpstr>Bankrentemetoden</vt:lpstr>
      <vt:lpstr>Bankrentemetoden</vt:lpstr>
      <vt:lpstr>Kontinuerlig rente</vt:lpstr>
      <vt:lpstr>Renteregning</vt:lpstr>
      <vt:lpstr>Varierende rente over tid</vt:lpstr>
      <vt:lpstr>Varierende rente over tid</vt:lpstr>
      <vt:lpstr>Investering &amp; varierende rente</vt:lpstr>
      <vt:lpstr>Gjennomsnittsrente</vt:lpstr>
      <vt:lpstr>Gjennomsnittsrente</vt:lpstr>
      <vt:lpstr>Varierende rente over tid</vt:lpstr>
      <vt:lpstr>Nominell rente – Realrente</vt:lpstr>
      <vt:lpstr>Nominell rente &amp; Realrente</vt:lpstr>
      <vt:lpstr>Oppsummering</vt:lpstr>
    </vt:vector>
  </TitlesOfParts>
  <Company>Høgskolen i Molde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Operasjonsanalytiske emner</dc:title>
  <dc:creator>Rasmussen Rasmus</dc:creator>
  <cp:lastModifiedBy>Rasmussen Rasmus</cp:lastModifiedBy>
  <cp:revision>194</cp:revision>
  <cp:lastPrinted>2011-09-07T12:05:55Z</cp:lastPrinted>
  <dcterms:created xsi:type="dcterms:W3CDTF">2011-03-04T18:04:00Z</dcterms:created>
  <dcterms:modified xsi:type="dcterms:W3CDTF">2012-05-31T11:22:50Z</dcterms:modified>
</cp:coreProperties>
</file>