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50" r:id="rId3"/>
    <p:sldId id="400" r:id="rId4"/>
    <p:sldId id="401" r:id="rId5"/>
    <p:sldId id="420" r:id="rId6"/>
    <p:sldId id="419" r:id="rId7"/>
    <p:sldId id="418" r:id="rId8"/>
    <p:sldId id="433" r:id="rId9"/>
    <p:sldId id="421" r:id="rId10"/>
    <p:sldId id="402" r:id="rId11"/>
    <p:sldId id="434" r:id="rId12"/>
    <p:sldId id="422" r:id="rId13"/>
    <p:sldId id="435" r:id="rId14"/>
    <p:sldId id="423" r:id="rId15"/>
    <p:sldId id="424" r:id="rId16"/>
    <p:sldId id="425" r:id="rId17"/>
    <p:sldId id="426" r:id="rId18"/>
    <p:sldId id="427" r:id="rId19"/>
    <p:sldId id="436" r:id="rId20"/>
    <p:sldId id="428" r:id="rId21"/>
    <p:sldId id="412" r:id="rId22"/>
    <p:sldId id="430" r:id="rId23"/>
    <p:sldId id="437" r:id="rId24"/>
    <p:sldId id="304" r:id="rId25"/>
    <p:sldId id="431" r:id="rId26"/>
    <p:sldId id="432" r:id="rId27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2CC"/>
    <a:srgbClr val="166C9E"/>
    <a:srgbClr val="1F6C9E"/>
    <a:srgbClr val="00518E"/>
    <a:srgbClr val="008080"/>
    <a:srgbClr val="FF6600"/>
    <a:srgbClr val="CC00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277" autoAdjust="0"/>
  </p:normalViewPr>
  <p:slideViewPr>
    <p:cSldViewPr>
      <p:cViewPr varScale="1">
        <p:scale>
          <a:sx n="85" d="100"/>
          <a:sy n="85" d="100"/>
        </p:scale>
        <p:origin x="-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3F642C-B12B-44F9-960C-8B04C5FC0760}" type="datetimeFigureOut">
              <a:rPr lang="nb-NO"/>
              <a:pPr>
                <a:defRPr/>
              </a:pPr>
              <a:t>05.08.2009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3C7D530-6E69-44F4-BC1B-CA5F80465F6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7D530-6E69-44F4-BC1B-CA5F80465F69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D19CE-1806-4CF7-8306-144F4484190B}" type="slidenum">
              <a:rPr lang="en-US"/>
              <a:pPr/>
              <a:t>11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D19CE-1806-4CF7-8306-144F4484190B}" type="slidenum">
              <a:rPr lang="en-US"/>
              <a:pPr/>
              <a:t>12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D19CE-1806-4CF7-8306-144F4484190B}" type="slidenum">
              <a:rPr lang="en-US"/>
              <a:pPr/>
              <a:t>13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D19CE-1806-4CF7-8306-144F4484190B}" type="slidenum">
              <a:rPr lang="en-US"/>
              <a:pPr/>
              <a:t>14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D19CE-1806-4CF7-8306-144F4484190B}" type="slidenum">
              <a:rPr lang="en-US"/>
              <a:pPr/>
              <a:t>15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D19CE-1806-4CF7-8306-144F4484190B}" type="slidenum">
              <a:rPr lang="en-US"/>
              <a:pPr/>
              <a:t>16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D19CE-1806-4CF7-8306-144F4484190B}" type="slidenum">
              <a:rPr lang="en-US"/>
              <a:pPr/>
              <a:t>17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D19CE-1806-4CF7-8306-144F4484190B}" type="slidenum">
              <a:rPr lang="en-US"/>
              <a:pPr/>
              <a:t>18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D19CE-1806-4CF7-8306-144F4484190B}" type="slidenum">
              <a:rPr lang="en-US"/>
              <a:pPr/>
              <a:t>19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D19CE-1806-4CF7-8306-144F4484190B}" type="slidenum">
              <a:rPr lang="en-US"/>
              <a:pPr/>
              <a:t>20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0AC71A-29EA-4633-8CBD-998D4EA6E47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73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740AF-AECF-405C-932F-FA0C47543E4A}" type="slidenum">
              <a:rPr lang="en-US"/>
              <a:pPr/>
              <a:t>21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740AF-AECF-405C-932F-FA0C47543E4A}" type="slidenum">
              <a:rPr lang="en-US"/>
              <a:pPr/>
              <a:t>22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740AF-AECF-405C-932F-FA0C47543E4A}" type="slidenum">
              <a:rPr lang="en-US"/>
              <a:pPr/>
              <a:t>23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3BAA5-3836-44D1-9803-F4A510C326FB}" type="slidenum">
              <a:rPr lang="en-US"/>
              <a:pPr/>
              <a:t>24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3BAA5-3836-44D1-9803-F4A510C326FB}" type="slidenum">
              <a:rPr lang="en-US"/>
              <a:pPr/>
              <a:t>25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3BAA5-3836-44D1-9803-F4A510C326FB}" type="slidenum">
              <a:rPr lang="en-US"/>
              <a:pPr/>
              <a:t>26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486C2-A4B7-47AC-BDA0-FE317BCA0BDA}" type="slidenum">
              <a:rPr lang="en-US"/>
              <a:pPr/>
              <a:t>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486C2-A4B7-47AC-BDA0-FE317BCA0BDA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486C2-A4B7-47AC-BDA0-FE317BCA0BDA}" type="slidenum">
              <a:rPr lang="en-US"/>
              <a:pPr/>
              <a:t>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486C2-A4B7-47AC-BDA0-FE317BCA0BDA}" type="slidenum">
              <a:rPr lang="en-US"/>
              <a:pPr/>
              <a:t>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486C2-A4B7-47AC-BDA0-FE317BCA0BDA}" type="slidenum">
              <a:rPr lang="en-US"/>
              <a:pPr/>
              <a:t>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D19CE-1806-4CF7-8306-144F4484190B}" type="slidenum">
              <a:rPr lang="en-US"/>
              <a:pPr/>
              <a:t>9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D19CE-1806-4CF7-8306-144F4484190B}" type="slidenum">
              <a:rPr lang="en-US"/>
              <a:pPr/>
              <a:t>10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A3B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agbok HVITp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4300" y="333375"/>
            <a:ext cx="1231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aner2 copy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415088"/>
            <a:ext cx="9144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133600"/>
            <a:ext cx="7772400" cy="11795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CC0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951BB7D-7C9F-40CE-9579-AC1000B16633}" type="datetime1">
              <a:rPr lang="nb-NO"/>
              <a:pPr>
                <a:defRPr/>
              </a:pPr>
              <a:t>05.08.2009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nb-NO"/>
              <a:t>Kapittel 5 - Trærne i skogen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C1A4C5B-DAFA-4B59-8A0A-E0BADF3E4F2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pic>
        <p:nvPicPr>
          <p:cNvPr id="1028" name="Picture 5" descr="baner2 copy.jpg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6415088"/>
            <a:ext cx="9144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8" r:id="rId4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3B2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3B2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3B2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3B2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3B2C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jpe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group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algn="ctr"/>
            <a:r>
              <a:rPr lang="nb-NO" sz="3200" dirty="0" smtClean="0"/>
              <a:t>Kapittel 8</a:t>
            </a:r>
            <a:br>
              <a:rPr lang="nb-NO" sz="3200" dirty="0" smtClean="0"/>
            </a:br>
            <a:r>
              <a:rPr lang="nb-NO" sz="2800" dirty="0" smtClean="0">
                <a:solidFill>
                  <a:schemeClr val="tx1"/>
                </a:solidFill>
              </a:rPr>
              <a:t>Finansiering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67000" y="1981200"/>
            <a:ext cx="3886200" cy="307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077"/>
          <p:cNvSpPr>
            <a:spLocks noChangeArrowheads="1"/>
          </p:cNvSpPr>
          <p:nvPr/>
        </p:nvSpPr>
        <p:spPr bwMode="auto">
          <a:xfrm>
            <a:off x="428494" y="212568"/>
            <a:ext cx="7039106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err="1" smtClean="0"/>
              <a:t>Finansieringsrisiko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øker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når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gjeldsgraden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øker</a:t>
            </a:r>
            <a:endParaRPr lang="en-US" sz="2400" b="1" dirty="0"/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52600" y="2667000"/>
            <a:ext cx="5943600" cy="365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81200" y="914401"/>
            <a:ext cx="671075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0" name="Rectangle 2072"/>
          <p:cNvSpPr>
            <a:spLocks noChangeArrowheads="1"/>
          </p:cNvSpPr>
          <p:nvPr/>
        </p:nvSpPr>
        <p:spPr bwMode="auto">
          <a:xfrm>
            <a:off x="228600" y="2590800"/>
            <a:ext cx="876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smtClean="0"/>
              <a:t>Investeringsrisiko 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smtClean="0"/>
              <a:t>Skyldes usikkerhet i kontanstrøm fra driften. Uansett gjeld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en-US" sz="2000" smtClean="0"/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smtClean="0"/>
              <a:t>Finansieringsrisiko 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smtClean="0"/>
              <a:t>Skyldes fast betalingsforpliktelse på gjeld (renter og avdag)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smtClean="0"/>
              <a:t>Stiger med gjeldsgraden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en-US" sz="2000" smtClean="0"/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smtClean="0"/>
              <a:t>Konkursrisiko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smtClean="0"/>
              <a:t>Kontanstrøm fra drift dekker ikke renter og avdrag 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smtClean="0"/>
              <a:t>Skyldes høy gjeldsgrad</a:t>
            </a:r>
            <a:endParaRPr lang="en-US" sz="2000"/>
          </a:p>
        </p:txBody>
      </p:sp>
      <p:sp>
        <p:nvSpPr>
          <p:cNvPr id="11270" name="Rectangle 2077"/>
          <p:cNvSpPr>
            <a:spLocks noChangeArrowheads="1"/>
          </p:cNvSpPr>
          <p:nvPr/>
        </p:nvSpPr>
        <p:spPr bwMode="auto">
          <a:xfrm>
            <a:off x="381000" y="228600"/>
            <a:ext cx="6542176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err="1" smtClean="0"/>
              <a:t>Finansieringsrisiko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øker</a:t>
            </a:r>
            <a:r>
              <a:rPr lang="en-US" sz="2400" b="1" dirty="0" smtClean="0"/>
              <a:t> med </a:t>
            </a:r>
            <a:r>
              <a:rPr lang="en-US" sz="2400" b="1" dirty="0" err="1" smtClean="0"/>
              <a:t>gjeldsgraden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838200"/>
            <a:ext cx="2667000" cy="164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0" name="Rectangle 2072"/>
          <p:cNvSpPr>
            <a:spLocks noChangeArrowheads="1"/>
          </p:cNvSpPr>
          <p:nvPr/>
        </p:nvSpPr>
        <p:spPr bwMode="auto">
          <a:xfrm>
            <a:off x="228600" y="7620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/>
              <a:t>Fleksibilitet</a:t>
            </a:r>
            <a:r>
              <a:rPr lang="en-US" sz="2000" dirty="0" smtClean="0"/>
              <a:t> for </a:t>
            </a:r>
            <a:r>
              <a:rPr lang="en-US" sz="2000" dirty="0" err="1" smtClean="0"/>
              <a:t>eierne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err="1" smtClean="0"/>
              <a:t>Høy</a:t>
            </a:r>
            <a:r>
              <a:rPr lang="en-US" sz="2000" dirty="0" smtClean="0"/>
              <a:t> </a:t>
            </a:r>
            <a:r>
              <a:rPr lang="en-US" sz="2000" dirty="0" err="1" smtClean="0"/>
              <a:t>gjeld</a:t>
            </a:r>
            <a:r>
              <a:rPr lang="en-US" sz="2000" dirty="0" smtClean="0"/>
              <a:t> </a:t>
            </a:r>
            <a:r>
              <a:rPr lang="en-US" sz="2000" dirty="0" err="1" smtClean="0"/>
              <a:t>betyr</a:t>
            </a:r>
            <a:r>
              <a:rPr lang="en-US" sz="2000" dirty="0" smtClean="0"/>
              <a:t> </a:t>
            </a:r>
            <a:r>
              <a:rPr lang="en-US" sz="2000" dirty="0" err="1" smtClean="0"/>
              <a:t>høy</a:t>
            </a:r>
            <a:r>
              <a:rPr lang="en-US" sz="2000" dirty="0" smtClean="0"/>
              <a:t> fast </a:t>
            </a:r>
            <a:r>
              <a:rPr lang="en-US" sz="2000" dirty="0" err="1" smtClean="0"/>
              <a:t>forpliktelse</a:t>
            </a:r>
            <a:r>
              <a:rPr lang="en-US" sz="2000" dirty="0" smtClean="0"/>
              <a:t> for </a:t>
            </a:r>
            <a:r>
              <a:rPr lang="en-US" sz="2000" dirty="0" err="1" smtClean="0"/>
              <a:t>eierne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err="1" smtClean="0"/>
              <a:t>Tilsier</a:t>
            </a:r>
            <a:r>
              <a:rPr lang="en-US" sz="2000" dirty="0" smtClean="0"/>
              <a:t> </a:t>
            </a:r>
            <a:r>
              <a:rPr lang="en-US" sz="2000" dirty="0" err="1" smtClean="0"/>
              <a:t>lav</a:t>
            </a:r>
            <a:r>
              <a:rPr lang="en-US" sz="2000" dirty="0" smtClean="0"/>
              <a:t> </a:t>
            </a:r>
            <a:r>
              <a:rPr lang="en-US" sz="2000" dirty="0" err="1" smtClean="0"/>
              <a:t>gjeld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en-US" sz="2000" dirty="0" smtClean="0"/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/>
              <a:t>Kontroll</a:t>
            </a:r>
            <a:r>
              <a:rPr lang="en-US" sz="2000" dirty="0" smtClean="0"/>
              <a:t> med </a:t>
            </a:r>
            <a:r>
              <a:rPr lang="en-US" sz="2000" dirty="0" err="1" smtClean="0"/>
              <a:t>egenrådig</a:t>
            </a:r>
            <a:r>
              <a:rPr lang="en-US" sz="2000" dirty="0" smtClean="0"/>
              <a:t> </a:t>
            </a:r>
            <a:r>
              <a:rPr lang="en-US" sz="2000" dirty="0" err="1" smtClean="0"/>
              <a:t>ledelse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Jo </a:t>
            </a:r>
            <a:r>
              <a:rPr lang="en-US" sz="2000" dirty="0" err="1" smtClean="0"/>
              <a:t>mer</a:t>
            </a:r>
            <a:r>
              <a:rPr lang="en-US" sz="2000" dirty="0" smtClean="0"/>
              <a:t> </a:t>
            </a:r>
            <a:r>
              <a:rPr lang="en-US" sz="2000" dirty="0" err="1" smtClean="0"/>
              <a:t>gjeld</a:t>
            </a:r>
            <a:r>
              <a:rPr lang="en-US" sz="2000" dirty="0" smtClean="0"/>
              <a:t>, </a:t>
            </a:r>
            <a:r>
              <a:rPr lang="en-US" sz="2000" dirty="0" err="1" smtClean="0"/>
              <a:t>desto</a:t>
            </a:r>
            <a:r>
              <a:rPr lang="en-US" sz="2000" dirty="0" smtClean="0"/>
              <a:t> </a:t>
            </a:r>
            <a:r>
              <a:rPr lang="en-US" sz="2000" dirty="0" err="1" smtClean="0"/>
              <a:t>større</a:t>
            </a:r>
            <a:r>
              <a:rPr lang="en-US" sz="2000" dirty="0" smtClean="0"/>
              <a:t> </a:t>
            </a:r>
            <a:r>
              <a:rPr lang="en-US" sz="2000" dirty="0" err="1" smtClean="0"/>
              <a:t>kontanstrøm</a:t>
            </a:r>
            <a:r>
              <a:rPr lang="en-US" sz="2000" dirty="0" smtClean="0"/>
              <a:t> </a:t>
            </a:r>
            <a:r>
              <a:rPr lang="en-US" sz="2000" dirty="0" err="1" smtClean="0"/>
              <a:t>fra</a:t>
            </a:r>
            <a:r>
              <a:rPr lang="en-US" sz="2000" dirty="0" smtClean="0"/>
              <a:t> </a:t>
            </a:r>
            <a:r>
              <a:rPr lang="en-US" sz="2000" dirty="0" err="1" smtClean="0"/>
              <a:t>driften</a:t>
            </a:r>
            <a:r>
              <a:rPr lang="en-US" sz="2000" dirty="0" smtClean="0"/>
              <a:t> </a:t>
            </a:r>
            <a:r>
              <a:rPr lang="en-US" sz="2000" dirty="0" err="1" smtClean="0"/>
              <a:t>trengs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err="1" smtClean="0"/>
              <a:t>Tilsier</a:t>
            </a:r>
            <a:r>
              <a:rPr lang="en-US" sz="2000" dirty="0" smtClean="0"/>
              <a:t> </a:t>
            </a:r>
            <a:r>
              <a:rPr lang="en-US" sz="2000" dirty="0" err="1" smtClean="0"/>
              <a:t>høy</a:t>
            </a:r>
            <a:r>
              <a:rPr lang="en-US" sz="2000" dirty="0" smtClean="0"/>
              <a:t> </a:t>
            </a:r>
            <a:r>
              <a:rPr lang="en-US" sz="2000" dirty="0" err="1" smtClean="0"/>
              <a:t>gjeld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en-US" sz="2000" dirty="0" smtClean="0"/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/>
              <a:t>Lav</a:t>
            </a:r>
            <a:r>
              <a:rPr lang="en-US" sz="2000" dirty="0" smtClean="0"/>
              <a:t> </a:t>
            </a:r>
            <a:r>
              <a:rPr lang="en-US" sz="2000" dirty="0" err="1" smtClean="0"/>
              <a:t>skatt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err="1" smtClean="0"/>
              <a:t>Bedrifts</a:t>
            </a:r>
            <a:r>
              <a:rPr lang="en-US" sz="2000" dirty="0" smtClean="0"/>
              <a:t>, </a:t>
            </a:r>
            <a:r>
              <a:rPr lang="en-US" sz="2000" dirty="0" err="1" smtClean="0"/>
              <a:t>eiers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kreditors</a:t>
            </a:r>
            <a:r>
              <a:rPr lang="en-US" sz="2000" dirty="0" smtClean="0"/>
              <a:t> </a:t>
            </a:r>
            <a:r>
              <a:rPr lang="en-US" sz="2000" dirty="0" err="1" smtClean="0"/>
              <a:t>hånd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err="1" smtClean="0"/>
              <a:t>Uklar</a:t>
            </a:r>
            <a:r>
              <a:rPr lang="en-US" sz="2000" dirty="0" smtClean="0"/>
              <a:t> </a:t>
            </a:r>
            <a:r>
              <a:rPr lang="en-US" sz="2000" dirty="0" err="1" smtClean="0"/>
              <a:t>konklusjon</a:t>
            </a:r>
            <a:r>
              <a:rPr lang="en-US" sz="2000" dirty="0" smtClean="0"/>
              <a:t>; </a:t>
            </a:r>
            <a:r>
              <a:rPr lang="en-US" sz="2000" dirty="0" err="1" smtClean="0"/>
              <a:t>uansett</a:t>
            </a:r>
            <a:r>
              <a:rPr lang="en-US" sz="2000" dirty="0" smtClean="0"/>
              <a:t> </a:t>
            </a:r>
            <a:r>
              <a:rPr lang="en-US" sz="2000" dirty="0" err="1" smtClean="0"/>
              <a:t>beskjedent</a:t>
            </a:r>
            <a:r>
              <a:rPr lang="en-US" sz="2000" dirty="0" smtClean="0"/>
              <a:t> </a:t>
            </a:r>
            <a:r>
              <a:rPr lang="en-US" sz="2000" dirty="0" err="1" smtClean="0"/>
              <a:t>gjeldsargument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/>
              <a:t>Kreditors</a:t>
            </a:r>
            <a:r>
              <a:rPr lang="en-US" sz="2000" dirty="0" smtClean="0"/>
              <a:t> </a:t>
            </a:r>
            <a:r>
              <a:rPr lang="en-US" sz="2000" dirty="0" err="1" smtClean="0"/>
              <a:t>behov</a:t>
            </a:r>
            <a:r>
              <a:rPr lang="en-US" sz="2000" dirty="0" smtClean="0"/>
              <a:t> for </a:t>
            </a:r>
            <a:r>
              <a:rPr lang="en-US" sz="2000" dirty="0" err="1" smtClean="0"/>
              <a:t>beskyttelse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err="1" smtClean="0"/>
              <a:t>Høy</a:t>
            </a:r>
            <a:r>
              <a:rPr lang="en-US" sz="2000" dirty="0" smtClean="0"/>
              <a:t> </a:t>
            </a:r>
            <a:r>
              <a:rPr lang="en-US" sz="2000" dirty="0" err="1" smtClean="0"/>
              <a:t>gjeld</a:t>
            </a:r>
            <a:r>
              <a:rPr lang="en-US" sz="2000" dirty="0" smtClean="0"/>
              <a:t> </a:t>
            </a:r>
            <a:r>
              <a:rPr lang="en-US" sz="2000" dirty="0" err="1" smtClean="0"/>
              <a:t>frister</a:t>
            </a:r>
            <a:r>
              <a:rPr lang="en-US" sz="2000" dirty="0" smtClean="0"/>
              <a:t> </a:t>
            </a:r>
            <a:r>
              <a:rPr lang="en-US" sz="2000" dirty="0" err="1" smtClean="0"/>
              <a:t>eierne</a:t>
            </a:r>
            <a:r>
              <a:rPr lang="en-US" sz="2000" dirty="0" smtClean="0"/>
              <a:t> </a:t>
            </a:r>
            <a:r>
              <a:rPr lang="en-US" sz="2000" dirty="0" err="1" smtClean="0"/>
              <a:t>til</a:t>
            </a:r>
            <a:r>
              <a:rPr lang="en-US" sz="2000" dirty="0" smtClean="0"/>
              <a:t> å </a:t>
            </a:r>
            <a:r>
              <a:rPr lang="en-US" sz="2000" dirty="0" err="1" smtClean="0"/>
              <a:t>stjele</a:t>
            </a:r>
            <a:r>
              <a:rPr lang="en-US" sz="2000" dirty="0" smtClean="0"/>
              <a:t> </a:t>
            </a:r>
            <a:r>
              <a:rPr lang="en-US" sz="2000" dirty="0" err="1" smtClean="0"/>
              <a:t>fra</a:t>
            </a:r>
            <a:r>
              <a:rPr lang="en-US" sz="2000" dirty="0" smtClean="0"/>
              <a:t> </a:t>
            </a:r>
            <a:r>
              <a:rPr lang="en-US" sz="2000" dirty="0" err="1" smtClean="0"/>
              <a:t>kreditorene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err="1" smtClean="0"/>
              <a:t>Tilsier</a:t>
            </a:r>
            <a:r>
              <a:rPr lang="en-US" sz="2000" dirty="0" smtClean="0"/>
              <a:t> </a:t>
            </a:r>
            <a:r>
              <a:rPr lang="en-US" sz="2000" dirty="0" err="1" smtClean="0"/>
              <a:t>lav</a:t>
            </a:r>
            <a:r>
              <a:rPr lang="en-US" sz="2000" dirty="0" smtClean="0"/>
              <a:t> </a:t>
            </a:r>
            <a:r>
              <a:rPr lang="en-US" sz="2000" dirty="0" err="1" smtClean="0"/>
              <a:t>gjeld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11270" name="Rectangle 2077"/>
          <p:cNvSpPr>
            <a:spLocks noChangeArrowheads="1"/>
          </p:cNvSpPr>
          <p:nvPr/>
        </p:nvSpPr>
        <p:spPr bwMode="auto">
          <a:xfrm>
            <a:off x="152400" y="152400"/>
            <a:ext cx="522771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err="1" smtClean="0"/>
              <a:t>Hva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beste</a:t>
            </a:r>
            <a:r>
              <a:rPr lang="en-US" sz="2400" b="1" dirty="0" smtClean="0"/>
              <a:t> (optimal) </a:t>
            </a:r>
            <a:r>
              <a:rPr lang="en-US" sz="2400" b="1" dirty="0" err="1" smtClean="0"/>
              <a:t>gjeldsgrad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166914" name="Picture 2" descr="http://www.nyheter.doffin.no/data/preview/240x205/image_1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34200" y="304800"/>
            <a:ext cx="1828800" cy="1562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077"/>
          <p:cNvSpPr>
            <a:spLocks noChangeArrowheads="1"/>
          </p:cNvSpPr>
          <p:nvPr/>
        </p:nvSpPr>
        <p:spPr bwMode="auto">
          <a:xfrm>
            <a:off x="609600" y="136368"/>
            <a:ext cx="8001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err="1" smtClean="0"/>
              <a:t>Lavere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gjeldsgrad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når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spart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blir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økt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avdrag</a:t>
            </a:r>
            <a:endParaRPr lang="en-US" sz="2400" b="1" dirty="0"/>
          </a:p>
        </p:txBody>
      </p:sp>
      <p:sp>
        <p:nvSpPr>
          <p:cNvPr id="4" name="TekstSylinder 3"/>
          <p:cNvSpPr txBox="1"/>
          <p:nvPr/>
        </p:nvSpPr>
        <p:spPr>
          <a:xfrm>
            <a:off x="228600" y="1524000"/>
            <a:ext cx="866134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latin typeface="Arial Black" pitchFamily="34" charset="0"/>
              </a:rPr>
              <a:t>Gjeldfri på rekordtid</a:t>
            </a:r>
          </a:p>
          <a:p>
            <a:endParaRPr lang="nb-NO" b="1" dirty="0" smtClean="0">
              <a:latin typeface="Arial Black" pitchFamily="34" charset="0"/>
            </a:endParaRPr>
          </a:p>
          <a:p>
            <a:r>
              <a:rPr lang="nb-NO" dirty="0" smtClean="0"/>
              <a:t>I en artikkel med denne overskriften ble det i papirutgaven av BA 20. mai 2009</a:t>
            </a:r>
          </a:p>
          <a:p>
            <a:r>
              <a:rPr lang="nb-NO" dirty="0" smtClean="0"/>
              <a:t>konkludert slik: ”Dersom du betal like mye in til </a:t>
            </a:r>
            <a:r>
              <a:rPr lang="nb-NO" dirty="0" err="1" smtClean="0"/>
              <a:t>bolglånet</a:t>
            </a:r>
            <a:r>
              <a:rPr lang="nb-NO" dirty="0" smtClean="0"/>
              <a:t> nå som du gjorde</a:t>
            </a:r>
          </a:p>
          <a:p>
            <a:r>
              <a:rPr lang="nb-NO" dirty="0" smtClean="0"/>
              <a:t>i fjor høst, blir du gjeldfri 10 år </a:t>
            </a:r>
            <a:r>
              <a:rPr lang="nb-NO" dirty="0" err="1" smtClean="0"/>
              <a:t>tidlligere</a:t>
            </a:r>
            <a:r>
              <a:rPr lang="nb-NO" dirty="0" smtClean="0"/>
              <a:t>”.</a:t>
            </a:r>
          </a:p>
          <a:p>
            <a:endParaRPr lang="nb-NO" dirty="0" smtClean="0"/>
          </a:p>
          <a:p>
            <a:r>
              <a:rPr lang="nb-NO" dirty="0" smtClean="0"/>
              <a:t>Anta at du har et boliglån på to millioner kroner og at renten var 7 % ”i fjor høst”.</a:t>
            </a:r>
          </a:p>
          <a:p>
            <a:pPr marL="342900" indent="-342900"/>
            <a:endParaRPr lang="nb-NO" dirty="0" smtClean="0"/>
          </a:p>
          <a:p>
            <a:pPr marL="342900" indent="-342900"/>
            <a:r>
              <a:rPr lang="nb-NO" dirty="0" smtClean="0"/>
              <a:t>a)  Beregn hvor mange år det ville tatt før lånet ditt var nedbetalt dersom månedlig</a:t>
            </a:r>
          </a:p>
          <a:p>
            <a:pPr marL="342900" indent="-342900"/>
            <a:r>
              <a:rPr lang="nb-NO" dirty="0" smtClean="0"/>
              <a:t>     betaling var 14 000 kroner. Som en forenkling kan du i stedet for de 14 000 </a:t>
            </a:r>
          </a:p>
          <a:p>
            <a:pPr marL="342900" indent="-342900"/>
            <a:r>
              <a:rPr lang="nb-NO" dirty="0" smtClean="0"/>
              <a:t>     månedlig forutsette en årlig etterskuddsannuitet på 168 000 kroner (14 000 </a:t>
            </a:r>
            <a:r>
              <a:rPr lang="nb-NO" baseline="30000" dirty="0" smtClean="0"/>
              <a:t>.</a:t>
            </a:r>
            <a:r>
              <a:rPr lang="nb-NO" dirty="0" smtClean="0"/>
              <a:t> 12)</a:t>
            </a:r>
          </a:p>
          <a:p>
            <a:pPr marL="342900" indent="-342900"/>
            <a:r>
              <a:rPr lang="nb-NO" dirty="0" smtClean="0"/>
              <a:t>b)  Hva må renten være i mai 2009 for at konklusjonen i artikkelen skal være riktig?</a:t>
            </a:r>
          </a:p>
          <a:p>
            <a:pPr marL="342900" indent="-342900"/>
            <a:r>
              <a:rPr lang="nb-NO" dirty="0" smtClean="0"/>
              <a:t>c)  Tegn et diagram som viser hvordan restgjelden faller med rentesatsen for</a:t>
            </a:r>
          </a:p>
          <a:p>
            <a:pPr marL="342900" indent="-342900"/>
            <a:r>
              <a:rPr lang="nb-NO" dirty="0" smtClean="0"/>
              <a:t>      rentesatser på hhv. 7 %, 4 % og 0 %. Forutsett at du uansett betaler en årlig</a:t>
            </a:r>
          </a:p>
          <a:p>
            <a:pPr marL="342900" indent="-342900"/>
            <a:r>
              <a:rPr lang="nb-NO" dirty="0" smtClean="0"/>
              <a:t>      annuitet på 168 000. Kommenter resultatet</a:t>
            </a:r>
          </a:p>
          <a:p>
            <a:endParaRPr lang="nb-NO" dirty="0"/>
          </a:p>
        </p:txBody>
      </p:sp>
      <p:pic>
        <p:nvPicPr>
          <p:cNvPr id="180225" name="Picture 1" descr="C:\Documents and Settings\knut\Skrivebord\8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295400"/>
            <a:ext cx="1228725" cy="523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0" name="Rectangle 2072"/>
          <p:cNvSpPr>
            <a:spLocks noChangeArrowheads="1"/>
          </p:cNvSpPr>
          <p:nvPr/>
        </p:nvSpPr>
        <p:spPr bwMode="auto">
          <a:xfrm>
            <a:off x="228600" y="838200"/>
            <a:ext cx="891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/>
              <a:t>Metode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err="1" smtClean="0"/>
              <a:t>Diskonter</a:t>
            </a:r>
            <a:r>
              <a:rPr lang="en-US" sz="2000" dirty="0" smtClean="0"/>
              <a:t> </a:t>
            </a:r>
            <a:r>
              <a:rPr lang="en-US" sz="2000" dirty="0" err="1" smtClean="0"/>
              <a:t>forventet</a:t>
            </a:r>
            <a:r>
              <a:rPr lang="en-US" sz="2000" dirty="0" smtClean="0"/>
              <a:t> </a:t>
            </a:r>
            <a:r>
              <a:rPr lang="en-US" sz="2000" dirty="0" err="1" smtClean="0"/>
              <a:t>kontanstrøm</a:t>
            </a:r>
            <a:r>
              <a:rPr lang="en-US" sz="2000" dirty="0" smtClean="0"/>
              <a:t> </a:t>
            </a:r>
            <a:r>
              <a:rPr lang="en-US" sz="2000" dirty="0" err="1" smtClean="0"/>
              <a:t>til</a:t>
            </a:r>
            <a:r>
              <a:rPr lang="en-US" sz="2000" dirty="0" smtClean="0"/>
              <a:t> </a:t>
            </a:r>
            <a:r>
              <a:rPr lang="en-US" sz="2000" dirty="0" err="1" smtClean="0"/>
              <a:t>eierne</a:t>
            </a:r>
            <a:r>
              <a:rPr lang="en-US" sz="2000" dirty="0" smtClean="0"/>
              <a:t> </a:t>
            </a:r>
            <a:r>
              <a:rPr lang="en-US" sz="2000" dirty="0" err="1" smtClean="0"/>
              <a:t>etter</a:t>
            </a:r>
            <a:r>
              <a:rPr lang="en-US" sz="2000" dirty="0" smtClean="0"/>
              <a:t> </a:t>
            </a:r>
            <a:r>
              <a:rPr lang="en-US" sz="2000" dirty="0" err="1" smtClean="0"/>
              <a:t>skatt</a:t>
            </a:r>
            <a:r>
              <a:rPr lang="en-US" sz="2000" dirty="0" smtClean="0"/>
              <a:t> med </a:t>
            </a:r>
            <a:r>
              <a:rPr lang="en-US" sz="2000" dirty="0" err="1" smtClean="0"/>
              <a:t>eiernes</a:t>
            </a:r>
            <a:r>
              <a:rPr lang="en-US" sz="2000" dirty="0" smtClean="0"/>
              <a:t> </a:t>
            </a:r>
            <a:r>
              <a:rPr lang="en-US" sz="2000" dirty="0" err="1" smtClean="0"/>
              <a:t>kapitalkostnad</a:t>
            </a:r>
            <a:r>
              <a:rPr lang="en-US" sz="2000" dirty="0" smtClean="0"/>
              <a:t> </a:t>
            </a:r>
            <a:r>
              <a:rPr lang="en-US" sz="2000" dirty="0" err="1" smtClean="0"/>
              <a:t>etter</a:t>
            </a:r>
            <a:r>
              <a:rPr lang="en-US" sz="2000" dirty="0" smtClean="0"/>
              <a:t> </a:t>
            </a:r>
            <a:r>
              <a:rPr lang="en-US" sz="2000" dirty="0" err="1" smtClean="0"/>
              <a:t>skatt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err="1" smtClean="0"/>
              <a:t>Altså</a:t>
            </a:r>
            <a:r>
              <a:rPr lang="en-US" sz="2000" dirty="0" smtClean="0"/>
              <a:t>: </a:t>
            </a:r>
            <a:r>
              <a:rPr lang="en-US" sz="2000" dirty="0" err="1" smtClean="0"/>
              <a:t>Diskonter</a:t>
            </a:r>
            <a:r>
              <a:rPr lang="en-US" sz="2000" dirty="0" smtClean="0"/>
              <a:t> </a:t>
            </a:r>
            <a:r>
              <a:rPr lang="en-US" sz="2000" dirty="0" err="1" smtClean="0"/>
              <a:t>egenkapitalstrømmen</a:t>
            </a:r>
            <a:r>
              <a:rPr lang="en-US" sz="2000" dirty="0" smtClean="0"/>
              <a:t> med </a:t>
            </a:r>
            <a:r>
              <a:rPr lang="en-US" sz="2000" dirty="0" err="1" smtClean="0"/>
              <a:t>egenkapitalkostnaden</a:t>
            </a:r>
            <a:endParaRPr lang="en-US" sz="20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28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A3B2CC"/>
                </a:solidFill>
              </a:rPr>
              <a:t>3</a:t>
            </a:r>
            <a:r>
              <a:rPr lang="en-US" sz="3200" b="1" dirty="0">
                <a:solidFill>
                  <a:srgbClr val="A3B2CC"/>
                </a:solidFill>
              </a:rPr>
              <a:t>. </a:t>
            </a:r>
            <a:r>
              <a:rPr lang="en-US" sz="3200" b="1" dirty="0" err="1" smtClean="0">
                <a:solidFill>
                  <a:srgbClr val="A3B2CC"/>
                </a:solidFill>
              </a:rPr>
              <a:t>Egenkapitalmetoden</a:t>
            </a:r>
            <a:endParaRPr lang="en-US" sz="3200" dirty="0">
              <a:solidFill>
                <a:srgbClr val="A3B2CC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29000" y="2362200"/>
          <a:ext cx="2394857" cy="762000"/>
        </p:xfrm>
        <a:graphic>
          <a:graphicData uri="http://schemas.openxmlformats.org/presentationml/2006/ole">
            <p:oleObj spid="_x0000_s144386" name="Equation" r:id="rId4" imgW="1396800" imgH="444240" progId="">
              <p:embed/>
            </p:oleObj>
          </a:graphicData>
        </a:graphic>
      </p:graphicFrame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66863" y="3352800"/>
            <a:ext cx="5748337" cy="215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76400" y="5486400"/>
            <a:ext cx="5176837" cy="85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228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err="1" smtClean="0"/>
              <a:t>Egenkapitalstrøm</a:t>
            </a:r>
            <a:endParaRPr lang="en-US" sz="2400" dirty="0"/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914400"/>
            <a:ext cx="778973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24013" y="2078060"/>
            <a:ext cx="6529387" cy="37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457200" y="4572000"/>
            <a:ext cx="1066800" cy="1588"/>
          </a:xfrm>
          <a:prstGeom prst="straightConnector1">
            <a:avLst/>
          </a:prstGeom>
          <a:ln w="22225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228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err="1" smtClean="0"/>
              <a:t>Egenkapitalkostnad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fra</a:t>
            </a:r>
            <a:r>
              <a:rPr lang="en-US" sz="2400" b="1" dirty="0" smtClean="0"/>
              <a:t> (7.8)</a:t>
            </a:r>
            <a:endParaRPr lang="en-US" sz="2400" dirty="0"/>
          </a:p>
        </p:txBody>
      </p:sp>
      <p:graphicFrame>
        <p:nvGraphicFramePr>
          <p:cNvPr id="146434" name="Object 16"/>
          <p:cNvGraphicFramePr>
            <a:graphicFrameLocks noChangeAspect="1"/>
          </p:cNvGraphicFramePr>
          <p:nvPr/>
        </p:nvGraphicFramePr>
        <p:xfrm>
          <a:off x="2609850" y="914400"/>
          <a:ext cx="4249738" cy="571500"/>
        </p:xfrm>
        <a:graphic>
          <a:graphicData uri="http://schemas.openxmlformats.org/presentationml/2006/ole">
            <p:oleObj spid="_x0000_s146434" name="Equation" r:id="rId4" imgW="2361960" imgH="279360" progId="">
              <p:embed/>
            </p:oleObj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800" y="1752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smtClean="0"/>
              <a:t>Her: Risikofri rente 5 %; markedets risikopremie 6 %; skattesats 28 % </a:t>
            </a:r>
            <a:endParaRPr lang="en-US" sz="2000"/>
          </a:p>
        </p:txBody>
      </p:sp>
      <p:graphicFrame>
        <p:nvGraphicFramePr>
          <p:cNvPr id="146435" name="Object 16"/>
          <p:cNvGraphicFramePr>
            <a:graphicFrameLocks noChangeAspect="1"/>
          </p:cNvGraphicFramePr>
          <p:nvPr/>
        </p:nvGraphicFramePr>
        <p:xfrm>
          <a:off x="2620963" y="2295553"/>
          <a:ext cx="3322637" cy="806421"/>
        </p:xfrm>
        <a:graphic>
          <a:graphicData uri="http://schemas.openxmlformats.org/presentationml/2006/ole">
            <p:oleObj spid="_x0000_s146435" name="Equation" r:id="rId5" imgW="1904760" imgH="406080" progId="">
              <p:embed/>
            </p:oleObj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3429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smtClean="0"/>
              <a:t>Dermed:</a:t>
            </a:r>
            <a:endParaRPr lang="en-US" sz="2000"/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2501900" y="3810000"/>
          <a:ext cx="4455054" cy="1938150"/>
        </p:xfrm>
        <a:graphic>
          <a:graphicData uri="http://schemas.openxmlformats.org/presentationml/2006/ole">
            <p:oleObj spid="_x0000_s146436" name="Equation" r:id="rId6" imgW="2450880" imgH="1066680" progId="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990600" y="5562600"/>
            <a:ext cx="1066800" cy="1588"/>
          </a:xfrm>
          <a:prstGeom prst="straightConnector1">
            <a:avLst/>
          </a:prstGeom>
          <a:ln w="22225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0" name="Rectangle 2072"/>
          <p:cNvSpPr>
            <a:spLocks noChangeArrowheads="1"/>
          </p:cNvSpPr>
          <p:nvPr/>
        </p:nvSpPr>
        <p:spPr bwMode="auto">
          <a:xfrm>
            <a:off x="228600" y="762000"/>
            <a:ext cx="891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/>
              <a:t>Metode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err="1" smtClean="0"/>
              <a:t>Diskonter</a:t>
            </a:r>
            <a:r>
              <a:rPr lang="en-US" sz="2000" dirty="0" smtClean="0"/>
              <a:t> </a:t>
            </a:r>
            <a:r>
              <a:rPr lang="en-US" sz="2000" dirty="0" err="1" smtClean="0"/>
              <a:t>forventet</a:t>
            </a:r>
            <a:r>
              <a:rPr lang="en-US" sz="2000" dirty="0" smtClean="0"/>
              <a:t> </a:t>
            </a:r>
            <a:r>
              <a:rPr lang="en-US" sz="2000" dirty="0" err="1" smtClean="0"/>
              <a:t>kontanstrøm</a:t>
            </a:r>
            <a:r>
              <a:rPr lang="en-US" sz="2000" dirty="0" smtClean="0"/>
              <a:t> </a:t>
            </a:r>
            <a:r>
              <a:rPr lang="en-US" sz="2000" dirty="0" err="1" smtClean="0"/>
              <a:t>fra</a:t>
            </a:r>
            <a:r>
              <a:rPr lang="en-US" sz="2000" dirty="0" smtClean="0"/>
              <a:t> </a:t>
            </a:r>
            <a:r>
              <a:rPr lang="en-US" sz="2000" dirty="0" err="1" smtClean="0"/>
              <a:t>driften</a:t>
            </a:r>
            <a:r>
              <a:rPr lang="en-US" sz="2000" dirty="0" smtClean="0"/>
              <a:t> </a:t>
            </a:r>
            <a:r>
              <a:rPr lang="en-US" sz="2000" dirty="0" err="1" smtClean="0"/>
              <a:t>etter</a:t>
            </a:r>
            <a:r>
              <a:rPr lang="en-US" sz="2000" dirty="0" smtClean="0"/>
              <a:t> </a:t>
            </a:r>
            <a:r>
              <a:rPr lang="en-US" sz="2000" dirty="0" err="1" smtClean="0"/>
              <a:t>skatt</a:t>
            </a:r>
            <a:r>
              <a:rPr lang="en-US" sz="2000" dirty="0" smtClean="0"/>
              <a:t> med </a:t>
            </a:r>
            <a:r>
              <a:rPr lang="en-US" sz="2000" dirty="0" err="1" smtClean="0"/>
              <a:t>eiernes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kreditorenes</a:t>
            </a:r>
            <a:r>
              <a:rPr lang="en-US" sz="2000" dirty="0" smtClean="0"/>
              <a:t> </a:t>
            </a:r>
            <a:r>
              <a:rPr lang="en-US" sz="2000" dirty="0" err="1" smtClean="0"/>
              <a:t>kapitalkostnad</a:t>
            </a:r>
            <a:r>
              <a:rPr lang="en-US" sz="2000" dirty="0" smtClean="0"/>
              <a:t> </a:t>
            </a:r>
            <a:r>
              <a:rPr lang="en-US" sz="2000" dirty="0" err="1" smtClean="0"/>
              <a:t>etter</a:t>
            </a:r>
            <a:r>
              <a:rPr lang="en-US" sz="2000" dirty="0" smtClean="0"/>
              <a:t> </a:t>
            </a:r>
            <a:r>
              <a:rPr lang="en-US" sz="2000" dirty="0" err="1" smtClean="0"/>
              <a:t>skatt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err="1" smtClean="0"/>
              <a:t>Altså</a:t>
            </a:r>
            <a:r>
              <a:rPr lang="en-US" sz="2000" dirty="0" smtClean="0"/>
              <a:t>: </a:t>
            </a:r>
            <a:r>
              <a:rPr lang="en-US" sz="2000" dirty="0" err="1" smtClean="0"/>
              <a:t>Diskonter</a:t>
            </a:r>
            <a:r>
              <a:rPr lang="en-US" sz="2000" dirty="0" smtClean="0"/>
              <a:t> </a:t>
            </a:r>
            <a:r>
              <a:rPr lang="en-US" sz="2000" dirty="0" err="1" smtClean="0"/>
              <a:t>totalkapitalstrømmen</a:t>
            </a:r>
            <a:r>
              <a:rPr lang="en-US" sz="2000" dirty="0" smtClean="0"/>
              <a:t> med </a:t>
            </a:r>
            <a:r>
              <a:rPr lang="en-US" sz="2000" dirty="0" err="1" smtClean="0"/>
              <a:t>totalkapitalkostnaden</a:t>
            </a:r>
            <a:endParaRPr lang="en-US" sz="20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28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A3B2CC"/>
                </a:solidFill>
              </a:rPr>
              <a:t>4. </a:t>
            </a:r>
            <a:r>
              <a:rPr lang="en-US" sz="3200" b="1" dirty="0" err="1" smtClean="0">
                <a:solidFill>
                  <a:srgbClr val="A3B2CC"/>
                </a:solidFill>
              </a:rPr>
              <a:t>Totalkapitalmetoden</a:t>
            </a:r>
            <a:endParaRPr lang="en-US" sz="3200" dirty="0">
              <a:solidFill>
                <a:srgbClr val="A3B2CC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38525" y="2362200"/>
          <a:ext cx="2374900" cy="762000"/>
        </p:xfrm>
        <a:graphic>
          <a:graphicData uri="http://schemas.openxmlformats.org/presentationml/2006/ole">
            <p:oleObj spid="_x0000_s147458" name="Equation" r:id="rId4" imgW="1384200" imgH="444240" progId="">
              <p:embed/>
            </p:oleObj>
          </a:graphicData>
        </a:graphic>
      </p:graphicFrame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14400" y="4024991"/>
            <a:ext cx="7196137" cy="184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3505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 smtClean="0"/>
              <a:t>Totalkapitalstrøm</a:t>
            </a: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228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err="1" smtClean="0"/>
              <a:t>Totalkapitalkostnad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fra</a:t>
            </a:r>
            <a:r>
              <a:rPr lang="en-US" sz="2400" b="1" dirty="0" smtClean="0"/>
              <a:t> (7.13)</a:t>
            </a:r>
            <a:endParaRPr lang="en-US" sz="24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17526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tabLst>
                <a:tab pos="628650" algn="l"/>
              </a:tabLst>
            </a:pPr>
            <a:r>
              <a:rPr lang="en-US" sz="2000" smtClean="0"/>
              <a:t>Her: 	Egenkapitalkostnad 12 %; gjeldsrente 7 %; skattesats 28 %;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tabLst>
                <a:tab pos="628650" algn="l"/>
              </a:tabLst>
            </a:pPr>
            <a:r>
              <a:rPr lang="en-US" sz="2000" smtClean="0"/>
              <a:t>		gjeldsandel 60 % </a:t>
            </a:r>
            <a:endParaRPr lang="en-US" sz="20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3429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smtClean="0"/>
              <a:t>Dermed:</a:t>
            </a:r>
            <a:endParaRPr lang="en-US" sz="2000"/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2720975" y="3958472"/>
          <a:ext cx="4518025" cy="1832728"/>
        </p:xfrm>
        <a:graphic>
          <a:graphicData uri="http://schemas.openxmlformats.org/presentationml/2006/ole">
            <p:oleObj spid="_x0000_s148484" name="Equation" r:id="rId4" imgW="2628720" imgH="1066680" progId="">
              <p:embed/>
            </p:oleObj>
          </a:graphicData>
        </a:graphic>
      </p:graphicFrame>
      <p:graphicFrame>
        <p:nvGraphicFramePr>
          <p:cNvPr id="148485" name="Object 10"/>
          <p:cNvGraphicFramePr>
            <a:graphicFrameLocks noChangeAspect="1"/>
          </p:cNvGraphicFramePr>
          <p:nvPr/>
        </p:nvGraphicFramePr>
        <p:xfrm>
          <a:off x="2819400" y="762000"/>
          <a:ext cx="3194050" cy="699438"/>
        </p:xfrm>
        <a:graphic>
          <a:graphicData uri="http://schemas.openxmlformats.org/presentationml/2006/ole">
            <p:oleObj spid="_x0000_s148485" name="Equation" r:id="rId5" imgW="2044440" imgH="393480" progId="">
              <p:embed/>
            </p:oleObj>
          </a:graphicData>
        </a:graphic>
      </p:graphicFrame>
      <p:graphicFrame>
        <p:nvGraphicFramePr>
          <p:cNvPr id="148486" name="Object 10"/>
          <p:cNvGraphicFramePr>
            <a:graphicFrameLocks noChangeAspect="1"/>
          </p:cNvGraphicFramePr>
          <p:nvPr/>
        </p:nvGraphicFramePr>
        <p:xfrm>
          <a:off x="2832100" y="2584450"/>
          <a:ext cx="3492500" cy="768350"/>
        </p:xfrm>
        <a:graphic>
          <a:graphicData uri="http://schemas.openxmlformats.org/presentationml/2006/ole">
            <p:oleObj spid="_x0000_s148486" name="Equation" r:id="rId6" imgW="2234880" imgH="431640" progId="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371600" y="5669796"/>
            <a:ext cx="1066800" cy="1588"/>
          </a:xfrm>
          <a:prstGeom prst="straightConnector1">
            <a:avLst/>
          </a:prstGeom>
          <a:ln w="3175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228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err="1" smtClean="0"/>
              <a:t>Totalkapitalmetoden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Norsk</a:t>
            </a:r>
            <a:r>
              <a:rPr lang="en-US" sz="2400" b="1" dirty="0" smtClean="0"/>
              <a:t> Hydro</a:t>
            </a:r>
            <a:endParaRPr lang="en-US" sz="24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800" y="1066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tabLst>
                <a:tab pos="628650" algn="l"/>
              </a:tabLst>
            </a:pPr>
            <a:r>
              <a:rPr lang="en-US" sz="2000" smtClean="0"/>
              <a:t>Fra årsrapporten 2008, s. 16)</a:t>
            </a:r>
            <a:endParaRPr lang="en-US" sz="2000"/>
          </a:p>
        </p:txBody>
      </p:sp>
      <p:pic>
        <p:nvPicPr>
          <p:cNvPr id="197639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43800" y="304800"/>
            <a:ext cx="1038225" cy="106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Sylinder 8"/>
          <p:cNvSpPr txBox="1"/>
          <p:nvPr/>
        </p:nvSpPr>
        <p:spPr>
          <a:xfrm>
            <a:off x="609600" y="2514600"/>
            <a:ext cx="75200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Estimerte kontantstrømmer diskonteres med en risikojustert rente</a:t>
            </a:r>
          </a:p>
          <a:p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Som beregnes som veid gjennomsnittlig kapitalkostnad (WACC)</a:t>
            </a:r>
          </a:p>
          <a:p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For en liknende virksomhet i det samme forretningsmiljøet. For Hydros</a:t>
            </a:r>
          </a:p>
          <a:p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Virksomheter benyttes en estimert diskonteringsrente i intervallet</a:t>
            </a:r>
          </a:p>
          <a:p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11 til 14 prosent (2007: 12,5 til 14,5 prosent) før skatt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nb-NO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nb-NO" sz="3200" b="1" kern="0">
                <a:solidFill>
                  <a:srgbClr val="A3B2CC"/>
                </a:solidFill>
                <a:latin typeface="+mj-lt"/>
                <a:ea typeface="+mj-ea"/>
                <a:cs typeface="+mj-cs"/>
              </a:rPr>
              <a:t>Læringsmål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088" y="1143000"/>
            <a:ext cx="8229600" cy="5181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nb-NO" sz="2200" b="1" kern="0" dirty="0">
                <a:latin typeface="+mn-lt"/>
              </a:rPr>
              <a:t>Etter å ha jobbet med lærebok og hjemmeside til kapittel </a:t>
            </a:r>
            <a:r>
              <a:rPr lang="nb-NO" sz="2200" b="1" kern="0" dirty="0" smtClean="0">
                <a:latin typeface="+mn-lt"/>
              </a:rPr>
              <a:t>8 </a:t>
            </a:r>
            <a:r>
              <a:rPr lang="nb-NO" sz="2200" b="1" kern="0" dirty="0">
                <a:latin typeface="+mn-lt"/>
              </a:rPr>
              <a:t>skal du </a:t>
            </a:r>
            <a:r>
              <a:rPr lang="nb-NO" sz="2200" b="1" kern="0">
                <a:latin typeface="+mn-lt"/>
              </a:rPr>
              <a:t>kunne</a:t>
            </a:r>
            <a:r>
              <a:rPr lang="nb-NO" sz="2200" b="1" kern="0" smtClean="0">
                <a:latin typeface="+mn-lt"/>
              </a:rPr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nb-NO" sz="2200" b="1" kern="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200" dirty="0" smtClean="0"/>
              <a:t>B</a:t>
            </a:r>
            <a:r>
              <a:rPr lang="nb-NO" sz="2200" smtClean="0"/>
              <a:t>eskrive </a:t>
            </a:r>
            <a:r>
              <a:rPr lang="nb-NO" sz="2200" dirty="0" smtClean="0"/>
              <a:t>hvilke komponenter gjeld og egenkapital består av og forskjellen mellom bokverdi og markedsverdi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dirty="0" smtClean="0"/>
              <a:t>F</a:t>
            </a:r>
            <a:r>
              <a:rPr lang="nb-NO" sz="2200" smtClean="0"/>
              <a:t>orklare </a:t>
            </a:r>
            <a:r>
              <a:rPr lang="nb-NO" sz="2200" dirty="0" smtClean="0"/>
              <a:t>hvordan gjeldsfinansiering påvirker risikoen for kreditorer og eiere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dirty="0" smtClean="0"/>
              <a:t>R</a:t>
            </a:r>
            <a:r>
              <a:rPr lang="nb-NO" sz="2200" smtClean="0"/>
              <a:t>edegjøre </a:t>
            </a:r>
            <a:r>
              <a:rPr lang="nb-NO" sz="2200" dirty="0" smtClean="0"/>
              <a:t>for hva som påvirker valget mellom å finansiere med gjeld kontra egenkapital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dirty="0" smtClean="0"/>
              <a:t>B</a:t>
            </a:r>
            <a:r>
              <a:rPr lang="nb-NO" sz="2200" smtClean="0"/>
              <a:t>eregne </a:t>
            </a:r>
            <a:r>
              <a:rPr lang="nb-NO" sz="2200" dirty="0" smtClean="0"/>
              <a:t>kontantstrøm og nåverdi basert på egenkapitalmetoden og totalkapitalmetoden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dirty="0" smtClean="0"/>
              <a:t>K</a:t>
            </a:r>
            <a:r>
              <a:rPr lang="nb-NO" sz="2200" smtClean="0"/>
              <a:t>onstruere </a:t>
            </a:r>
            <a:r>
              <a:rPr lang="nb-NO" sz="2200" dirty="0" smtClean="0"/>
              <a:t>kontantstrøm fra driften basert på kontantstrøm til eierne og omvendt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dirty="0" smtClean="0"/>
              <a:t>F</a:t>
            </a:r>
            <a:r>
              <a:rPr lang="nb-NO" sz="2200" smtClean="0"/>
              <a:t>inne </a:t>
            </a:r>
            <a:r>
              <a:rPr lang="nb-NO" sz="2200" dirty="0" smtClean="0"/>
              <a:t>egenkapitalverdi og egenkapitalkostnad ved hjelp av dividendemodellen</a:t>
            </a:r>
          </a:p>
          <a:p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2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nb-NO" sz="2200" kern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2286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err="1" smtClean="0"/>
              <a:t>Ikke</a:t>
            </a:r>
            <a:r>
              <a:rPr lang="en-US" sz="2400" b="1" dirty="0" smtClean="0"/>
              <a:t> rot </a:t>
            </a:r>
            <a:r>
              <a:rPr lang="en-US" sz="2400" b="1" err="1" smtClean="0"/>
              <a:t>sammen</a:t>
            </a:r>
            <a:r>
              <a:rPr lang="en-US" sz="2400" b="1" smtClean="0"/>
              <a:t> egenkapitalmetoden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smtClean="0"/>
              <a:t> </a:t>
            </a:r>
            <a:r>
              <a:rPr lang="en-US" sz="2400" b="1" dirty="0" err="1" smtClean="0"/>
              <a:t>og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totalkapitalmetoden</a:t>
            </a:r>
            <a:r>
              <a:rPr lang="en-US" sz="2400" b="1" dirty="0" smtClean="0"/>
              <a:t>!</a:t>
            </a:r>
            <a:endParaRPr lang="en-US" sz="2400" dirty="0"/>
          </a:p>
        </p:txBody>
      </p:sp>
      <p:sp>
        <p:nvSpPr>
          <p:cNvPr id="10" name="Rectangle 2072"/>
          <p:cNvSpPr>
            <a:spLocks noChangeArrowheads="1"/>
          </p:cNvSpPr>
          <p:nvPr/>
        </p:nvSpPr>
        <p:spPr bwMode="auto">
          <a:xfrm>
            <a:off x="228600" y="1676400"/>
            <a:ext cx="891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err="1" smtClean="0"/>
              <a:t>Eksempler</a:t>
            </a:r>
            <a:endParaRPr lang="en-US" sz="2000" b="1" dirty="0" smtClean="0"/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/>
              <a:t>Diskontere</a:t>
            </a:r>
            <a:r>
              <a:rPr lang="en-US" sz="2000" dirty="0" smtClean="0"/>
              <a:t> </a:t>
            </a:r>
            <a:r>
              <a:rPr lang="en-US" sz="2000" dirty="0" err="1" smtClean="0"/>
              <a:t>egenkapitalstrøm</a:t>
            </a:r>
            <a:r>
              <a:rPr lang="en-US" sz="2000" dirty="0" smtClean="0"/>
              <a:t> med </a:t>
            </a:r>
            <a:r>
              <a:rPr lang="en-US" sz="2000" dirty="0" err="1" smtClean="0"/>
              <a:t>totalkapitalkostnad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err="1" smtClean="0"/>
              <a:t>Gir</a:t>
            </a:r>
            <a:r>
              <a:rPr lang="en-US" sz="2000" dirty="0" smtClean="0"/>
              <a:t> for </a:t>
            </a:r>
            <a:r>
              <a:rPr lang="en-US" sz="2000" dirty="0" err="1" smtClean="0"/>
              <a:t>høy</a:t>
            </a:r>
            <a:r>
              <a:rPr lang="en-US" sz="2000" dirty="0" smtClean="0"/>
              <a:t> </a:t>
            </a:r>
            <a:r>
              <a:rPr lang="en-US" sz="2000" dirty="0" err="1" smtClean="0"/>
              <a:t>nåverdi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en-US" sz="2000" dirty="0" smtClean="0"/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/>
              <a:t>Diskontere</a:t>
            </a:r>
            <a:r>
              <a:rPr lang="en-US" sz="2000" dirty="0" smtClean="0"/>
              <a:t> </a:t>
            </a:r>
            <a:r>
              <a:rPr lang="en-US" sz="2000" dirty="0" err="1" smtClean="0"/>
              <a:t>totalkapitalstrøm</a:t>
            </a:r>
            <a:r>
              <a:rPr lang="en-US" sz="2000" dirty="0" smtClean="0"/>
              <a:t> med </a:t>
            </a:r>
            <a:r>
              <a:rPr lang="en-US" sz="2000" dirty="0" err="1" smtClean="0"/>
              <a:t>egenkapitalkostnad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err="1" smtClean="0"/>
              <a:t>Gir</a:t>
            </a:r>
            <a:r>
              <a:rPr lang="en-US" sz="2000" dirty="0" smtClean="0"/>
              <a:t> for </a:t>
            </a:r>
            <a:r>
              <a:rPr lang="en-US" sz="2000" dirty="0" err="1" smtClean="0"/>
              <a:t>lav</a:t>
            </a:r>
            <a:r>
              <a:rPr lang="en-US" sz="2000" dirty="0" smtClean="0"/>
              <a:t> </a:t>
            </a:r>
            <a:r>
              <a:rPr lang="en-US" sz="2000" dirty="0" err="1" smtClean="0"/>
              <a:t>nåverdi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en-US" sz="2000" dirty="0" smtClean="0"/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/>
              <a:t>Glemme</a:t>
            </a:r>
            <a:r>
              <a:rPr lang="en-US" sz="2000" dirty="0" smtClean="0"/>
              <a:t> </a:t>
            </a:r>
            <a:r>
              <a:rPr lang="en-US" sz="2000" dirty="0" err="1" smtClean="0"/>
              <a:t>avdragene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egenkapitalmetoden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 </a:t>
            </a:r>
            <a:r>
              <a:rPr lang="en-US" sz="2000" dirty="0" err="1" smtClean="0"/>
              <a:t>Gir</a:t>
            </a:r>
            <a:r>
              <a:rPr lang="en-US" sz="2000" dirty="0" smtClean="0"/>
              <a:t> for </a:t>
            </a:r>
            <a:r>
              <a:rPr lang="en-US" sz="2000" dirty="0" err="1" smtClean="0"/>
              <a:t>høy</a:t>
            </a:r>
            <a:r>
              <a:rPr lang="en-US" sz="2000" dirty="0" smtClean="0"/>
              <a:t> </a:t>
            </a:r>
            <a:r>
              <a:rPr lang="en-US" sz="2000" dirty="0" err="1" smtClean="0"/>
              <a:t>nåverdi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en-US" sz="2000" dirty="0" smtClean="0"/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/>
              <a:t>Inkludere</a:t>
            </a:r>
            <a:r>
              <a:rPr lang="en-US" sz="2000" dirty="0" smtClean="0"/>
              <a:t> </a:t>
            </a:r>
            <a:r>
              <a:rPr lang="en-US" sz="2000" dirty="0" err="1" smtClean="0"/>
              <a:t>rentene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totalkapitalmetoden</a:t>
            </a:r>
            <a:endParaRPr lang="en-US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/>
              <a:t> </a:t>
            </a:r>
            <a:r>
              <a:rPr lang="en-US" sz="2000" dirty="0" err="1" smtClean="0"/>
              <a:t>Gir</a:t>
            </a:r>
            <a:r>
              <a:rPr lang="en-US" sz="2000" dirty="0" smtClean="0"/>
              <a:t> for </a:t>
            </a:r>
            <a:r>
              <a:rPr lang="en-US" sz="2000" dirty="0" err="1" smtClean="0"/>
              <a:t>lav</a:t>
            </a:r>
            <a:r>
              <a:rPr lang="en-US" sz="2000" dirty="0" smtClean="0"/>
              <a:t> </a:t>
            </a:r>
            <a:r>
              <a:rPr lang="en-US" sz="2000" dirty="0" err="1" smtClean="0"/>
              <a:t>nåverdi</a:t>
            </a:r>
            <a:endParaRPr lang="en-US" sz="2000" dirty="0" smtClean="0"/>
          </a:p>
        </p:txBody>
      </p:sp>
      <p:pic>
        <p:nvPicPr>
          <p:cNvPr id="149510" name="Picture 6" descr="http://media.aftenposten.no/archive/00699/_Mutl1RoteteSkriveb_699290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8475" y="76200"/>
            <a:ext cx="2833125" cy="1892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228600" y="38100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3200" b="1" dirty="0">
                <a:solidFill>
                  <a:srgbClr val="A3B2CC"/>
                </a:solidFill>
              </a:rPr>
              <a:t>	</a:t>
            </a:r>
            <a:r>
              <a:rPr lang="en-US" sz="3200" b="1" dirty="0" smtClean="0">
                <a:solidFill>
                  <a:srgbClr val="A3B2CC"/>
                </a:solidFill>
              </a:rPr>
              <a:t>5. </a:t>
            </a:r>
            <a:r>
              <a:rPr lang="en-US" sz="3200" b="1" dirty="0" err="1" smtClean="0">
                <a:solidFill>
                  <a:srgbClr val="A3B2CC"/>
                </a:solidFill>
              </a:rPr>
              <a:t>Dividendemodellen</a:t>
            </a:r>
            <a:endParaRPr lang="en-US" sz="3200" dirty="0">
              <a:solidFill>
                <a:srgbClr val="A3B2CC"/>
              </a:solidFill>
            </a:endParaRP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381000" y="1295400"/>
            <a:ext cx="8153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err="1" smtClean="0"/>
              <a:t>Enkel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for å </a:t>
            </a:r>
            <a:r>
              <a:rPr lang="en-US" sz="2000" dirty="0" err="1" smtClean="0"/>
              <a:t>beregne</a:t>
            </a:r>
            <a:r>
              <a:rPr lang="en-US" sz="2000" dirty="0" smtClean="0"/>
              <a:t> </a:t>
            </a:r>
            <a:r>
              <a:rPr lang="en-US" sz="2000" dirty="0" err="1" smtClean="0"/>
              <a:t>verdi</a:t>
            </a:r>
            <a:r>
              <a:rPr lang="en-US" sz="2000" dirty="0" smtClean="0"/>
              <a:t> </a:t>
            </a:r>
            <a:r>
              <a:rPr lang="en-US" sz="2000" dirty="0" err="1" smtClean="0"/>
              <a:t>eller</a:t>
            </a:r>
            <a:r>
              <a:rPr lang="en-US" sz="2000" dirty="0" smtClean="0"/>
              <a:t> </a:t>
            </a:r>
            <a:r>
              <a:rPr lang="en-US" sz="2000" dirty="0" err="1" smtClean="0"/>
              <a:t>kostnad</a:t>
            </a:r>
            <a:r>
              <a:rPr lang="en-US" sz="2000" dirty="0" smtClean="0"/>
              <a:t> for </a:t>
            </a:r>
            <a:r>
              <a:rPr lang="en-US" sz="2000" dirty="0" err="1" smtClean="0"/>
              <a:t>egenkapital</a:t>
            </a:r>
            <a:endParaRPr lang="en-US" sz="2000" dirty="0" smtClean="0"/>
          </a:p>
          <a:p>
            <a:pPr marL="268288" indent="-268288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err="1" smtClean="0"/>
              <a:t>Idè</a:t>
            </a:r>
            <a:r>
              <a:rPr lang="en-US" sz="2000" dirty="0" smtClean="0"/>
              <a:t>: En </a:t>
            </a:r>
            <a:r>
              <a:rPr lang="en-US" sz="2000" dirty="0" err="1" smtClean="0"/>
              <a:t>aksjes</a:t>
            </a:r>
            <a:r>
              <a:rPr lang="en-US" sz="2000" dirty="0" smtClean="0"/>
              <a:t> </a:t>
            </a:r>
            <a:r>
              <a:rPr lang="en-US" sz="2000" dirty="0" err="1" smtClean="0"/>
              <a:t>verdi</a:t>
            </a:r>
            <a:r>
              <a:rPr lang="en-US" sz="2000" dirty="0" smtClean="0"/>
              <a:t> </a:t>
            </a:r>
            <a:r>
              <a:rPr lang="en-US" sz="2000" dirty="0" err="1" smtClean="0"/>
              <a:t>er</a:t>
            </a:r>
            <a:r>
              <a:rPr lang="en-US" sz="2000" dirty="0" smtClean="0"/>
              <a:t> </a:t>
            </a:r>
            <a:r>
              <a:rPr lang="en-US" sz="2000" dirty="0" err="1" smtClean="0"/>
              <a:t>nåverdien</a:t>
            </a:r>
            <a:r>
              <a:rPr lang="en-US" sz="2000" dirty="0" smtClean="0"/>
              <a:t> </a:t>
            </a:r>
            <a:r>
              <a:rPr lang="en-US" sz="2000" dirty="0" err="1" smtClean="0"/>
              <a:t>av</a:t>
            </a:r>
            <a:r>
              <a:rPr lang="en-US" sz="2000" dirty="0" smtClean="0"/>
              <a:t> </a:t>
            </a:r>
            <a:r>
              <a:rPr lang="en-US" sz="2000" dirty="0" err="1" smtClean="0"/>
              <a:t>forventet</a:t>
            </a:r>
            <a:r>
              <a:rPr lang="en-US" sz="2000" dirty="0" smtClean="0"/>
              <a:t> </a:t>
            </a:r>
            <a:r>
              <a:rPr lang="en-US" sz="2000" dirty="0" err="1" smtClean="0"/>
              <a:t>dividende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81000" y="3124200"/>
          <a:ext cx="3640182" cy="1219200"/>
        </p:xfrm>
        <a:graphic>
          <a:graphicData uri="http://schemas.openxmlformats.org/presentationml/2006/ole">
            <p:oleObj spid="_x0000_s108549" name="Equation" r:id="rId4" imgW="2654280" imgH="888840" progId="">
              <p:embed/>
            </p:oleObj>
          </a:graphicData>
        </a:graphic>
      </p:graphicFrame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42772" y="2240216"/>
            <a:ext cx="4748828" cy="408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4" name="Picture 10" descr="http://futurenestegg.com/wp-content/uploads/2008/09/shares-dividend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43800" y="152400"/>
            <a:ext cx="1475740" cy="1054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2286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smtClean="0"/>
              <a:t>Hvis dividenden har konstant vekst </a:t>
            </a:r>
            <a:r>
              <a:rPr lang="en-US" sz="2000" i="1" smtClean="0"/>
              <a:t>v</a:t>
            </a:r>
            <a:r>
              <a:rPr lang="en-US" sz="2000" smtClean="0"/>
              <a:t> og evig levetid (se del 3.3.3)</a:t>
            </a:r>
            <a:endParaRPr lang="en-US" sz="2000"/>
          </a:p>
        </p:txBody>
      </p:sp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2590800" y="762000"/>
          <a:ext cx="1452563" cy="555625"/>
        </p:xfrm>
        <a:graphic>
          <a:graphicData uri="http://schemas.openxmlformats.org/presentationml/2006/ole">
            <p:oleObj spid="_x0000_s151555" name="Equation" r:id="rId4" imgW="1130040" imgH="431640" progId="">
              <p:embed/>
            </p:oleObj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6764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smtClean="0"/>
              <a:t>Løst for egenkapitalkostnaden </a:t>
            </a:r>
            <a:r>
              <a:rPr lang="en-US" sz="2000" i="1" smtClean="0"/>
              <a:t>r</a:t>
            </a:r>
            <a:r>
              <a:rPr lang="en-US" sz="2000" i="1" baseline="-25000" smtClean="0"/>
              <a:t>E</a:t>
            </a:r>
            <a:endParaRPr lang="en-US" sz="2000" i="1" baseline="-25000"/>
          </a:p>
        </p:txBody>
      </p:sp>
      <p:graphicFrame>
        <p:nvGraphicFramePr>
          <p:cNvPr id="108551" name="Object 7"/>
          <p:cNvGraphicFramePr>
            <a:graphicFrameLocks noChangeAspect="1"/>
          </p:cNvGraphicFramePr>
          <p:nvPr/>
        </p:nvGraphicFramePr>
        <p:xfrm>
          <a:off x="2590800" y="2133600"/>
          <a:ext cx="1468437" cy="555625"/>
        </p:xfrm>
        <a:graphic>
          <a:graphicData uri="http://schemas.openxmlformats.org/presentationml/2006/ole">
            <p:oleObj spid="_x0000_s151556" name="Equation" r:id="rId5" imgW="1143000" imgH="431640" progId="">
              <p:embed/>
            </p:oleObj>
          </a:graphicData>
        </a:graphic>
      </p:graphicFrame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28580" y="2743200"/>
            <a:ext cx="488182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2286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err="1" smtClean="0"/>
              <a:t>Dividendemodellen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når</a:t>
            </a:r>
            <a:r>
              <a:rPr lang="en-US" sz="2000" b="1" dirty="0" smtClean="0"/>
              <a:t> </a:t>
            </a:r>
            <a:r>
              <a:rPr lang="en-US" sz="2000" b="1" err="1" smtClean="0"/>
              <a:t>selskapet</a:t>
            </a:r>
            <a:r>
              <a:rPr lang="en-US" sz="2000" b="1" smtClean="0"/>
              <a:t> ikke </a:t>
            </a:r>
            <a:r>
              <a:rPr lang="en-US" sz="2000" b="1" dirty="0" err="1" smtClean="0"/>
              <a:t>betaler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dividende</a:t>
            </a:r>
            <a:endParaRPr lang="en-US" sz="2000" b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838200" y="1447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152400" y="1295400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OPPGAVE 8H.6</a:t>
            </a: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hangingPunct="0"/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 </a:t>
            </a:r>
            <a:r>
              <a:rPr kumimoji="0" lang="nb-NO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RECs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å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rsrapport for 2008 </a:t>
            </a:r>
            <a:r>
              <a:rPr kumimoji="0" lang="nb-NO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Recgroup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 seksjonen for aksjon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æ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rforhold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(side 26) f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ø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lgende: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Avkastning p</a:t>
            </a: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å</a:t>
            </a: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investering</a:t>
            </a: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REC-konsernets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overordnede m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å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 er 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å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gi aksjon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æ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rene h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ø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 og stabil avkastning p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å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investeringene. Dette b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ø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 oppn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å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f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ø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rst og fremst gjennom en sterk og l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ø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nnsom vekst, minst i samme grad som veksten i solenergimarkedet. Til st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ø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tte for </a:t>
            </a:r>
            <a:r>
              <a:rPr kumimoji="0" lang="nb-NO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RECs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vekststrategi og ekspansjonsplaner mener styret at opptjent egenkapital b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ø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 reinvesteres til videre vekst 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selskapet. Verdien for aksjon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æ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rene b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ø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 oppn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å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ved kapasitetsekspansjon gjennom hele verdikjeden og ved ytterligere</a:t>
            </a:r>
            <a:r>
              <a:rPr kumimoji="0" lang="nb-NO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produktivitetsforbedringer.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600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Det foresl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å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derfor ingen utdeling av utbytte til selskapets aksjon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æ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rer for 2008.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Hva sier dette sitatet om </a:t>
            </a:r>
            <a:r>
              <a:rPr kumimoji="0" lang="nb-NO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RECs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dividendepolitikk?</a:t>
            </a: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Hva ville </a:t>
            </a:r>
            <a:r>
              <a:rPr kumimoji="0" lang="nb-NO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RECs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aksjekurs ha v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æ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rt dersom aksjon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æ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rene trodde at selskapet aldri kommer til 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å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betale dividende?</a:t>
            </a: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Hvordan kan dividendemodellen i l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æ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rebokens del 8.5 brukes til 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å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ansl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å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agenskapitalkostnaden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b-NO" sz="1600" dirty="0" smtClean="0">
                <a:ea typeface="Calibri" pitchFamily="34" charset="0"/>
                <a:cs typeface="Arial" pitchFamily="34" charset="0"/>
              </a:rPr>
              <a:t>	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 REC?</a:t>
            </a: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152400" y="101025"/>
            <a:ext cx="3669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nb-NO" sz="3200" b="1" dirty="0" smtClean="0">
                <a:solidFill>
                  <a:srgbClr val="A3B2CC"/>
                </a:solidFill>
              </a:rPr>
              <a:t>6. Oppsummering</a:t>
            </a:r>
            <a:endParaRPr lang="nb-NO" sz="3200" b="1" dirty="0">
              <a:solidFill>
                <a:srgbClr val="A3B2CC"/>
              </a:solidFill>
            </a:endParaRP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152400" y="685800"/>
            <a:ext cx="899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b="1" dirty="0" smtClean="0"/>
              <a:t>Finansieringsprosjekter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sz="2000" dirty="0" smtClean="0"/>
              <a:t>Dreier seg om gjeldsprosjekter og egenkapitalprosjekter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sz="2000" dirty="0" smtClean="0"/>
              <a:t>Har </a:t>
            </a:r>
            <a:r>
              <a:rPr lang="nb-NO" sz="2000" dirty="0" err="1" smtClean="0"/>
              <a:t>kontanstrømmen</a:t>
            </a:r>
            <a:r>
              <a:rPr lang="nb-NO" sz="2000" dirty="0" smtClean="0"/>
              <a:t> (+, -, -, …-)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sz="2000" dirty="0" smtClean="0"/>
              <a:t>Bokført verdi kan avvike sterkt fra markedsverdi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sz="2000" dirty="0" smtClean="0"/>
              <a:t>Finans er mer interessert i markedsverdi enn i bokverdi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nb-NO" sz="2000" dirty="0" smtClean="0"/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b="1" dirty="0" smtClean="0"/>
              <a:t>Gjeldsfinansiering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sz="2000" dirty="0" smtClean="0"/>
              <a:t>Økt gjeldsgrad gir mer risiko for eierne og høyere egenkapitalkostnad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sz="2000" dirty="0" smtClean="0"/>
              <a:t>Skyldes økt fast betalingsforpliktelse som avdrag og renter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sz="2000" dirty="0" smtClean="0"/>
              <a:t>Jo høyere gjeld, desto høyere </a:t>
            </a:r>
            <a:r>
              <a:rPr lang="nb-NO" sz="2000" dirty="0" err="1" smtClean="0"/>
              <a:t>konkursririko</a:t>
            </a:r>
            <a:endParaRPr lang="nb-NO" sz="2000" dirty="0" smtClean="0"/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sz="2000" dirty="0" smtClean="0"/>
              <a:t>Konkurs oppstår når eiendelene er mindre verd enn gjelden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nb-NO" sz="2000" dirty="0" smtClean="0"/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152400" y="685800"/>
            <a:ext cx="8991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b="1" smtClean="0"/>
              <a:t>Egenkapitalmetoden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sz="2000" smtClean="0"/>
              <a:t>Diskonter forventet egenkapitalstrøm med egenkapitalkostnaden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nb-NO" sz="2000" smtClean="0"/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b="1" smtClean="0"/>
              <a:t>Totalkapitalmetoden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sz="2000" smtClean="0"/>
              <a:t>Diskonter forventet totalkapitalstrøm med totalkapitalkostnaden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nb-NO" sz="2000" smtClean="0"/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b="1" smtClean="0"/>
              <a:t>Forholdet mellom egenkapitalmetoden og totalkapitalmetoden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sz="2000" smtClean="0"/>
              <a:t>Alternative teknikker for verdsettelse av et prosjekt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sz="2000" smtClean="0"/>
              <a:t>Gir normalt ikke nøyaktig samme nåverdi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sz="2000" smtClean="0"/>
              <a:t>Lett å rote sammen til feilaktig hummer-og-kanari metode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nb-NO" sz="2000" smtClean="0"/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152400" y="685800"/>
            <a:ext cx="899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b="1" smtClean="0"/>
              <a:t>Dividendemodellen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sz="2000" smtClean="0"/>
              <a:t>Enkel metode for å anslå egenkapitalens verdi og kapitalkostnad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sz="2000" smtClean="0"/>
              <a:t>Antar at forventet fremtidig dividende er annuitet med konstant vekst og uendelig levetid 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nb-NO" sz="2000" smtClean="0"/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362200" y="19050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Times New Roman" charset="0"/>
              <a:buAutoNum type="arabicPeriod"/>
            </a:pPr>
            <a:r>
              <a:rPr lang="en-US" sz="2000" dirty="0" err="1"/>
              <a:t>Gjeld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egenkapital</a:t>
            </a:r>
            <a:endParaRPr lang="en-US" sz="2000" dirty="0"/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Times New Roman" charset="0"/>
              <a:buAutoNum type="arabicPeriod"/>
            </a:pPr>
            <a:r>
              <a:rPr lang="en-US" sz="2000" dirty="0" err="1"/>
              <a:t>Gjeldsgrad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endParaRPr lang="en-US" sz="2000" dirty="0"/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Times New Roman" charset="0"/>
              <a:buAutoNum type="arabicPeriod"/>
            </a:pPr>
            <a:r>
              <a:rPr lang="en-US" sz="2000" dirty="0" err="1"/>
              <a:t>Totalkapitalmetoden</a:t>
            </a:r>
            <a:endParaRPr lang="en-US" sz="2000" dirty="0"/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Times New Roman" charset="0"/>
              <a:buAutoNum type="arabicPeriod"/>
            </a:pPr>
            <a:r>
              <a:rPr lang="en-US" sz="2000" dirty="0" err="1"/>
              <a:t>Egenkapitalmetoden</a:t>
            </a:r>
            <a:endParaRPr lang="en-US" sz="2000" dirty="0"/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Times New Roman" charset="0"/>
              <a:buAutoNum type="arabicPeriod"/>
            </a:pPr>
            <a:r>
              <a:rPr lang="en-US" sz="2000" dirty="0" err="1"/>
              <a:t>Dividendemodellen</a:t>
            </a:r>
            <a:endParaRPr lang="en-US" sz="2000" dirty="0"/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Times New Roman" charset="0"/>
              <a:buAutoNum type="arabicPeriod"/>
            </a:pPr>
            <a:r>
              <a:rPr lang="en-US" sz="2000" dirty="0" err="1"/>
              <a:t>Oppsummering</a:t>
            </a:r>
            <a:endParaRPr lang="en-US" sz="2000" dirty="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2043946" y="609600"/>
            <a:ext cx="39180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nb-NO" sz="3200" b="1" dirty="0">
                <a:solidFill>
                  <a:srgbClr val="A3B2CC"/>
                </a:solidFill>
              </a:rPr>
              <a:t>Oversikt: Kapittel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4572000"/>
            <a:ext cx="8915400" cy="1600200"/>
          </a:xfr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176213" indent="-176213" defTabSz="595313" eaLnBrk="1" hangingPunct="1">
              <a:lnSpc>
                <a:spcPct val="85000"/>
              </a:lnSpc>
              <a:tabLst>
                <a:tab pos="2332038" algn="l"/>
              </a:tabLst>
            </a:pPr>
            <a:r>
              <a:rPr lang="en-US" sz="2000" dirty="0" err="1" smtClean="0"/>
              <a:t>Kortsiktig</a:t>
            </a:r>
            <a:r>
              <a:rPr lang="en-US" sz="2000" dirty="0" smtClean="0"/>
              <a:t> </a:t>
            </a:r>
            <a:r>
              <a:rPr lang="en-US" sz="2000" dirty="0" err="1" smtClean="0"/>
              <a:t>gjeld</a:t>
            </a:r>
            <a:r>
              <a:rPr lang="en-US" sz="2000" dirty="0" smtClean="0"/>
              <a:t>	</a:t>
            </a:r>
            <a:r>
              <a:rPr lang="en-US" sz="2000" dirty="0" err="1" smtClean="0"/>
              <a:t>Løpetid</a:t>
            </a:r>
            <a:r>
              <a:rPr lang="en-US" sz="2000" dirty="0" smtClean="0"/>
              <a:t> &lt; 1 </a:t>
            </a:r>
            <a:r>
              <a:rPr lang="en-US" sz="2000" dirty="0" err="1" smtClean="0"/>
              <a:t>år</a:t>
            </a:r>
            <a:r>
              <a:rPr lang="en-US" sz="2000" dirty="0" smtClean="0"/>
              <a:t> (</a:t>
            </a:r>
            <a:r>
              <a:rPr lang="en-US" sz="2000" dirty="0" err="1" smtClean="0"/>
              <a:t>varegjeld</a:t>
            </a:r>
            <a:r>
              <a:rPr lang="en-US" sz="2000" dirty="0" smtClean="0"/>
              <a:t>, </a:t>
            </a:r>
            <a:r>
              <a:rPr lang="en-US" sz="2000" dirty="0" err="1" smtClean="0"/>
              <a:t>kassekreditt</a:t>
            </a:r>
            <a:r>
              <a:rPr lang="en-US" sz="2000" dirty="0" smtClean="0"/>
              <a:t>, </a:t>
            </a:r>
            <a:r>
              <a:rPr lang="en-US" sz="2000" dirty="0" err="1" smtClean="0"/>
              <a:t>skatt</a:t>
            </a:r>
            <a:r>
              <a:rPr lang="en-US" sz="2000" dirty="0" smtClean="0"/>
              <a:t>,…)</a:t>
            </a:r>
            <a:br>
              <a:rPr lang="en-US" sz="2000" dirty="0" smtClean="0"/>
            </a:br>
            <a:endParaRPr lang="en-US" sz="2000" dirty="0" smtClean="0"/>
          </a:p>
          <a:p>
            <a:pPr marL="176213" indent="-176213" defTabSz="595313" eaLnBrk="1" hangingPunct="1">
              <a:lnSpc>
                <a:spcPct val="85000"/>
              </a:lnSpc>
              <a:tabLst>
                <a:tab pos="2332038" algn="l"/>
              </a:tabLst>
            </a:pPr>
            <a:r>
              <a:rPr lang="en-US" sz="2000" dirty="0" err="1" smtClean="0"/>
              <a:t>Langsiktig</a:t>
            </a:r>
            <a:r>
              <a:rPr lang="en-US" sz="2000" dirty="0" smtClean="0"/>
              <a:t> </a:t>
            </a:r>
            <a:r>
              <a:rPr lang="en-US" sz="2000" dirty="0" err="1" smtClean="0"/>
              <a:t>gjeld</a:t>
            </a:r>
            <a:r>
              <a:rPr lang="en-US" sz="2000" dirty="0" smtClean="0"/>
              <a:t>	</a:t>
            </a:r>
            <a:r>
              <a:rPr lang="en-US" sz="2000" dirty="0" err="1" smtClean="0"/>
              <a:t>Løpetid</a:t>
            </a:r>
            <a:r>
              <a:rPr lang="en-US" sz="2000" dirty="0" smtClean="0"/>
              <a:t> &gt; 1 </a:t>
            </a:r>
            <a:r>
              <a:rPr lang="en-US" sz="2000" dirty="0" err="1" smtClean="0"/>
              <a:t>år</a:t>
            </a:r>
            <a:r>
              <a:rPr lang="en-US" sz="2000" dirty="0" smtClean="0"/>
              <a:t> (bank, </a:t>
            </a:r>
            <a:r>
              <a:rPr lang="en-US" sz="2000" dirty="0" err="1" smtClean="0"/>
              <a:t>finanseringsselskap</a:t>
            </a:r>
            <a:r>
              <a:rPr lang="en-US" sz="2000" dirty="0" smtClean="0"/>
              <a:t>, </a:t>
            </a:r>
            <a:r>
              <a:rPr lang="en-US" sz="2000" dirty="0" err="1" smtClean="0"/>
              <a:t>obligasjon</a:t>
            </a:r>
            <a:r>
              <a:rPr lang="en-US" sz="2000" dirty="0" smtClean="0"/>
              <a:t>,…)</a:t>
            </a:r>
            <a:br>
              <a:rPr lang="en-US" sz="2000" dirty="0" smtClean="0"/>
            </a:br>
            <a:endParaRPr lang="en-US" sz="2000" dirty="0" smtClean="0"/>
          </a:p>
          <a:p>
            <a:pPr marL="176213" indent="-176213" defTabSz="595313" eaLnBrk="1" hangingPunct="1">
              <a:lnSpc>
                <a:spcPct val="85000"/>
              </a:lnSpc>
              <a:tabLst>
                <a:tab pos="2332038" algn="l"/>
              </a:tabLst>
            </a:pPr>
            <a:r>
              <a:rPr lang="en-US" sz="2000" dirty="0" err="1" smtClean="0"/>
              <a:t>Egenkapital</a:t>
            </a:r>
            <a:r>
              <a:rPr lang="en-US" sz="2000" dirty="0" smtClean="0"/>
              <a:t>	</a:t>
            </a:r>
            <a:r>
              <a:rPr lang="en-US" sz="2000" dirty="0" err="1" smtClean="0"/>
              <a:t>Innskutt</a:t>
            </a:r>
            <a:r>
              <a:rPr lang="en-US" sz="2000" dirty="0" smtClean="0"/>
              <a:t> + </a:t>
            </a:r>
            <a:r>
              <a:rPr lang="en-US" sz="2000" dirty="0" err="1" smtClean="0"/>
              <a:t>opptjent</a:t>
            </a:r>
            <a:endParaRPr lang="en-US" sz="2000" dirty="0" smtClean="0"/>
          </a:p>
        </p:txBody>
      </p:sp>
      <p:sp>
        <p:nvSpPr>
          <p:cNvPr id="10246" name="Rectangle 46"/>
          <p:cNvSpPr>
            <a:spLocks noChangeArrowheads="1"/>
          </p:cNvSpPr>
          <p:nvPr/>
        </p:nvSpPr>
        <p:spPr bwMode="auto">
          <a:xfrm>
            <a:off x="609600" y="228600"/>
            <a:ext cx="5943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>
                <a:solidFill>
                  <a:srgbClr val="A3B2CC"/>
                </a:solidFill>
              </a:rPr>
              <a:t>1. </a:t>
            </a:r>
            <a:r>
              <a:rPr lang="en-US" sz="3200" b="1" dirty="0" err="1" smtClean="0">
                <a:solidFill>
                  <a:srgbClr val="A3B2CC"/>
                </a:solidFill>
              </a:rPr>
              <a:t>Gjeld</a:t>
            </a:r>
            <a:r>
              <a:rPr lang="en-US" sz="3200" b="1" dirty="0" smtClean="0">
                <a:solidFill>
                  <a:srgbClr val="A3B2CC"/>
                </a:solidFill>
              </a:rPr>
              <a:t> </a:t>
            </a:r>
            <a:r>
              <a:rPr lang="en-US" sz="3200" b="1" dirty="0" err="1">
                <a:solidFill>
                  <a:srgbClr val="A3B2CC"/>
                </a:solidFill>
              </a:rPr>
              <a:t>og</a:t>
            </a:r>
            <a:r>
              <a:rPr lang="en-US" sz="3200" b="1" dirty="0">
                <a:solidFill>
                  <a:srgbClr val="A3B2CC"/>
                </a:solidFill>
              </a:rPr>
              <a:t> </a:t>
            </a:r>
            <a:r>
              <a:rPr lang="en-US" sz="3200" b="1" dirty="0" err="1">
                <a:solidFill>
                  <a:srgbClr val="A3B2CC"/>
                </a:solidFill>
              </a:rPr>
              <a:t>egenkapital</a:t>
            </a:r>
            <a:endParaRPr lang="en-US" sz="3200" b="1" dirty="0">
              <a:solidFill>
                <a:srgbClr val="A3B2CC"/>
              </a:solidFill>
            </a:endParaRPr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890716"/>
            <a:ext cx="5377988" cy="352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114800" y="1447800"/>
            <a:ext cx="2895600" cy="3048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1619" name="Picture 3" descr="http://minnesotainvestmentrealestate.com/wp-content/uploads/2007/10/piggyban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48600" y="152400"/>
            <a:ext cx="914400" cy="10532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2862044"/>
            <a:ext cx="4876800" cy="31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038600" y="3048000"/>
            <a:ext cx="2895600" cy="3048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762000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sz="2000" dirty="0" err="1" smtClean="0"/>
              <a:t>Gjeldsandel</a:t>
            </a:r>
            <a:r>
              <a:rPr lang="en-US" sz="2000" dirty="0"/>
              <a:t>		</a:t>
            </a:r>
            <a:r>
              <a:rPr lang="en-US" sz="2000" dirty="0" err="1" smtClean="0"/>
              <a:t>Gjeld</a:t>
            </a:r>
            <a:r>
              <a:rPr lang="en-US" sz="2000" dirty="0" smtClean="0"/>
              <a:t>/</a:t>
            </a:r>
            <a:r>
              <a:rPr lang="en-US" sz="2000" dirty="0" err="1" smtClean="0"/>
              <a:t>Totalkapital</a:t>
            </a:r>
            <a:r>
              <a:rPr lang="en-US" sz="2000" dirty="0" smtClean="0"/>
              <a:t> (</a:t>
            </a:r>
            <a:r>
              <a:rPr lang="en-US" sz="2000" dirty="0" err="1" smtClean="0"/>
              <a:t>egenkapital+gjeld</a:t>
            </a:r>
            <a:r>
              <a:rPr lang="en-US" sz="2000" dirty="0" smtClean="0"/>
              <a:t>)</a:t>
            </a:r>
          </a:p>
          <a:p>
            <a:pPr lvl="0" eaLnBrk="0" hangingPunct="0">
              <a:spcBef>
                <a:spcPct val="50000"/>
              </a:spcBef>
            </a:pPr>
            <a:r>
              <a:rPr lang="en-US" sz="2000" dirty="0" err="1" smtClean="0">
                <a:solidFill>
                  <a:srgbClr val="000000"/>
                </a:solidFill>
              </a:rPr>
              <a:t>Gjeldsgrad</a:t>
            </a:r>
            <a:r>
              <a:rPr lang="en-US" sz="2000" dirty="0" smtClean="0">
                <a:solidFill>
                  <a:srgbClr val="000000"/>
                </a:solidFill>
              </a:rPr>
              <a:t>		</a:t>
            </a:r>
            <a:r>
              <a:rPr lang="en-US" sz="2000" dirty="0" err="1" smtClean="0">
                <a:solidFill>
                  <a:srgbClr val="000000"/>
                </a:solidFill>
              </a:rPr>
              <a:t>Gjeld</a:t>
            </a:r>
            <a:r>
              <a:rPr lang="en-US" sz="2000" dirty="0" smtClean="0">
                <a:solidFill>
                  <a:srgbClr val="000000"/>
                </a:solidFill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</a:rPr>
              <a:t>Egenkapital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0" eaLnBrk="0" hangingPunct="0">
              <a:spcBef>
                <a:spcPct val="50000"/>
              </a:spcBef>
            </a:pPr>
            <a:r>
              <a:rPr lang="en-US" sz="2000" dirty="0" err="1" smtClean="0">
                <a:solidFill>
                  <a:srgbClr val="000000"/>
                </a:solidFill>
              </a:rPr>
              <a:t>Gjeldsstruktur</a:t>
            </a: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Kortsiktig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gjeld</a:t>
            </a:r>
            <a:r>
              <a:rPr lang="en-US" sz="2000" dirty="0" smtClean="0">
                <a:solidFill>
                  <a:srgbClr val="000000"/>
                </a:solidFill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</a:rPr>
              <a:t>Gjeld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72664"/>
            <a:ext cx="8308988" cy="632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304800"/>
            <a:ext cx="8915400" cy="1752600"/>
          </a:xfr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176213" indent="-176213" defTabSz="595313" eaLnBrk="1" hangingPunct="1">
              <a:lnSpc>
                <a:spcPct val="85000"/>
              </a:lnSpc>
              <a:buNone/>
              <a:tabLst>
                <a:tab pos="2332038" algn="l"/>
              </a:tabLst>
            </a:pPr>
            <a:r>
              <a:rPr lang="en-US" sz="2400" b="1" dirty="0" err="1" smtClean="0"/>
              <a:t>Egenkapital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Bokverdi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kontra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markedsverdi</a:t>
            </a:r>
            <a:endParaRPr lang="en-US" sz="2400" b="1" dirty="0" smtClean="0"/>
          </a:p>
          <a:p>
            <a:pPr marL="176213" indent="-176213" defTabSz="595313" eaLnBrk="1" hangingPunct="1">
              <a:lnSpc>
                <a:spcPct val="85000"/>
              </a:lnSpc>
              <a:buNone/>
              <a:tabLst>
                <a:tab pos="2332038" algn="l"/>
              </a:tabLst>
            </a:pPr>
            <a:endParaRPr lang="en-US" sz="2000" dirty="0" smtClean="0"/>
          </a:p>
          <a:p>
            <a:pPr marL="268288" indent="-268288" defTabSz="595313" eaLnBrk="1" hangingPunct="1">
              <a:lnSpc>
                <a:spcPct val="85000"/>
              </a:lnSpc>
              <a:tabLst>
                <a:tab pos="2332038" algn="l"/>
              </a:tabLst>
            </a:pPr>
            <a:r>
              <a:rPr lang="en-US" sz="2000" dirty="0" err="1" smtClean="0"/>
              <a:t>Bokverdi</a:t>
            </a:r>
            <a:r>
              <a:rPr lang="en-US" sz="2000" dirty="0" smtClean="0"/>
              <a:t>: </a:t>
            </a:r>
            <a:r>
              <a:rPr lang="en-US" sz="2000" dirty="0" err="1" smtClean="0"/>
              <a:t>Innskutt</a:t>
            </a:r>
            <a:r>
              <a:rPr lang="en-US" sz="2000" dirty="0" smtClean="0"/>
              <a:t> + </a:t>
            </a:r>
            <a:r>
              <a:rPr lang="en-US" sz="2000" dirty="0" err="1" smtClean="0"/>
              <a:t>opptjent</a:t>
            </a:r>
            <a:r>
              <a:rPr lang="en-US" sz="2000" dirty="0" smtClean="0"/>
              <a:t> (</a:t>
            </a:r>
            <a:r>
              <a:rPr lang="en-US" sz="2000" dirty="0" err="1" smtClean="0"/>
              <a:t>fra</a:t>
            </a:r>
            <a:r>
              <a:rPr lang="en-US" sz="2000" dirty="0" smtClean="0"/>
              <a:t> </a:t>
            </a:r>
            <a:r>
              <a:rPr lang="en-US" sz="2000" dirty="0" err="1" smtClean="0"/>
              <a:t>regnskapsbalansen</a:t>
            </a:r>
            <a:r>
              <a:rPr lang="en-US" sz="2000" dirty="0" smtClean="0"/>
              <a:t>)</a:t>
            </a:r>
          </a:p>
          <a:p>
            <a:pPr marL="268288" indent="-268288" defTabSz="595313" eaLnBrk="1" hangingPunct="1">
              <a:lnSpc>
                <a:spcPct val="85000"/>
              </a:lnSpc>
              <a:tabLst>
                <a:tab pos="2332038" algn="l"/>
              </a:tabLst>
            </a:pPr>
            <a:r>
              <a:rPr lang="en-US" sz="2000" dirty="0" err="1" smtClean="0"/>
              <a:t>Markedsverdi</a:t>
            </a:r>
            <a:r>
              <a:rPr lang="en-US" sz="2000" dirty="0" smtClean="0"/>
              <a:t>: </a:t>
            </a:r>
            <a:r>
              <a:rPr lang="en-US" sz="2000" dirty="0" err="1" smtClean="0"/>
              <a:t>Antall</a:t>
            </a:r>
            <a:r>
              <a:rPr lang="en-US" sz="2000" dirty="0" smtClean="0"/>
              <a:t> </a:t>
            </a:r>
            <a:r>
              <a:rPr lang="en-US" sz="2000" dirty="0" err="1" smtClean="0"/>
              <a:t>aksjer</a:t>
            </a:r>
            <a:r>
              <a:rPr lang="en-US" sz="2000" dirty="0" smtClean="0"/>
              <a:t> </a:t>
            </a:r>
            <a:r>
              <a:rPr lang="en-US" sz="2000" b="1" baseline="30000" dirty="0" smtClean="0"/>
              <a:t>. </a:t>
            </a:r>
            <a:r>
              <a:rPr lang="en-US" sz="2000" dirty="0" err="1" smtClean="0"/>
              <a:t>Kurs</a:t>
            </a:r>
            <a:r>
              <a:rPr lang="en-US" sz="2000" dirty="0" smtClean="0"/>
              <a:t> per </a:t>
            </a:r>
            <a:r>
              <a:rPr lang="en-US" sz="2000" dirty="0" err="1" smtClean="0"/>
              <a:t>aksje</a:t>
            </a:r>
            <a:r>
              <a:rPr lang="en-US" sz="2000" dirty="0" smtClean="0"/>
              <a:t> (</a:t>
            </a:r>
            <a:r>
              <a:rPr lang="en-US" sz="2000" dirty="0" err="1" smtClean="0"/>
              <a:t>fra</a:t>
            </a:r>
            <a:r>
              <a:rPr lang="en-US" sz="2000" dirty="0" smtClean="0"/>
              <a:t> </a:t>
            </a:r>
            <a:r>
              <a:rPr lang="en-US" sz="2000" dirty="0" err="1" smtClean="0"/>
              <a:t>aksjeomsetningen</a:t>
            </a:r>
            <a:r>
              <a:rPr lang="en-US" sz="2000" dirty="0" smtClean="0"/>
              <a:t>)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3599" y="2705885"/>
            <a:ext cx="7852593" cy="270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304800"/>
            <a:ext cx="8915400" cy="381000"/>
          </a:xfr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176213" indent="-176213" defTabSz="595313" eaLnBrk="1" hangingPunct="1">
              <a:lnSpc>
                <a:spcPct val="85000"/>
              </a:lnSpc>
              <a:buNone/>
              <a:tabLst>
                <a:tab pos="2332038" algn="l"/>
              </a:tabLst>
            </a:pPr>
            <a:r>
              <a:rPr lang="en-US" sz="2400" b="1" dirty="0" err="1" smtClean="0"/>
              <a:t>Egenkapitals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markedsverdi</a:t>
            </a:r>
            <a:r>
              <a:rPr lang="en-US" sz="2400" b="1" dirty="0" smtClean="0"/>
              <a:t> vs. </a:t>
            </a:r>
            <a:r>
              <a:rPr lang="en-US" sz="2400" b="1" dirty="0" err="1" smtClean="0"/>
              <a:t>bokverdi</a:t>
            </a:r>
            <a:r>
              <a:rPr lang="en-US" sz="2400" b="1" dirty="0" smtClean="0"/>
              <a:t>: </a:t>
            </a:r>
            <a:r>
              <a:rPr lang="en-US" sz="2400" b="1" err="1" smtClean="0"/>
              <a:t>Pris</a:t>
            </a:r>
            <a:r>
              <a:rPr lang="en-US" sz="2400" b="1" smtClean="0"/>
              <a:t>/Bok for </a:t>
            </a:r>
            <a:r>
              <a:rPr lang="en-US" sz="2400" b="1" dirty="0" err="1" smtClean="0"/>
              <a:t>aksjer</a:t>
            </a:r>
            <a:endParaRPr lang="en-US" sz="2400" b="1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457200" y="32004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 smtClean="0"/>
              <a:t>Pris/bok-modellen</a:t>
            </a:r>
            <a:r>
              <a:rPr lang="nb-NO" dirty="0" smtClean="0"/>
              <a:t> er en velbrukt arbeidshest for First </a:t>
            </a:r>
            <a:r>
              <a:rPr lang="nb-NO" dirty="0" err="1" smtClean="0"/>
              <a:t>Securities</a:t>
            </a:r>
            <a:r>
              <a:rPr lang="nb-NO" dirty="0" smtClean="0"/>
              <a:t>. </a:t>
            </a:r>
          </a:p>
          <a:p>
            <a:r>
              <a:rPr lang="nb-NO" dirty="0" smtClean="0"/>
              <a:t>I flere år har tankegangen vært sånn: Synker forholdet mellom børskurser og bokførte verdier til 1,5, er børsen billig. Da vil kursene stige. </a:t>
            </a:r>
          </a:p>
          <a:p>
            <a:endParaRPr lang="nb-NO" dirty="0" smtClean="0"/>
          </a:p>
          <a:p>
            <a:r>
              <a:rPr lang="nb-NO" dirty="0" smtClean="0"/>
              <a:t>Stiger pris/bok til 2,1, er aksjene høyt priset, og kursene ligger an til å falle - i alle fall inntil bokførte verdier tar seg opp. </a:t>
            </a:r>
          </a:p>
          <a:p>
            <a:endParaRPr lang="nb-NO" dirty="0" smtClean="0"/>
          </a:p>
          <a:p>
            <a:r>
              <a:rPr lang="nb-NO" dirty="0" smtClean="0"/>
              <a:t>Et passende (fair) </a:t>
            </a:r>
            <a:r>
              <a:rPr lang="nb-NO" dirty="0" err="1" smtClean="0"/>
              <a:t>pris/bok-nivå</a:t>
            </a:r>
            <a:r>
              <a:rPr lang="nb-NO" dirty="0" smtClean="0"/>
              <a:t> har vært anslått til 1,8, midt i båndet på 1,5-2,1. </a:t>
            </a:r>
          </a:p>
          <a:p>
            <a:r>
              <a:rPr lang="nb-NO" dirty="0" smtClean="0"/>
              <a:t>Nå løfter First </a:t>
            </a:r>
            <a:r>
              <a:rPr lang="nb-NO" dirty="0" err="1" smtClean="0"/>
              <a:t>Securities</a:t>
            </a:r>
            <a:r>
              <a:rPr lang="nb-NO" dirty="0" smtClean="0"/>
              <a:t> anslaget for passende pris/bok til 2,3 - altså over det meglerhuset før mente var et nivå med høyt prisede aksjer på 2,1.”</a:t>
            </a:r>
            <a:endParaRPr lang="nb-NO" dirty="0"/>
          </a:p>
        </p:txBody>
      </p:sp>
      <p:sp>
        <p:nvSpPr>
          <p:cNvPr id="29" name="Rectangle 28"/>
          <p:cNvSpPr/>
          <p:nvPr/>
        </p:nvSpPr>
        <p:spPr>
          <a:xfrm>
            <a:off x="2590800" y="1676400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/>
              <a:t>Oslo Børs sprenger </a:t>
            </a:r>
            <a:r>
              <a:rPr lang="nb-NO" b="1" dirty="0" err="1" smtClean="0"/>
              <a:t>First-modellen</a:t>
            </a:r>
            <a:endParaRPr lang="nb-NO" dirty="0"/>
          </a:p>
        </p:txBody>
      </p:sp>
      <p:sp>
        <p:nvSpPr>
          <p:cNvPr id="32" name="Rectangle 31"/>
          <p:cNvSpPr/>
          <p:nvPr/>
        </p:nvSpPr>
        <p:spPr>
          <a:xfrm>
            <a:off x="457200" y="23622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”Oslo Børs har steget mye i forhold til bokførte verdier, fastslår First </a:t>
            </a:r>
            <a:r>
              <a:rPr lang="nb-NO" dirty="0" err="1" smtClean="0"/>
              <a:t>Securities</a:t>
            </a:r>
            <a:r>
              <a:rPr lang="nb-NO" dirty="0" smtClean="0"/>
              <a:t>. Så nå justeres favorittmodellen.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90800" y="914400"/>
            <a:ext cx="4326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dirty="0" smtClean="0"/>
              <a:t>4. desember 2006</a:t>
            </a:r>
          </a:p>
          <a:p>
            <a:r>
              <a:rPr lang="nb-NO" sz="1600" dirty="0" smtClean="0"/>
              <a:t>http://e24.no/boers-og-finans/article1556358 </a:t>
            </a:r>
            <a:endParaRPr lang="nb-NO" sz="1600" dirty="0"/>
          </a:p>
        </p:txBody>
      </p:sp>
      <p:pic>
        <p:nvPicPr>
          <p:cNvPr id="153628" name="Picture 28" descr="http://media.e24.no/archive/00467/_e24logo_jpg_467924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976679"/>
            <a:ext cx="1905000" cy="12235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4" name="Rectangle 2066"/>
          <p:cNvSpPr>
            <a:spLocks noChangeArrowheads="1"/>
          </p:cNvSpPr>
          <p:nvPr/>
        </p:nvSpPr>
        <p:spPr bwMode="auto">
          <a:xfrm>
            <a:off x="2413000" y="4572000"/>
            <a:ext cx="581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/>
              <a:t>Egenkapital </a:t>
            </a:r>
            <a:r>
              <a:rPr lang="en-US" sz="2000" smtClean="0"/>
              <a:t>mer </a:t>
            </a:r>
            <a:r>
              <a:rPr lang="en-US" sz="2000"/>
              <a:t>risikabel enn gjeld</a:t>
            </a:r>
          </a:p>
        </p:txBody>
      </p:sp>
      <p:sp>
        <p:nvSpPr>
          <p:cNvPr id="65560" name="Rectangle 2072"/>
          <p:cNvSpPr>
            <a:spLocks noChangeArrowheads="1"/>
          </p:cNvSpPr>
          <p:nvPr/>
        </p:nvSpPr>
        <p:spPr bwMode="auto">
          <a:xfrm>
            <a:off x="1219200" y="5372100"/>
            <a:ext cx="6400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smtClean="0"/>
              <a:t>Grunn: </a:t>
            </a:r>
            <a:r>
              <a:rPr lang="en-US" sz="2000"/>
              <a:t>Kreditorene må betjenes før eierne får </a:t>
            </a:r>
            <a:r>
              <a:rPr lang="en-US" sz="2000" smtClean="0"/>
              <a:t>noe</a:t>
            </a:r>
          </a:p>
        </p:txBody>
      </p:sp>
      <p:sp>
        <p:nvSpPr>
          <p:cNvPr id="11270" name="Rectangle 2077"/>
          <p:cNvSpPr>
            <a:spLocks noChangeArrowheads="1"/>
          </p:cNvSpPr>
          <p:nvPr/>
        </p:nvSpPr>
        <p:spPr bwMode="auto">
          <a:xfrm>
            <a:off x="685800" y="381000"/>
            <a:ext cx="46009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3200" b="1" dirty="0">
                <a:solidFill>
                  <a:srgbClr val="A3B2CC"/>
                </a:solidFill>
              </a:rPr>
              <a:t>2. </a:t>
            </a:r>
            <a:r>
              <a:rPr lang="en-US" sz="3200" b="1" dirty="0" err="1" smtClean="0">
                <a:solidFill>
                  <a:srgbClr val="A3B2CC"/>
                </a:solidFill>
              </a:rPr>
              <a:t>Gjeldsgrad</a:t>
            </a:r>
            <a:r>
              <a:rPr lang="en-US" sz="3200" b="1" dirty="0" smtClean="0">
                <a:solidFill>
                  <a:srgbClr val="A3B2CC"/>
                </a:solidFill>
              </a:rPr>
              <a:t> </a:t>
            </a:r>
            <a:r>
              <a:rPr lang="en-US" sz="3200" b="1" dirty="0" err="1">
                <a:solidFill>
                  <a:srgbClr val="A3B2CC"/>
                </a:solidFill>
              </a:rPr>
              <a:t>og</a:t>
            </a:r>
            <a:r>
              <a:rPr lang="en-US" sz="3200" b="1" dirty="0">
                <a:solidFill>
                  <a:srgbClr val="A3B2CC"/>
                </a:solidFill>
              </a:rPr>
              <a:t> </a:t>
            </a:r>
            <a:r>
              <a:rPr lang="en-US" sz="3200" b="1" dirty="0" err="1">
                <a:solidFill>
                  <a:srgbClr val="A3B2CC"/>
                </a:solidFill>
              </a:rPr>
              <a:t>risiko</a:t>
            </a:r>
            <a:endParaRPr lang="en-US" sz="3200" b="1" dirty="0">
              <a:solidFill>
                <a:srgbClr val="A3B2CC"/>
              </a:solidFill>
            </a:endParaRPr>
          </a:p>
        </p:txBody>
      </p:sp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9713" y="1676400"/>
            <a:ext cx="6262687" cy="226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2" name="Picture 2" descr="http://www.dreamstime.com/financial-risk-thumb100705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29400" y="228600"/>
            <a:ext cx="2171700" cy="14478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838200" y="4786392"/>
            <a:ext cx="1066800" cy="1588"/>
          </a:xfrm>
          <a:prstGeom prst="straightConnector1">
            <a:avLst/>
          </a:prstGeom>
          <a:ln w="3175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MRmal">
  <a:themeElements>
    <a:clrScheme name="PP_mal_Regnskapsteo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_mal_Regnskapsteo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_mal_Regnskapsteo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_Regnskapsteo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_Regnskapsteo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_Regnskapsteo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_Regnskapsteo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_Regnskapsteo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_Regnskapsteo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_Regnskapsteo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_Regnskapsteo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_Regnskapsteo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_Regnskapsteo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_Regnskapsteo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LMRmal</Template>
  <TotalTime>4951</TotalTime>
  <Words>1029</Words>
  <Application>Microsoft Office PowerPoint</Application>
  <PresentationFormat>Skjermfremvisning (4:3)</PresentationFormat>
  <Paragraphs>197</Paragraphs>
  <Slides>26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28" baseType="lpstr">
      <vt:lpstr>LMRmal</vt:lpstr>
      <vt:lpstr>Equation</vt:lpstr>
      <vt:lpstr>Kapittel 8 Finansiering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Lysbilde 14</vt:lpstr>
      <vt:lpstr>Lysbilde 15</vt:lpstr>
      <vt:lpstr>Lysbilde 16</vt:lpstr>
      <vt:lpstr>Lysbilde 17</vt:lpstr>
      <vt:lpstr>Lysbilde 18</vt:lpstr>
      <vt:lpstr>Lysbilde 19</vt:lpstr>
      <vt:lpstr>Lysbilde 20</vt:lpstr>
      <vt:lpstr>Lysbilde 21</vt:lpstr>
      <vt:lpstr>Lysbilde 22</vt:lpstr>
      <vt:lpstr>Lysbilde 23</vt:lpstr>
      <vt:lpstr>Lysbilde 24</vt:lpstr>
      <vt:lpstr>Lysbilde 25</vt:lpstr>
      <vt:lpstr>Lysbilde 26</vt:lpstr>
    </vt:vector>
  </TitlesOfParts>
  <Company>Fagbokforlaget Vigmostad &amp; Bjørke 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mateusz</dc:creator>
  <cp:lastModifiedBy>Knut Ebeltoft</cp:lastModifiedBy>
  <cp:revision>365</cp:revision>
  <dcterms:created xsi:type="dcterms:W3CDTF">2009-03-30T12:33:10Z</dcterms:created>
  <dcterms:modified xsi:type="dcterms:W3CDTF">2009-08-05T08:41:21Z</dcterms:modified>
</cp:coreProperties>
</file>