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Default Extension="gif" ContentType="image/gif"/>
  <Default Extension="vml" ContentType="application/vnd.openxmlformats-officedocument.vmlDrawing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350" r:id="rId3"/>
    <p:sldId id="400" r:id="rId4"/>
    <p:sldId id="401" r:id="rId5"/>
    <p:sldId id="420" r:id="rId6"/>
    <p:sldId id="419" r:id="rId7"/>
    <p:sldId id="418" r:id="rId8"/>
    <p:sldId id="433" r:id="rId9"/>
    <p:sldId id="421" r:id="rId10"/>
    <p:sldId id="402" r:id="rId11"/>
    <p:sldId id="434" r:id="rId12"/>
    <p:sldId id="422" r:id="rId13"/>
    <p:sldId id="435" r:id="rId14"/>
    <p:sldId id="423" r:id="rId15"/>
    <p:sldId id="424" r:id="rId16"/>
    <p:sldId id="425" r:id="rId17"/>
    <p:sldId id="426" r:id="rId18"/>
    <p:sldId id="427" r:id="rId19"/>
    <p:sldId id="436" r:id="rId20"/>
    <p:sldId id="428" r:id="rId21"/>
    <p:sldId id="412" r:id="rId22"/>
    <p:sldId id="430" r:id="rId23"/>
    <p:sldId id="437" r:id="rId24"/>
    <p:sldId id="304" r:id="rId25"/>
    <p:sldId id="431" r:id="rId26"/>
    <p:sldId id="432" r:id="rId27"/>
  </p:sldIdLst>
  <p:sldSz cx="9144000" cy="6858000" type="screen4x3"/>
  <p:notesSz cx="6858000" cy="9144000"/>
  <p:defaultTextStyle>
    <a:defPPr>
      <a:defRPr lang="nb-NO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3B2CC"/>
    <a:srgbClr val="166C9E"/>
    <a:srgbClr val="1F6C9E"/>
    <a:srgbClr val="00518E"/>
    <a:srgbClr val="008080"/>
    <a:srgbClr val="FF6600"/>
    <a:srgbClr val="CC0000"/>
    <a:srgbClr val="CC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88277" autoAdjust="0"/>
  </p:normalViewPr>
  <p:slideViewPr>
    <p:cSldViewPr>
      <p:cViewPr varScale="1">
        <p:scale>
          <a:sx n="85" d="100"/>
          <a:sy n="85" d="100"/>
        </p:scale>
        <p:origin x="-7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1794" y="-90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5.wmf"/><Relationship Id="rId1" Type="http://schemas.openxmlformats.org/officeDocument/2006/relationships/image" Target="../media/image3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983F642C-B12B-44F9-960C-8B04C5FC0760}" type="datetimeFigureOut">
              <a:rPr lang="nb-NO"/>
              <a:pPr>
                <a:defRPr/>
              </a:pPr>
              <a:t>05.08.2009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b-NO" noProof="0" smtClean="0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noProof="0" smtClean="0"/>
              <a:t>Klikk for å redigere tekststiler i malen</a:t>
            </a:r>
          </a:p>
          <a:p>
            <a:pPr lvl="1"/>
            <a:r>
              <a:rPr lang="nb-NO" noProof="0" smtClean="0"/>
              <a:t>Andre nivå</a:t>
            </a:r>
          </a:p>
          <a:p>
            <a:pPr lvl="2"/>
            <a:r>
              <a:rPr lang="nb-NO" noProof="0" smtClean="0"/>
              <a:t>Tredje nivå</a:t>
            </a:r>
          </a:p>
          <a:p>
            <a:pPr lvl="3"/>
            <a:r>
              <a:rPr lang="nb-NO" noProof="0" smtClean="0"/>
              <a:t>Fjerde nivå</a:t>
            </a:r>
          </a:p>
          <a:p>
            <a:pPr lvl="4"/>
            <a:r>
              <a:rPr lang="nb-NO" noProof="0" smtClean="0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B3C7D530-6E69-44F4-BC1B-CA5F80465F69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C7D530-6E69-44F4-BC1B-CA5F80465F69}" type="slidenum">
              <a:rPr lang="nb-NO" smtClean="0"/>
              <a:pPr>
                <a:defRPr/>
              </a:pPr>
              <a:t>1</a:t>
            </a:fld>
            <a:endParaRPr lang="nb-NO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ED19CE-1806-4CF7-8306-144F4484190B}" type="slidenum">
              <a:rPr lang="en-US"/>
              <a:pPr/>
              <a:t>11</a:t>
            </a:fld>
            <a:endParaRPr lang="en-US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nb-NO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ED19CE-1806-4CF7-8306-144F4484190B}" type="slidenum">
              <a:rPr lang="en-US"/>
              <a:pPr/>
              <a:t>12</a:t>
            </a:fld>
            <a:endParaRPr lang="en-US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nb-NO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ED19CE-1806-4CF7-8306-144F4484190B}" type="slidenum">
              <a:rPr lang="en-US"/>
              <a:pPr/>
              <a:t>13</a:t>
            </a:fld>
            <a:endParaRPr lang="en-US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nb-NO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ED19CE-1806-4CF7-8306-144F4484190B}" type="slidenum">
              <a:rPr lang="en-US"/>
              <a:pPr/>
              <a:t>14</a:t>
            </a:fld>
            <a:endParaRPr lang="en-US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nb-NO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ED19CE-1806-4CF7-8306-144F4484190B}" type="slidenum">
              <a:rPr lang="en-US"/>
              <a:pPr/>
              <a:t>15</a:t>
            </a:fld>
            <a:endParaRPr lang="en-US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nb-NO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ED19CE-1806-4CF7-8306-144F4484190B}" type="slidenum">
              <a:rPr lang="en-US"/>
              <a:pPr/>
              <a:t>16</a:t>
            </a:fld>
            <a:endParaRPr lang="en-US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nb-NO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ED19CE-1806-4CF7-8306-144F4484190B}" type="slidenum">
              <a:rPr lang="en-US"/>
              <a:pPr/>
              <a:t>17</a:t>
            </a:fld>
            <a:endParaRPr lang="en-US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nb-NO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ED19CE-1806-4CF7-8306-144F4484190B}" type="slidenum">
              <a:rPr lang="en-US"/>
              <a:pPr/>
              <a:t>18</a:t>
            </a:fld>
            <a:endParaRPr lang="en-US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nb-NO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ED19CE-1806-4CF7-8306-144F4484190B}" type="slidenum">
              <a:rPr lang="en-US"/>
              <a:pPr/>
              <a:t>19</a:t>
            </a:fld>
            <a:endParaRPr lang="en-US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nb-NO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ED19CE-1806-4CF7-8306-144F4484190B}" type="slidenum">
              <a:rPr lang="en-US"/>
              <a:pPr/>
              <a:t>20</a:t>
            </a:fld>
            <a:endParaRPr lang="en-US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nb-NO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60AC71A-29EA-4633-8CBD-998D4EA6E470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57347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8" name="Rectangle 1027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b-NO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AC740AF-AECF-405C-932F-FA0C47543E4A}" type="slidenum">
              <a:rPr lang="en-US"/>
              <a:pPr/>
              <a:t>21</a:t>
            </a:fld>
            <a:endParaRPr lang="en-US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nb-NO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AC740AF-AECF-405C-932F-FA0C47543E4A}" type="slidenum">
              <a:rPr lang="en-US"/>
              <a:pPr/>
              <a:t>22</a:t>
            </a:fld>
            <a:endParaRPr lang="en-US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nb-NO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AC740AF-AECF-405C-932F-FA0C47543E4A}" type="slidenum">
              <a:rPr lang="en-US"/>
              <a:pPr/>
              <a:t>23</a:t>
            </a:fld>
            <a:endParaRPr lang="en-US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nb-NO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73BAA5-3836-44D1-9803-F4A510C326FB}" type="slidenum">
              <a:rPr lang="en-US"/>
              <a:pPr/>
              <a:t>24</a:t>
            </a:fld>
            <a:endParaRPr lang="en-US"/>
          </a:p>
        </p:txBody>
      </p:sp>
      <p:sp>
        <p:nvSpPr>
          <p:cNvPr id="232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24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nb-NO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73BAA5-3836-44D1-9803-F4A510C326FB}" type="slidenum">
              <a:rPr lang="en-US"/>
              <a:pPr/>
              <a:t>25</a:t>
            </a:fld>
            <a:endParaRPr lang="en-US"/>
          </a:p>
        </p:txBody>
      </p:sp>
      <p:sp>
        <p:nvSpPr>
          <p:cNvPr id="232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24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nb-NO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73BAA5-3836-44D1-9803-F4A510C326FB}" type="slidenum">
              <a:rPr lang="en-US"/>
              <a:pPr/>
              <a:t>26</a:t>
            </a:fld>
            <a:endParaRPr lang="en-US"/>
          </a:p>
        </p:txBody>
      </p:sp>
      <p:sp>
        <p:nvSpPr>
          <p:cNvPr id="232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24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nb-NO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EB486C2-A4B7-47AC-BDA0-FE317BCA0BDA}" type="slidenum">
              <a:rPr lang="en-US"/>
              <a:pPr/>
              <a:t>4</a:t>
            </a:fld>
            <a:endParaRPr lang="en-US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nb-NO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EB486C2-A4B7-47AC-BDA0-FE317BCA0BDA}" type="slidenum">
              <a:rPr lang="en-US"/>
              <a:pPr/>
              <a:t>5</a:t>
            </a:fld>
            <a:endParaRPr lang="en-US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nb-NO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EB486C2-A4B7-47AC-BDA0-FE317BCA0BDA}" type="slidenum">
              <a:rPr lang="en-US"/>
              <a:pPr/>
              <a:t>6</a:t>
            </a:fld>
            <a:endParaRPr lang="en-US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nb-NO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EB486C2-A4B7-47AC-BDA0-FE317BCA0BDA}" type="slidenum">
              <a:rPr lang="en-US"/>
              <a:pPr/>
              <a:t>7</a:t>
            </a:fld>
            <a:endParaRPr lang="en-US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nb-NO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EB486C2-A4B7-47AC-BDA0-FE317BCA0BDA}" type="slidenum">
              <a:rPr lang="en-US"/>
              <a:pPr/>
              <a:t>8</a:t>
            </a:fld>
            <a:endParaRPr lang="en-US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nb-NO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ED19CE-1806-4CF7-8306-144F4484190B}" type="slidenum">
              <a:rPr lang="en-US"/>
              <a:pPr/>
              <a:t>9</a:t>
            </a:fld>
            <a:endParaRPr lang="en-US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nb-NO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ED19CE-1806-4CF7-8306-144F4484190B}" type="slidenum">
              <a:rPr lang="en-US"/>
              <a:pPr/>
              <a:t>10</a:t>
            </a:fld>
            <a:endParaRPr lang="en-US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nb-NO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Pr>
        <a:solidFill>
          <a:srgbClr val="A3B2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fagbok HVITpc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924300" y="333375"/>
            <a:ext cx="123190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baner2 copy.jpg"/>
          <p:cNvPicPr>
            <a:picLocks noChangeAspect="1"/>
          </p:cNvPicPr>
          <p:nvPr userDrawn="1"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6415088"/>
            <a:ext cx="9144000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55650" y="2133600"/>
            <a:ext cx="7772400" cy="117951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nb-NO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3573463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FFCC00"/>
                </a:solidFill>
              </a:defRPr>
            </a:lvl1pPr>
          </a:lstStyle>
          <a:p>
            <a:r>
              <a:rPr lang="en-US" dirty="0" smtClean="0"/>
              <a:t>Click to edit Master subtitle style</a:t>
            </a:r>
            <a:endParaRPr lang="nb-NO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latin typeface="Arial" charset="0"/>
              </a:defRPr>
            </a:lvl1pPr>
          </a:lstStyle>
          <a:p>
            <a:pPr>
              <a:defRPr/>
            </a:pPr>
            <a:fld id="{E951BB7D-7C9F-40CE-9579-AC1000B16633}" type="datetime1">
              <a:rPr lang="nb-NO"/>
              <a:pPr>
                <a:defRPr/>
              </a:pPr>
              <a:t>05.08.2009</a:t>
            </a:fld>
            <a:endParaRPr lang="nb-NO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nb-NO"/>
              <a:t>Kapittel 5 - Trærne i skogen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9C1A4C5B-DAFA-4B59-8A0A-E0BADF3E4F28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tittelstil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46088" y="15573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</a:p>
        </p:txBody>
      </p:sp>
      <p:pic>
        <p:nvPicPr>
          <p:cNvPr id="1028" name="Picture 5" descr="baner2 copy.jpg"/>
          <p:cNvPicPr>
            <a:picLocks noChangeAspect="1"/>
          </p:cNvPicPr>
          <p:nvPr userDrawn="1"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0" y="6415088"/>
            <a:ext cx="9144000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7" r:id="rId3"/>
    <p:sldLayoutId id="2147483728" r:id="rId4"/>
  </p:sldLayoutIdLst>
  <p:transition/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A3B2CC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A3B2CC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A3B2CC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A3B2CC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A3B2CC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CC3300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CC3300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CC3300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CC33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oleObject" Target="../embeddings/oleObject1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5.emf"/><Relationship Id="rId4" Type="http://schemas.openxmlformats.org/officeDocument/2006/relationships/oleObject" Target="../embeddings/oleObject5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8.bin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3.jpeg"/><Relationship Id="rId5" Type="http://schemas.openxmlformats.org/officeDocument/2006/relationships/image" Target="../media/image32.emf"/><Relationship Id="rId4" Type="http://schemas.openxmlformats.org/officeDocument/2006/relationships/oleObject" Target="../embeddings/oleObject9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6.emf"/><Relationship Id="rId5" Type="http://schemas.openxmlformats.org/officeDocument/2006/relationships/oleObject" Target="../embeddings/oleObject11.bin"/><Relationship Id="rId4" Type="http://schemas.openxmlformats.org/officeDocument/2006/relationships/oleObject" Target="../embeddings/oleObject10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cgroup.com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30362"/>
          </a:xfrm>
        </p:spPr>
        <p:txBody>
          <a:bodyPr/>
          <a:lstStyle/>
          <a:p>
            <a:pPr algn="ctr"/>
            <a:r>
              <a:rPr lang="nb-NO" sz="3200" dirty="0" smtClean="0"/>
              <a:t>Kapittel 8</a:t>
            </a:r>
            <a:br>
              <a:rPr lang="nb-NO" sz="3200" dirty="0" smtClean="0"/>
            </a:br>
            <a:r>
              <a:rPr lang="nb-NO" sz="2800" dirty="0" smtClean="0">
                <a:solidFill>
                  <a:schemeClr val="tx1"/>
                </a:solidFill>
              </a:rPr>
              <a:t>Finansiering</a:t>
            </a:r>
          </a:p>
        </p:txBody>
      </p:sp>
      <p:pic>
        <p:nvPicPr>
          <p:cNvPr id="46081" name="Picture 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667000" y="1981200"/>
            <a:ext cx="3886200" cy="3074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0" name="Rectangle 2077"/>
          <p:cNvSpPr>
            <a:spLocks noChangeArrowheads="1"/>
          </p:cNvSpPr>
          <p:nvPr/>
        </p:nvSpPr>
        <p:spPr bwMode="auto">
          <a:xfrm>
            <a:off x="428494" y="212568"/>
            <a:ext cx="7039106" cy="42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400" b="1" dirty="0" err="1" smtClean="0"/>
              <a:t>Finansieringsrisiko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øker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når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gjeldsgraden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øker</a:t>
            </a:r>
            <a:endParaRPr lang="en-US" sz="2400" b="1" dirty="0"/>
          </a:p>
        </p:txBody>
      </p:sp>
      <p:pic>
        <p:nvPicPr>
          <p:cNvPr id="132100" name="Picture 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52600" y="2667000"/>
            <a:ext cx="5943600" cy="3653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2101" name="Picture 5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981200" y="914401"/>
            <a:ext cx="6710751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60" name="Rectangle 2072"/>
          <p:cNvSpPr>
            <a:spLocks noChangeArrowheads="1"/>
          </p:cNvSpPr>
          <p:nvPr/>
        </p:nvSpPr>
        <p:spPr bwMode="auto">
          <a:xfrm>
            <a:off x="228600" y="2590800"/>
            <a:ext cx="8763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smtClean="0"/>
              <a:t>Investeringsrisiko </a:t>
            </a:r>
          </a:p>
          <a:p>
            <a:pPr marL="800100" lvl="1" indent="-342900" eaLnBrk="0" hangingPunct="0">
              <a:spcBef>
                <a:spcPct val="20000"/>
              </a:spcBef>
              <a:buFont typeface="Wingdings" pitchFamily="2" charset="2"/>
              <a:buChar char="ü"/>
            </a:pPr>
            <a:r>
              <a:rPr lang="en-US" sz="2000" smtClean="0"/>
              <a:t>Skyldes usikkerhet i kontanstrøm fra driften. Uansett gjeld</a:t>
            </a:r>
          </a:p>
          <a:p>
            <a:pPr marL="800100" lvl="1" indent="-342900" eaLnBrk="0" hangingPunct="0">
              <a:spcBef>
                <a:spcPct val="20000"/>
              </a:spcBef>
              <a:buFont typeface="Wingdings" pitchFamily="2" charset="2"/>
              <a:buChar char="ü"/>
            </a:pPr>
            <a:endParaRPr lang="en-US" sz="2000" smtClean="0"/>
          </a:p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smtClean="0"/>
              <a:t>Finansieringsrisiko </a:t>
            </a:r>
          </a:p>
          <a:p>
            <a:pPr marL="800100" lvl="1" indent="-342900" eaLnBrk="0" hangingPunct="0">
              <a:spcBef>
                <a:spcPct val="20000"/>
              </a:spcBef>
              <a:buFont typeface="Wingdings" pitchFamily="2" charset="2"/>
              <a:buChar char="ü"/>
            </a:pPr>
            <a:r>
              <a:rPr lang="en-US" sz="2000" smtClean="0"/>
              <a:t>Skyldes fast betalingsforpliktelse på gjeld (renter og avdag)</a:t>
            </a:r>
          </a:p>
          <a:p>
            <a:pPr marL="800100" lvl="1" indent="-342900" eaLnBrk="0" hangingPunct="0">
              <a:spcBef>
                <a:spcPct val="20000"/>
              </a:spcBef>
              <a:buFont typeface="Wingdings" pitchFamily="2" charset="2"/>
              <a:buChar char="ü"/>
            </a:pPr>
            <a:r>
              <a:rPr lang="en-US" sz="2000" smtClean="0"/>
              <a:t>Stiger med gjeldsgraden</a:t>
            </a:r>
          </a:p>
          <a:p>
            <a:pPr marL="800100" lvl="1" indent="-342900" eaLnBrk="0" hangingPunct="0">
              <a:spcBef>
                <a:spcPct val="20000"/>
              </a:spcBef>
              <a:buFont typeface="Wingdings" pitchFamily="2" charset="2"/>
              <a:buChar char="ü"/>
            </a:pPr>
            <a:endParaRPr lang="en-US" sz="2000" smtClean="0"/>
          </a:p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smtClean="0"/>
              <a:t>Konkursrisiko</a:t>
            </a:r>
          </a:p>
          <a:p>
            <a:pPr marL="800100" lvl="1" indent="-342900" eaLnBrk="0" hangingPunct="0">
              <a:spcBef>
                <a:spcPct val="20000"/>
              </a:spcBef>
              <a:buFont typeface="Wingdings" pitchFamily="2" charset="2"/>
              <a:buChar char="ü"/>
            </a:pPr>
            <a:r>
              <a:rPr lang="en-US" sz="2000" smtClean="0"/>
              <a:t>Kontanstrøm fra drift dekker ikke renter og avdrag </a:t>
            </a:r>
          </a:p>
          <a:p>
            <a:pPr marL="800100" lvl="1" indent="-342900" eaLnBrk="0" hangingPunct="0">
              <a:spcBef>
                <a:spcPct val="20000"/>
              </a:spcBef>
              <a:buFont typeface="Wingdings" pitchFamily="2" charset="2"/>
              <a:buChar char="ü"/>
            </a:pPr>
            <a:r>
              <a:rPr lang="en-US" sz="2000" smtClean="0"/>
              <a:t>Skyldes høy gjeldsgrad</a:t>
            </a:r>
            <a:endParaRPr lang="en-US" sz="2000"/>
          </a:p>
        </p:txBody>
      </p:sp>
      <p:sp>
        <p:nvSpPr>
          <p:cNvPr id="11270" name="Rectangle 2077"/>
          <p:cNvSpPr>
            <a:spLocks noChangeArrowheads="1"/>
          </p:cNvSpPr>
          <p:nvPr/>
        </p:nvSpPr>
        <p:spPr bwMode="auto">
          <a:xfrm>
            <a:off x="381000" y="228600"/>
            <a:ext cx="6542176" cy="42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400" b="1" dirty="0" err="1" smtClean="0"/>
              <a:t>Finansieringsrisiko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øker</a:t>
            </a:r>
            <a:r>
              <a:rPr lang="en-US" sz="2400" b="1" dirty="0" smtClean="0"/>
              <a:t> med </a:t>
            </a:r>
            <a:r>
              <a:rPr lang="en-US" sz="2400" b="1" dirty="0" err="1" smtClean="0"/>
              <a:t>gjeldsgraden</a:t>
            </a:r>
            <a:r>
              <a:rPr lang="en-US" sz="2400" b="1" dirty="0" smtClean="0"/>
              <a:t> </a:t>
            </a:r>
            <a:endParaRPr lang="en-US" sz="2400" b="1" dirty="0"/>
          </a:p>
        </p:txBody>
      </p:sp>
      <p:pic>
        <p:nvPicPr>
          <p:cNvPr id="174082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971800" y="838200"/>
            <a:ext cx="2667000" cy="1642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60" name="Rectangle 2072"/>
          <p:cNvSpPr>
            <a:spLocks noChangeArrowheads="1"/>
          </p:cNvSpPr>
          <p:nvPr/>
        </p:nvSpPr>
        <p:spPr bwMode="auto">
          <a:xfrm>
            <a:off x="228600" y="762000"/>
            <a:ext cx="87630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dirty="0" err="1" smtClean="0"/>
              <a:t>Fleksibilitet</a:t>
            </a:r>
            <a:r>
              <a:rPr lang="en-US" sz="2000" dirty="0" smtClean="0"/>
              <a:t> for </a:t>
            </a:r>
            <a:r>
              <a:rPr lang="en-US" sz="2000" dirty="0" err="1" smtClean="0"/>
              <a:t>eierne</a:t>
            </a:r>
            <a:endParaRPr lang="en-US" sz="2000" dirty="0" smtClean="0"/>
          </a:p>
          <a:p>
            <a:pPr marL="800100" lvl="1" indent="-342900" eaLnBrk="0" hangingPunct="0">
              <a:spcBef>
                <a:spcPct val="20000"/>
              </a:spcBef>
              <a:buFont typeface="Wingdings" pitchFamily="2" charset="2"/>
              <a:buChar char="ü"/>
            </a:pPr>
            <a:r>
              <a:rPr lang="en-US" sz="2000" dirty="0" err="1" smtClean="0"/>
              <a:t>Høy</a:t>
            </a:r>
            <a:r>
              <a:rPr lang="en-US" sz="2000" dirty="0" smtClean="0"/>
              <a:t> </a:t>
            </a:r>
            <a:r>
              <a:rPr lang="en-US" sz="2000" dirty="0" err="1" smtClean="0"/>
              <a:t>gjeld</a:t>
            </a:r>
            <a:r>
              <a:rPr lang="en-US" sz="2000" dirty="0" smtClean="0"/>
              <a:t> </a:t>
            </a:r>
            <a:r>
              <a:rPr lang="en-US" sz="2000" dirty="0" err="1" smtClean="0"/>
              <a:t>betyr</a:t>
            </a:r>
            <a:r>
              <a:rPr lang="en-US" sz="2000" dirty="0" smtClean="0"/>
              <a:t> </a:t>
            </a:r>
            <a:r>
              <a:rPr lang="en-US" sz="2000" dirty="0" err="1" smtClean="0"/>
              <a:t>høy</a:t>
            </a:r>
            <a:r>
              <a:rPr lang="en-US" sz="2000" dirty="0" smtClean="0"/>
              <a:t> fast </a:t>
            </a:r>
            <a:r>
              <a:rPr lang="en-US" sz="2000" dirty="0" err="1" smtClean="0"/>
              <a:t>forpliktelse</a:t>
            </a:r>
            <a:r>
              <a:rPr lang="en-US" sz="2000" dirty="0" smtClean="0"/>
              <a:t> for </a:t>
            </a:r>
            <a:r>
              <a:rPr lang="en-US" sz="2000" dirty="0" err="1" smtClean="0"/>
              <a:t>eierne</a:t>
            </a:r>
            <a:endParaRPr lang="en-US" sz="2000" dirty="0" smtClean="0"/>
          </a:p>
          <a:p>
            <a:pPr marL="800100" lvl="1" indent="-342900" eaLnBrk="0" hangingPunct="0">
              <a:spcBef>
                <a:spcPct val="20000"/>
              </a:spcBef>
              <a:buFont typeface="Wingdings" pitchFamily="2" charset="2"/>
              <a:buChar char="ü"/>
            </a:pPr>
            <a:r>
              <a:rPr lang="en-US" sz="2000" dirty="0" err="1" smtClean="0"/>
              <a:t>Tilsier</a:t>
            </a:r>
            <a:r>
              <a:rPr lang="en-US" sz="2000" dirty="0" smtClean="0"/>
              <a:t> </a:t>
            </a:r>
            <a:r>
              <a:rPr lang="en-US" sz="2000" dirty="0" err="1" smtClean="0"/>
              <a:t>lav</a:t>
            </a:r>
            <a:r>
              <a:rPr lang="en-US" sz="2000" dirty="0" smtClean="0"/>
              <a:t> </a:t>
            </a:r>
            <a:r>
              <a:rPr lang="en-US" sz="2000" dirty="0" err="1" smtClean="0"/>
              <a:t>gjeld</a:t>
            </a:r>
            <a:endParaRPr lang="en-US" sz="2000" dirty="0" smtClean="0"/>
          </a:p>
          <a:p>
            <a:pPr marL="800100" lvl="1" indent="-342900" eaLnBrk="0" hangingPunct="0">
              <a:spcBef>
                <a:spcPct val="20000"/>
              </a:spcBef>
              <a:buFont typeface="Wingdings" pitchFamily="2" charset="2"/>
              <a:buChar char="ü"/>
            </a:pPr>
            <a:endParaRPr lang="en-US" sz="2000" dirty="0" smtClean="0"/>
          </a:p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dirty="0" err="1" smtClean="0"/>
              <a:t>Kontroll</a:t>
            </a:r>
            <a:r>
              <a:rPr lang="en-US" sz="2000" dirty="0" smtClean="0"/>
              <a:t> med </a:t>
            </a:r>
            <a:r>
              <a:rPr lang="en-US" sz="2000" dirty="0" err="1" smtClean="0"/>
              <a:t>egenrådig</a:t>
            </a:r>
            <a:r>
              <a:rPr lang="en-US" sz="2000" dirty="0" smtClean="0"/>
              <a:t> </a:t>
            </a:r>
            <a:r>
              <a:rPr lang="en-US" sz="2000" dirty="0" err="1" smtClean="0"/>
              <a:t>ledelse</a:t>
            </a:r>
            <a:endParaRPr lang="en-US" sz="2000" dirty="0" smtClean="0"/>
          </a:p>
          <a:p>
            <a:pPr marL="800100" lvl="1" indent="-342900" eaLnBrk="0" hangingPunct="0">
              <a:spcBef>
                <a:spcPct val="20000"/>
              </a:spcBef>
              <a:buFont typeface="Wingdings" pitchFamily="2" charset="2"/>
              <a:buChar char="ü"/>
            </a:pPr>
            <a:r>
              <a:rPr lang="en-US" sz="2000" dirty="0" smtClean="0"/>
              <a:t>Jo </a:t>
            </a:r>
            <a:r>
              <a:rPr lang="en-US" sz="2000" dirty="0" err="1" smtClean="0"/>
              <a:t>mer</a:t>
            </a:r>
            <a:r>
              <a:rPr lang="en-US" sz="2000" dirty="0" smtClean="0"/>
              <a:t> </a:t>
            </a:r>
            <a:r>
              <a:rPr lang="en-US" sz="2000" dirty="0" err="1" smtClean="0"/>
              <a:t>gjeld</a:t>
            </a:r>
            <a:r>
              <a:rPr lang="en-US" sz="2000" dirty="0" smtClean="0"/>
              <a:t>, </a:t>
            </a:r>
            <a:r>
              <a:rPr lang="en-US" sz="2000" dirty="0" err="1" smtClean="0"/>
              <a:t>desto</a:t>
            </a:r>
            <a:r>
              <a:rPr lang="en-US" sz="2000" dirty="0" smtClean="0"/>
              <a:t> </a:t>
            </a:r>
            <a:r>
              <a:rPr lang="en-US" sz="2000" dirty="0" err="1" smtClean="0"/>
              <a:t>større</a:t>
            </a:r>
            <a:r>
              <a:rPr lang="en-US" sz="2000" dirty="0" smtClean="0"/>
              <a:t> </a:t>
            </a:r>
            <a:r>
              <a:rPr lang="en-US" sz="2000" dirty="0" err="1" smtClean="0"/>
              <a:t>kontanstrøm</a:t>
            </a:r>
            <a:r>
              <a:rPr lang="en-US" sz="2000" dirty="0" smtClean="0"/>
              <a:t> </a:t>
            </a:r>
            <a:r>
              <a:rPr lang="en-US" sz="2000" dirty="0" err="1" smtClean="0"/>
              <a:t>fra</a:t>
            </a:r>
            <a:r>
              <a:rPr lang="en-US" sz="2000" dirty="0" smtClean="0"/>
              <a:t> </a:t>
            </a:r>
            <a:r>
              <a:rPr lang="en-US" sz="2000" dirty="0" err="1" smtClean="0"/>
              <a:t>driften</a:t>
            </a:r>
            <a:r>
              <a:rPr lang="en-US" sz="2000" dirty="0" smtClean="0"/>
              <a:t> </a:t>
            </a:r>
            <a:r>
              <a:rPr lang="en-US" sz="2000" dirty="0" err="1" smtClean="0"/>
              <a:t>trengs</a:t>
            </a:r>
            <a:endParaRPr lang="en-US" sz="2000" dirty="0" smtClean="0"/>
          </a:p>
          <a:p>
            <a:pPr marL="800100" lvl="1" indent="-342900" eaLnBrk="0" hangingPunct="0">
              <a:spcBef>
                <a:spcPct val="20000"/>
              </a:spcBef>
              <a:buFont typeface="Wingdings" pitchFamily="2" charset="2"/>
              <a:buChar char="ü"/>
            </a:pPr>
            <a:r>
              <a:rPr lang="en-US" sz="2000" dirty="0" err="1" smtClean="0"/>
              <a:t>Tilsier</a:t>
            </a:r>
            <a:r>
              <a:rPr lang="en-US" sz="2000" dirty="0" smtClean="0"/>
              <a:t> </a:t>
            </a:r>
            <a:r>
              <a:rPr lang="en-US" sz="2000" dirty="0" err="1" smtClean="0"/>
              <a:t>høy</a:t>
            </a:r>
            <a:r>
              <a:rPr lang="en-US" sz="2000" dirty="0" smtClean="0"/>
              <a:t> </a:t>
            </a:r>
            <a:r>
              <a:rPr lang="en-US" sz="2000" dirty="0" err="1" smtClean="0"/>
              <a:t>gjeld</a:t>
            </a:r>
            <a:endParaRPr lang="en-US" sz="2000" dirty="0" smtClean="0"/>
          </a:p>
          <a:p>
            <a:pPr marL="800100" lvl="1" indent="-342900" eaLnBrk="0" hangingPunct="0">
              <a:spcBef>
                <a:spcPct val="20000"/>
              </a:spcBef>
              <a:buFont typeface="Wingdings" pitchFamily="2" charset="2"/>
              <a:buChar char="ü"/>
            </a:pPr>
            <a:endParaRPr lang="en-US" sz="2000" dirty="0" smtClean="0"/>
          </a:p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dirty="0" err="1" smtClean="0"/>
              <a:t>Lav</a:t>
            </a:r>
            <a:r>
              <a:rPr lang="en-US" sz="2000" dirty="0" smtClean="0"/>
              <a:t> </a:t>
            </a:r>
            <a:r>
              <a:rPr lang="en-US" sz="2000" dirty="0" err="1" smtClean="0"/>
              <a:t>skatt</a:t>
            </a:r>
            <a:endParaRPr lang="en-US" sz="2000" dirty="0" smtClean="0"/>
          </a:p>
          <a:p>
            <a:pPr marL="800100" lvl="1" indent="-342900" eaLnBrk="0" hangingPunct="0">
              <a:spcBef>
                <a:spcPct val="20000"/>
              </a:spcBef>
              <a:buFont typeface="Wingdings" pitchFamily="2" charset="2"/>
              <a:buChar char="ü"/>
            </a:pPr>
            <a:r>
              <a:rPr lang="en-US" sz="2000" dirty="0" err="1" smtClean="0"/>
              <a:t>Bedrifts</a:t>
            </a:r>
            <a:r>
              <a:rPr lang="en-US" sz="2000" dirty="0" smtClean="0"/>
              <a:t>, </a:t>
            </a:r>
            <a:r>
              <a:rPr lang="en-US" sz="2000" dirty="0" err="1" smtClean="0"/>
              <a:t>eiers</a:t>
            </a:r>
            <a:r>
              <a:rPr lang="en-US" sz="2000" dirty="0" smtClean="0"/>
              <a:t> </a:t>
            </a:r>
            <a:r>
              <a:rPr lang="en-US" sz="2000" dirty="0" err="1" smtClean="0"/>
              <a:t>og</a:t>
            </a:r>
            <a:r>
              <a:rPr lang="en-US" sz="2000" dirty="0" smtClean="0"/>
              <a:t> </a:t>
            </a:r>
            <a:r>
              <a:rPr lang="en-US" sz="2000" dirty="0" err="1" smtClean="0"/>
              <a:t>kreditors</a:t>
            </a:r>
            <a:r>
              <a:rPr lang="en-US" sz="2000" dirty="0" smtClean="0"/>
              <a:t> </a:t>
            </a:r>
            <a:r>
              <a:rPr lang="en-US" sz="2000" dirty="0" err="1" smtClean="0"/>
              <a:t>hånd</a:t>
            </a:r>
            <a:endParaRPr lang="en-US" sz="2000" dirty="0" smtClean="0"/>
          </a:p>
          <a:p>
            <a:pPr marL="800100" lvl="1" indent="-342900" eaLnBrk="0" hangingPunct="0">
              <a:spcBef>
                <a:spcPct val="20000"/>
              </a:spcBef>
              <a:buFont typeface="Wingdings" pitchFamily="2" charset="2"/>
              <a:buChar char="ü"/>
            </a:pPr>
            <a:r>
              <a:rPr lang="en-US" sz="2000" dirty="0" err="1" smtClean="0"/>
              <a:t>Uklar</a:t>
            </a:r>
            <a:r>
              <a:rPr lang="en-US" sz="2000" dirty="0" smtClean="0"/>
              <a:t> </a:t>
            </a:r>
            <a:r>
              <a:rPr lang="en-US" sz="2000" dirty="0" err="1" smtClean="0"/>
              <a:t>konklusjon</a:t>
            </a:r>
            <a:r>
              <a:rPr lang="en-US" sz="2000" dirty="0" smtClean="0"/>
              <a:t>; </a:t>
            </a:r>
            <a:r>
              <a:rPr lang="en-US" sz="2000" dirty="0" err="1" smtClean="0"/>
              <a:t>uansett</a:t>
            </a:r>
            <a:r>
              <a:rPr lang="en-US" sz="2000" dirty="0" smtClean="0"/>
              <a:t> </a:t>
            </a:r>
            <a:r>
              <a:rPr lang="en-US" sz="2000" dirty="0" err="1" smtClean="0"/>
              <a:t>beskjedent</a:t>
            </a:r>
            <a:r>
              <a:rPr lang="en-US" sz="2000" dirty="0" smtClean="0"/>
              <a:t> </a:t>
            </a:r>
            <a:r>
              <a:rPr lang="en-US" sz="2000" dirty="0" err="1" smtClean="0"/>
              <a:t>gjeldsargument</a:t>
            </a:r>
            <a:endParaRPr lang="en-US" sz="2000" dirty="0" smtClean="0"/>
          </a:p>
          <a:p>
            <a:pPr marL="800100" lvl="1" indent="-342900" eaLnBrk="0" hangingPunct="0">
              <a:spcBef>
                <a:spcPct val="20000"/>
              </a:spcBef>
              <a:buFont typeface="Arial" pitchFamily="34" charset="0"/>
              <a:buChar char="•"/>
            </a:pPr>
            <a:endParaRPr lang="en-US" sz="2000" dirty="0" smtClean="0"/>
          </a:p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dirty="0" err="1" smtClean="0"/>
              <a:t>Kreditors</a:t>
            </a:r>
            <a:r>
              <a:rPr lang="en-US" sz="2000" dirty="0" smtClean="0"/>
              <a:t> </a:t>
            </a:r>
            <a:r>
              <a:rPr lang="en-US" sz="2000" dirty="0" err="1" smtClean="0"/>
              <a:t>behov</a:t>
            </a:r>
            <a:r>
              <a:rPr lang="en-US" sz="2000" dirty="0" smtClean="0"/>
              <a:t> for </a:t>
            </a:r>
            <a:r>
              <a:rPr lang="en-US" sz="2000" dirty="0" err="1" smtClean="0"/>
              <a:t>beskyttelse</a:t>
            </a:r>
            <a:endParaRPr lang="en-US" sz="2000" dirty="0" smtClean="0"/>
          </a:p>
          <a:p>
            <a:pPr marL="800100" lvl="1" indent="-342900" eaLnBrk="0" hangingPunct="0">
              <a:spcBef>
                <a:spcPct val="20000"/>
              </a:spcBef>
              <a:buFont typeface="Wingdings" pitchFamily="2" charset="2"/>
              <a:buChar char="ü"/>
            </a:pPr>
            <a:r>
              <a:rPr lang="en-US" sz="2000" dirty="0" err="1" smtClean="0"/>
              <a:t>Høy</a:t>
            </a:r>
            <a:r>
              <a:rPr lang="en-US" sz="2000" dirty="0" smtClean="0"/>
              <a:t> </a:t>
            </a:r>
            <a:r>
              <a:rPr lang="en-US" sz="2000" dirty="0" err="1" smtClean="0"/>
              <a:t>gjeld</a:t>
            </a:r>
            <a:r>
              <a:rPr lang="en-US" sz="2000" dirty="0" smtClean="0"/>
              <a:t> </a:t>
            </a:r>
            <a:r>
              <a:rPr lang="en-US" sz="2000" dirty="0" err="1" smtClean="0"/>
              <a:t>frister</a:t>
            </a:r>
            <a:r>
              <a:rPr lang="en-US" sz="2000" dirty="0" smtClean="0"/>
              <a:t> </a:t>
            </a:r>
            <a:r>
              <a:rPr lang="en-US" sz="2000" dirty="0" err="1" smtClean="0"/>
              <a:t>eierne</a:t>
            </a:r>
            <a:r>
              <a:rPr lang="en-US" sz="2000" dirty="0" smtClean="0"/>
              <a:t> </a:t>
            </a:r>
            <a:r>
              <a:rPr lang="en-US" sz="2000" dirty="0" err="1" smtClean="0"/>
              <a:t>til</a:t>
            </a:r>
            <a:r>
              <a:rPr lang="en-US" sz="2000" dirty="0" smtClean="0"/>
              <a:t> å </a:t>
            </a:r>
            <a:r>
              <a:rPr lang="en-US" sz="2000" dirty="0" err="1" smtClean="0"/>
              <a:t>stjele</a:t>
            </a:r>
            <a:r>
              <a:rPr lang="en-US" sz="2000" dirty="0" smtClean="0"/>
              <a:t> </a:t>
            </a:r>
            <a:r>
              <a:rPr lang="en-US" sz="2000" dirty="0" err="1" smtClean="0"/>
              <a:t>fra</a:t>
            </a:r>
            <a:r>
              <a:rPr lang="en-US" sz="2000" dirty="0" smtClean="0"/>
              <a:t> </a:t>
            </a:r>
            <a:r>
              <a:rPr lang="en-US" sz="2000" dirty="0" err="1" smtClean="0"/>
              <a:t>kreditorene</a:t>
            </a:r>
            <a:endParaRPr lang="en-US" sz="2000" dirty="0" smtClean="0"/>
          </a:p>
          <a:p>
            <a:pPr marL="800100" lvl="1" indent="-342900" eaLnBrk="0" hangingPunct="0">
              <a:spcBef>
                <a:spcPct val="20000"/>
              </a:spcBef>
              <a:buFont typeface="Wingdings" pitchFamily="2" charset="2"/>
              <a:buChar char="ü"/>
            </a:pPr>
            <a:r>
              <a:rPr lang="en-US" sz="2000" dirty="0" err="1" smtClean="0"/>
              <a:t>Tilsier</a:t>
            </a:r>
            <a:r>
              <a:rPr lang="en-US" sz="2000" dirty="0" smtClean="0"/>
              <a:t> </a:t>
            </a:r>
            <a:r>
              <a:rPr lang="en-US" sz="2000" dirty="0" err="1" smtClean="0"/>
              <a:t>lav</a:t>
            </a:r>
            <a:r>
              <a:rPr lang="en-US" sz="2000" dirty="0" smtClean="0"/>
              <a:t> </a:t>
            </a:r>
            <a:r>
              <a:rPr lang="en-US" sz="2000" dirty="0" err="1" smtClean="0"/>
              <a:t>gjeld</a:t>
            </a:r>
            <a:endParaRPr lang="en-US" sz="2000" dirty="0" smtClean="0"/>
          </a:p>
          <a:p>
            <a:pPr marL="800100" lvl="1" indent="-342900" eaLnBrk="0" hangingPunct="0">
              <a:spcBef>
                <a:spcPct val="20000"/>
              </a:spcBef>
              <a:buFont typeface="Arial" pitchFamily="34" charset="0"/>
              <a:buChar char="•"/>
            </a:pPr>
            <a:endParaRPr lang="en-US" sz="2000" dirty="0" smtClean="0"/>
          </a:p>
        </p:txBody>
      </p:sp>
      <p:sp>
        <p:nvSpPr>
          <p:cNvPr id="11270" name="Rectangle 2077"/>
          <p:cNvSpPr>
            <a:spLocks noChangeArrowheads="1"/>
          </p:cNvSpPr>
          <p:nvPr/>
        </p:nvSpPr>
        <p:spPr bwMode="auto">
          <a:xfrm>
            <a:off x="152400" y="152400"/>
            <a:ext cx="5227714" cy="42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400" b="1" dirty="0" err="1" smtClean="0"/>
              <a:t>Hva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er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beste</a:t>
            </a:r>
            <a:r>
              <a:rPr lang="en-US" sz="2400" b="1" dirty="0" smtClean="0"/>
              <a:t> (optimal) </a:t>
            </a:r>
            <a:r>
              <a:rPr lang="en-US" sz="2400" b="1" dirty="0" err="1" smtClean="0"/>
              <a:t>gjeldsgrad</a:t>
            </a:r>
            <a:r>
              <a:rPr lang="en-US" sz="2400" b="1" dirty="0" smtClean="0"/>
              <a:t>?</a:t>
            </a:r>
            <a:endParaRPr lang="en-US" sz="2400" b="1" dirty="0"/>
          </a:p>
        </p:txBody>
      </p:sp>
      <p:pic>
        <p:nvPicPr>
          <p:cNvPr id="166914" name="Picture 2" descr="http://www.nyheter.doffin.no/data/preview/240x205/image_172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934200" y="304800"/>
            <a:ext cx="1828800" cy="15621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0" name="Rectangle 2077"/>
          <p:cNvSpPr>
            <a:spLocks noChangeArrowheads="1"/>
          </p:cNvSpPr>
          <p:nvPr/>
        </p:nvSpPr>
        <p:spPr bwMode="auto">
          <a:xfrm>
            <a:off x="609600" y="136368"/>
            <a:ext cx="8001000" cy="42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400" b="1" dirty="0" err="1" smtClean="0"/>
              <a:t>Lavere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gjeldsgrad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når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spart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rente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blir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økt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avdrag</a:t>
            </a:r>
            <a:endParaRPr lang="en-US" sz="24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228600" y="1524000"/>
            <a:ext cx="8661345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b="1" dirty="0" smtClean="0">
                <a:latin typeface="Arial Black" pitchFamily="34" charset="0"/>
              </a:rPr>
              <a:t>Gjeldfri på rekordtid</a:t>
            </a:r>
          </a:p>
          <a:p>
            <a:endParaRPr lang="nb-NO" b="1" dirty="0" smtClean="0">
              <a:latin typeface="Arial Black" pitchFamily="34" charset="0"/>
            </a:endParaRPr>
          </a:p>
          <a:p>
            <a:r>
              <a:rPr lang="nb-NO" dirty="0" smtClean="0"/>
              <a:t>I en artikkel med denne overskriften ble det i papirutgaven av BA 20. mai 2009</a:t>
            </a:r>
          </a:p>
          <a:p>
            <a:r>
              <a:rPr lang="nb-NO" dirty="0" smtClean="0"/>
              <a:t>konkludert slik: ”Dersom du betal like mye in til </a:t>
            </a:r>
            <a:r>
              <a:rPr lang="nb-NO" dirty="0" err="1" smtClean="0"/>
              <a:t>bolglånet</a:t>
            </a:r>
            <a:r>
              <a:rPr lang="nb-NO" dirty="0" smtClean="0"/>
              <a:t> nå som du gjorde</a:t>
            </a:r>
          </a:p>
          <a:p>
            <a:r>
              <a:rPr lang="nb-NO" dirty="0" smtClean="0"/>
              <a:t>i fjor høst, blir du gjeldfri 10 år </a:t>
            </a:r>
            <a:r>
              <a:rPr lang="nb-NO" dirty="0" err="1" smtClean="0"/>
              <a:t>tidlligere</a:t>
            </a:r>
            <a:r>
              <a:rPr lang="nb-NO" dirty="0" smtClean="0"/>
              <a:t>”.</a:t>
            </a:r>
          </a:p>
          <a:p>
            <a:endParaRPr lang="nb-NO" dirty="0" smtClean="0"/>
          </a:p>
          <a:p>
            <a:r>
              <a:rPr lang="nb-NO" dirty="0" smtClean="0"/>
              <a:t>Anta at du har et boliglån på to millioner kroner og at renten var 7 % ”i fjor høst”.</a:t>
            </a:r>
          </a:p>
          <a:p>
            <a:pPr marL="342900" indent="-342900"/>
            <a:endParaRPr lang="nb-NO" dirty="0" smtClean="0"/>
          </a:p>
          <a:p>
            <a:pPr marL="342900" indent="-342900"/>
            <a:r>
              <a:rPr lang="nb-NO" dirty="0" smtClean="0"/>
              <a:t>a)  Beregn hvor mange år det ville tatt før lånet ditt var nedbetalt dersom månedlig</a:t>
            </a:r>
          </a:p>
          <a:p>
            <a:pPr marL="342900" indent="-342900"/>
            <a:r>
              <a:rPr lang="nb-NO" dirty="0" smtClean="0"/>
              <a:t>     betaling var 14 000 kroner. Som en forenkling kan du i stedet for de 14 000 </a:t>
            </a:r>
          </a:p>
          <a:p>
            <a:pPr marL="342900" indent="-342900"/>
            <a:r>
              <a:rPr lang="nb-NO" dirty="0" smtClean="0"/>
              <a:t>     månedlig forutsette en årlig etterskuddsannuitet på 168 000 kroner (14 000 </a:t>
            </a:r>
            <a:r>
              <a:rPr lang="nb-NO" baseline="30000" dirty="0" smtClean="0"/>
              <a:t>.</a:t>
            </a:r>
            <a:r>
              <a:rPr lang="nb-NO" dirty="0" smtClean="0"/>
              <a:t> 12)</a:t>
            </a:r>
          </a:p>
          <a:p>
            <a:pPr marL="342900" indent="-342900"/>
            <a:r>
              <a:rPr lang="nb-NO" dirty="0" smtClean="0"/>
              <a:t>b)  Hva må renten være i mai 2009 for at konklusjonen i artikkelen skal være riktig?</a:t>
            </a:r>
          </a:p>
          <a:p>
            <a:pPr marL="342900" indent="-342900"/>
            <a:r>
              <a:rPr lang="nb-NO" dirty="0" smtClean="0"/>
              <a:t>c)  Tegn et diagram som viser hvordan restgjelden faller med rentesatsen for</a:t>
            </a:r>
          </a:p>
          <a:p>
            <a:pPr marL="342900" indent="-342900"/>
            <a:r>
              <a:rPr lang="nb-NO" dirty="0" smtClean="0"/>
              <a:t>      rentesatser på hhv. 7 %, 4 % og 0 %. Forutsett at du uansett betaler en årlig</a:t>
            </a:r>
          </a:p>
          <a:p>
            <a:pPr marL="342900" indent="-342900"/>
            <a:r>
              <a:rPr lang="nb-NO" dirty="0" smtClean="0"/>
              <a:t>      annuitet på 168 000. Kommenter resultatet</a:t>
            </a:r>
          </a:p>
          <a:p>
            <a:endParaRPr lang="nb-NO" dirty="0"/>
          </a:p>
        </p:txBody>
      </p:sp>
      <p:pic>
        <p:nvPicPr>
          <p:cNvPr id="180225" name="Picture 1" descr="C:\Documents and Settings\knut\Skrivebord\813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0" y="1295400"/>
            <a:ext cx="1228725" cy="52387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60" name="Rectangle 2072"/>
          <p:cNvSpPr>
            <a:spLocks noChangeArrowheads="1"/>
          </p:cNvSpPr>
          <p:nvPr/>
        </p:nvSpPr>
        <p:spPr bwMode="auto">
          <a:xfrm>
            <a:off x="228600" y="838200"/>
            <a:ext cx="8915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dirty="0" err="1" smtClean="0"/>
              <a:t>Metode</a:t>
            </a:r>
            <a:endParaRPr lang="en-US" sz="2000" dirty="0" smtClean="0"/>
          </a:p>
          <a:p>
            <a:pPr marL="800100" lvl="1" indent="-342900" eaLnBrk="0" hangingPunct="0">
              <a:spcBef>
                <a:spcPct val="20000"/>
              </a:spcBef>
              <a:buFont typeface="Wingdings" pitchFamily="2" charset="2"/>
              <a:buChar char="ü"/>
            </a:pPr>
            <a:r>
              <a:rPr lang="en-US" sz="2000" dirty="0" err="1" smtClean="0"/>
              <a:t>Diskonter</a:t>
            </a:r>
            <a:r>
              <a:rPr lang="en-US" sz="2000" dirty="0" smtClean="0"/>
              <a:t> </a:t>
            </a:r>
            <a:r>
              <a:rPr lang="en-US" sz="2000" dirty="0" err="1" smtClean="0"/>
              <a:t>forventet</a:t>
            </a:r>
            <a:r>
              <a:rPr lang="en-US" sz="2000" dirty="0" smtClean="0"/>
              <a:t> </a:t>
            </a:r>
            <a:r>
              <a:rPr lang="en-US" sz="2000" dirty="0" err="1" smtClean="0"/>
              <a:t>kontanstrøm</a:t>
            </a:r>
            <a:r>
              <a:rPr lang="en-US" sz="2000" dirty="0" smtClean="0"/>
              <a:t> </a:t>
            </a:r>
            <a:r>
              <a:rPr lang="en-US" sz="2000" dirty="0" err="1" smtClean="0"/>
              <a:t>til</a:t>
            </a:r>
            <a:r>
              <a:rPr lang="en-US" sz="2000" dirty="0" smtClean="0"/>
              <a:t> </a:t>
            </a:r>
            <a:r>
              <a:rPr lang="en-US" sz="2000" dirty="0" err="1" smtClean="0"/>
              <a:t>eierne</a:t>
            </a:r>
            <a:r>
              <a:rPr lang="en-US" sz="2000" dirty="0" smtClean="0"/>
              <a:t> </a:t>
            </a:r>
            <a:r>
              <a:rPr lang="en-US" sz="2000" dirty="0" err="1" smtClean="0"/>
              <a:t>etter</a:t>
            </a:r>
            <a:r>
              <a:rPr lang="en-US" sz="2000" dirty="0" smtClean="0"/>
              <a:t> </a:t>
            </a:r>
            <a:r>
              <a:rPr lang="en-US" sz="2000" dirty="0" err="1" smtClean="0"/>
              <a:t>skatt</a:t>
            </a:r>
            <a:r>
              <a:rPr lang="en-US" sz="2000" dirty="0" smtClean="0"/>
              <a:t> med </a:t>
            </a:r>
            <a:r>
              <a:rPr lang="en-US" sz="2000" dirty="0" err="1" smtClean="0"/>
              <a:t>eiernes</a:t>
            </a:r>
            <a:r>
              <a:rPr lang="en-US" sz="2000" dirty="0" smtClean="0"/>
              <a:t> </a:t>
            </a:r>
            <a:r>
              <a:rPr lang="en-US" sz="2000" dirty="0" err="1" smtClean="0"/>
              <a:t>kapitalkostnad</a:t>
            </a:r>
            <a:r>
              <a:rPr lang="en-US" sz="2000" dirty="0" smtClean="0"/>
              <a:t> </a:t>
            </a:r>
            <a:r>
              <a:rPr lang="en-US" sz="2000" dirty="0" err="1" smtClean="0"/>
              <a:t>etter</a:t>
            </a:r>
            <a:r>
              <a:rPr lang="en-US" sz="2000" dirty="0" smtClean="0"/>
              <a:t> </a:t>
            </a:r>
            <a:r>
              <a:rPr lang="en-US" sz="2000" dirty="0" err="1" smtClean="0"/>
              <a:t>skatt</a:t>
            </a:r>
            <a:endParaRPr lang="en-US" sz="2000" dirty="0" smtClean="0"/>
          </a:p>
          <a:p>
            <a:pPr marL="800100" lvl="1" indent="-342900" eaLnBrk="0" hangingPunct="0">
              <a:spcBef>
                <a:spcPct val="20000"/>
              </a:spcBef>
              <a:buFont typeface="Wingdings" pitchFamily="2" charset="2"/>
              <a:buChar char="ü"/>
            </a:pPr>
            <a:r>
              <a:rPr lang="en-US" sz="2000" dirty="0" err="1" smtClean="0"/>
              <a:t>Altså</a:t>
            </a:r>
            <a:r>
              <a:rPr lang="en-US" sz="2000" dirty="0" smtClean="0"/>
              <a:t>: </a:t>
            </a:r>
            <a:r>
              <a:rPr lang="en-US" sz="2000" dirty="0" err="1" smtClean="0"/>
              <a:t>Diskonter</a:t>
            </a:r>
            <a:r>
              <a:rPr lang="en-US" sz="2000" dirty="0" smtClean="0"/>
              <a:t> </a:t>
            </a:r>
            <a:r>
              <a:rPr lang="en-US" sz="2000" dirty="0" err="1" smtClean="0"/>
              <a:t>egenkapitalstrømmen</a:t>
            </a:r>
            <a:r>
              <a:rPr lang="en-US" sz="2000" dirty="0" smtClean="0"/>
              <a:t> med </a:t>
            </a:r>
            <a:r>
              <a:rPr lang="en-US" sz="2000" dirty="0" err="1" smtClean="0"/>
              <a:t>egenkapitalkostnaden</a:t>
            </a:r>
            <a:endParaRPr lang="en-US" sz="2000" dirty="0" smtClean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04800" y="228600"/>
            <a:ext cx="5867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3200" b="1" dirty="0" smtClean="0">
                <a:solidFill>
                  <a:srgbClr val="A3B2CC"/>
                </a:solidFill>
              </a:rPr>
              <a:t>3</a:t>
            </a:r>
            <a:r>
              <a:rPr lang="en-US" sz="3200" b="1" dirty="0">
                <a:solidFill>
                  <a:srgbClr val="A3B2CC"/>
                </a:solidFill>
              </a:rPr>
              <a:t>. </a:t>
            </a:r>
            <a:r>
              <a:rPr lang="en-US" sz="3200" b="1" dirty="0" err="1" smtClean="0">
                <a:solidFill>
                  <a:srgbClr val="A3B2CC"/>
                </a:solidFill>
              </a:rPr>
              <a:t>Egenkapitalmetoden</a:t>
            </a:r>
            <a:endParaRPr lang="en-US" sz="3200" dirty="0">
              <a:solidFill>
                <a:srgbClr val="A3B2CC"/>
              </a:solidFill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3429000" y="2362200"/>
          <a:ext cx="2394857" cy="762000"/>
        </p:xfrm>
        <a:graphic>
          <a:graphicData uri="http://schemas.openxmlformats.org/presentationml/2006/ole">
            <p:oleObj spid="_x0000_s144386" name="Equation" r:id="rId4" imgW="1396800" imgH="444240" progId="">
              <p:embed/>
            </p:oleObj>
          </a:graphicData>
        </a:graphic>
      </p:graphicFrame>
      <p:pic>
        <p:nvPicPr>
          <p:cNvPr id="144387" name="Picture 3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566863" y="3352800"/>
            <a:ext cx="5748337" cy="2151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4388" name="Picture 4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1676400" y="5486400"/>
            <a:ext cx="5176837" cy="857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533400" y="228600"/>
            <a:ext cx="5867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400" b="1" dirty="0" err="1" smtClean="0"/>
              <a:t>Egenkapitalstrøm</a:t>
            </a:r>
            <a:endParaRPr lang="en-US" sz="2400" dirty="0"/>
          </a:p>
        </p:txBody>
      </p:sp>
      <p:pic>
        <p:nvPicPr>
          <p:cNvPr id="145411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57200" y="914400"/>
            <a:ext cx="778973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5412" name="Picture 4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624013" y="2078060"/>
            <a:ext cx="6529387" cy="3738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1" name="Straight Arrow Connector 10"/>
          <p:cNvCxnSpPr/>
          <p:nvPr/>
        </p:nvCxnSpPr>
        <p:spPr>
          <a:xfrm>
            <a:off x="457200" y="4572000"/>
            <a:ext cx="1066800" cy="1588"/>
          </a:xfrm>
          <a:prstGeom prst="straightConnector1">
            <a:avLst/>
          </a:prstGeom>
          <a:ln w="22225">
            <a:solidFill>
              <a:srgbClr val="00B0F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04800" y="228600"/>
            <a:ext cx="5867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400" b="1" dirty="0" err="1" smtClean="0"/>
              <a:t>Egenkapitalkostnad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fra</a:t>
            </a:r>
            <a:r>
              <a:rPr lang="en-US" sz="2400" b="1" dirty="0" smtClean="0"/>
              <a:t> (7.8)</a:t>
            </a:r>
            <a:endParaRPr lang="en-US" sz="2400" dirty="0"/>
          </a:p>
        </p:txBody>
      </p:sp>
      <p:graphicFrame>
        <p:nvGraphicFramePr>
          <p:cNvPr id="146434" name="Object 16"/>
          <p:cNvGraphicFramePr>
            <a:graphicFrameLocks noChangeAspect="1"/>
          </p:cNvGraphicFramePr>
          <p:nvPr/>
        </p:nvGraphicFramePr>
        <p:xfrm>
          <a:off x="2609850" y="914400"/>
          <a:ext cx="4249738" cy="571500"/>
        </p:xfrm>
        <a:graphic>
          <a:graphicData uri="http://schemas.openxmlformats.org/presentationml/2006/ole">
            <p:oleObj spid="_x0000_s146434" name="Equation" r:id="rId4" imgW="2361960" imgH="279360" progId="">
              <p:embed/>
            </p:oleObj>
          </a:graphicData>
        </a:graphic>
      </p:graphicFrame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04800" y="1752600"/>
            <a:ext cx="838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smtClean="0"/>
              <a:t>Her: Risikofri rente 5 %; markedets risikopremie 6 %; skattesats 28 % </a:t>
            </a:r>
            <a:endParaRPr lang="en-US" sz="2000"/>
          </a:p>
        </p:txBody>
      </p:sp>
      <p:graphicFrame>
        <p:nvGraphicFramePr>
          <p:cNvPr id="146435" name="Object 16"/>
          <p:cNvGraphicFramePr>
            <a:graphicFrameLocks noChangeAspect="1"/>
          </p:cNvGraphicFramePr>
          <p:nvPr/>
        </p:nvGraphicFramePr>
        <p:xfrm>
          <a:off x="2620963" y="2295553"/>
          <a:ext cx="3322637" cy="806421"/>
        </p:xfrm>
        <a:graphic>
          <a:graphicData uri="http://schemas.openxmlformats.org/presentationml/2006/ole">
            <p:oleObj spid="_x0000_s146435" name="Equation" r:id="rId5" imgW="1904760" imgH="406080" progId="">
              <p:embed/>
            </p:oleObj>
          </a:graphicData>
        </a:graphic>
      </p:graphicFrame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04800" y="34290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smtClean="0"/>
              <a:t>Dermed:</a:t>
            </a:r>
            <a:endParaRPr lang="en-US" sz="2000"/>
          </a:p>
        </p:txBody>
      </p:sp>
      <p:graphicFrame>
        <p:nvGraphicFramePr>
          <p:cNvPr id="146436" name="Object 4"/>
          <p:cNvGraphicFramePr>
            <a:graphicFrameLocks noChangeAspect="1"/>
          </p:cNvGraphicFramePr>
          <p:nvPr/>
        </p:nvGraphicFramePr>
        <p:xfrm>
          <a:off x="2501900" y="3810000"/>
          <a:ext cx="4455054" cy="1938150"/>
        </p:xfrm>
        <a:graphic>
          <a:graphicData uri="http://schemas.openxmlformats.org/presentationml/2006/ole">
            <p:oleObj spid="_x0000_s146436" name="Equation" r:id="rId6" imgW="2450880" imgH="1066680" progId="">
              <p:embed/>
            </p:oleObj>
          </a:graphicData>
        </a:graphic>
      </p:graphicFrame>
      <p:cxnSp>
        <p:nvCxnSpPr>
          <p:cNvPr id="10" name="Straight Arrow Connector 9"/>
          <p:cNvCxnSpPr/>
          <p:nvPr/>
        </p:nvCxnSpPr>
        <p:spPr>
          <a:xfrm>
            <a:off x="990600" y="5562600"/>
            <a:ext cx="1066800" cy="1588"/>
          </a:xfrm>
          <a:prstGeom prst="straightConnector1">
            <a:avLst/>
          </a:prstGeom>
          <a:ln w="22225">
            <a:solidFill>
              <a:srgbClr val="00B0F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60" name="Rectangle 2072"/>
          <p:cNvSpPr>
            <a:spLocks noChangeArrowheads="1"/>
          </p:cNvSpPr>
          <p:nvPr/>
        </p:nvSpPr>
        <p:spPr bwMode="auto">
          <a:xfrm>
            <a:off x="228600" y="762000"/>
            <a:ext cx="8915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dirty="0" err="1" smtClean="0"/>
              <a:t>Metode</a:t>
            </a:r>
            <a:endParaRPr lang="en-US" sz="2000" dirty="0" smtClean="0"/>
          </a:p>
          <a:p>
            <a:pPr marL="800100" lvl="1" indent="-342900" eaLnBrk="0" hangingPunct="0">
              <a:spcBef>
                <a:spcPct val="20000"/>
              </a:spcBef>
              <a:buFont typeface="Wingdings" pitchFamily="2" charset="2"/>
              <a:buChar char="ü"/>
            </a:pPr>
            <a:r>
              <a:rPr lang="en-US" sz="2000" dirty="0" err="1" smtClean="0"/>
              <a:t>Diskonter</a:t>
            </a:r>
            <a:r>
              <a:rPr lang="en-US" sz="2000" dirty="0" smtClean="0"/>
              <a:t> </a:t>
            </a:r>
            <a:r>
              <a:rPr lang="en-US" sz="2000" dirty="0" err="1" smtClean="0"/>
              <a:t>forventet</a:t>
            </a:r>
            <a:r>
              <a:rPr lang="en-US" sz="2000" dirty="0" smtClean="0"/>
              <a:t> </a:t>
            </a:r>
            <a:r>
              <a:rPr lang="en-US" sz="2000" dirty="0" err="1" smtClean="0"/>
              <a:t>kontanstrøm</a:t>
            </a:r>
            <a:r>
              <a:rPr lang="en-US" sz="2000" dirty="0" smtClean="0"/>
              <a:t> </a:t>
            </a:r>
            <a:r>
              <a:rPr lang="en-US" sz="2000" dirty="0" err="1" smtClean="0"/>
              <a:t>fra</a:t>
            </a:r>
            <a:r>
              <a:rPr lang="en-US" sz="2000" dirty="0" smtClean="0"/>
              <a:t> </a:t>
            </a:r>
            <a:r>
              <a:rPr lang="en-US" sz="2000" dirty="0" err="1" smtClean="0"/>
              <a:t>driften</a:t>
            </a:r>
            <a:r>
              <a:rPr lang="en-US" sz="2000" dirty="0" smtClean="0"/>
              <a:t> </a:t>
            </a:r>
            <a:r>
              <a:rPr lang="en-US" sz="2000" dirty="0" err="1" smtClean="0"/>
              <a:t>etter</a:t>
            </a:r>
            <a:r>
              <a:rPr lang="en-US" sz="2000" dirty="0" smtClean="0"/>
              <a:t> </a:t>
            </a:r>
            <a:r>
              <a:rPr lang="en-US" sz="2000" dirty="0" err="1" smtClean="0"/>
              <a:t>skatt</a:t>
            </a:r>
            <a:r>
              <a:rPr lang="en-US" sz="2000" dirty="0" smtClean="0"/>
              <a:t> med </a:t>
            </a:r>
            <a:r>
              <a:rPr lang="en-US" sz="2000" dirty="0" err="1" smtClean="0"/>
              <a:t>eiernes</a:t>
            </a:r>
            <a:r>
              <a:rPr lang="en-US" sz="2000" dirty="0" smtClean="0"/>
              <a:t> </a:t>
            </a:r>
            <a:r>
              <a:rPr lang="en-US" sz="2000" dirty="0" err="1" smtClean="0"/>
              <a:t>og</a:t>
            </a:r>
            <a:r>
              <a:rPr lang="en-US" sz="2000" dirty="0" smtClean="0"/>
              <a:t> </a:t>
            </a:r>
            <a:r>
              <a:rPr lang="en-US" sz="2000" dirty="0" err="1" smtClean="0"/>
              <a:t>kreditorenes</a:t>
            </a:r>
            <a:r>
              <a:rPr lang="en-US" sz="2000" dirty="0" smtClean="0"/>
              <a:t> </a:t>
            </a:r>
            <a:r>
              <a:rPr lang="en-US" sz="2000" dirty="0" err="1" smtClean="0"/>
              <a:t>kapitalkostnad</a:t>
            </a:r>
            <a:r>
              <a:rPr lang="en-US" sz="2000" dirty="0" smtClean="0"/>
              <a:t> </a:t>
            </a:r>
            <a:r>
              <a:rPr lang="en-US" sz="2000" dirty="0" err="1" smtClean="0"/>
              <a:t>etter</a:t>
            </a:r>
            <a:r>
              <a:rPr lang="en-US" sz="2000" dirty="0" smtClean="0"/>
              <a:t> </a:t>
            </a:r>
            <a:r>
              <a:rPr lang="en-US" sz="2000" dirty="0" err="1" smtClean="0"/>
              <a:t>skatt</a:t>
            </a:r>
            <a:endParaRPr lang="en-US" sz="2000" dirty="0" smtClean="0"/>
          </a:p>
          <a:p>
            <a:pPr marL="800100" lvl="1" indent="-342900" eaLnBrk="0" hangingPunct="0">
              <a:spcBef>
                <a:spcPct val="20000"/>
              </a:spcBef>
              <a:buFont typeface="Wingdings" pitchFamily="2" charset="2"/>
              <a:buChar char="ü"/>
            </a:pPr>
            <a:r>
              <a:rPr lang="en-US" sz="2000" dirty="0" err="1" smtClean="0"/>
              <a:t>Altså</a:t>
            </a:r>
            <a:r>
              <a:rPr lang="en-US" sz="2000" dirty="0" smtClean="0"/>
              <a:t>: </a:t>
            </a:r>
            <a:r>
              <a:rPr lang="en-US" sz="2000" dirty="0" err="1" smtClean="0"/>
              <a:t>Diskonter</a:t>
            </a:r>
            <a:r>
              <a:rPr lang="en-US" sz="2000" dirty="0" smtClean="0"/>
              <a:t> </a:t>
            </a:r>
            <a:r>
              <a:rPr lang="en-US" sz="2000" dirty="0" err="1" smtClean="0"/>
              <a:t>totalkapitalstrømmen</a:t>
            </a:r>
            <a:r>
              <a:rPr lang="en-US" sz="2000" dirty="0" smtClean="0"/>
              <a:t> med </a:t>
            </a:r>
            <a:r>
              <a:rPr lang="en-US" sz="2000" dirty="0" err="1" smtClean="0"/>
              <a:t>totalkapitalkostnaden</a:t>
            </a:r>
            <a:endParaRPr lang="en-US" sz="2000" dirty="0" smtClean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04800" y="228600"/>
            <a:ext cx="5867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3200" b="1" dirty="0" smtClean="0">
                <a:solidFill>
                  <a:srgbClr val="A3B2CC"/>
                </a:solidFill>
              </a:rPr>
              <a:t>4. </a:t>
            </a:r>
            <a:r>
              <a:rPr lang="en-US" sz="3200" b="1" dirty="0" err="1" smtClean="0">
                <a:solidFill>
                  <a:srgbClr val="A3B2CC"/>
                </a:solidFill>
              </a:rPr>
              <a:t>Totalkapitalmetoden</a:t>
            </a:r>
            <a:endParaRPr lang="en-US" sz="3200" dirty="0">
              <a:solidFill>
                <a:srgbClr val="A3B2CC"/>
              </a:solidFill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3438525" y="2362200"/>
          <a:ext cx="2374900" cy="762000"/>
        </p:xfrm>
        <a:graphic>
          <a:graphicData uri="http://schemas.openxmlformats.org/presentationml/2006/ole">
            <p:oleObj spid="_x0000_s147458" name="Equation" r:id="rId4" imgW="1384200" imgH="444240" progId="">
              <p:embed/>
            </p:oleObj>
          </a:graphicData>
        </a:graphic>
      </p:graphicFrame>
      <p:pic>
        <p:nvPicPr>
          <p:cNvPr id="147459" name="Picture 3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914400" y="4024991"/>
            <a:ext cx="7196137" cy="1842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81000" y="3505200"/>
            <a:ext cx="5867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1" smtClean="0"/>
              <a:t>Totalkapitalstrøm</a:t>
            </a:r>
            <a:endParaRPr lang="en-US" sz="20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04800" y="228600"/>
            <a:ext cx="5867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400" b="1" dirty="0" err="1" smtClean="0"/>
              <a:t>Totalkapitalkostnad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fra</a:t>
            </a:r>
            <a:r>
              <a:rPr lang="en-US" sz="2400" b="1" dirty="0" smtClean="0"/>
              <a:t> (7.13)</a:t>
            </a:r>
            <a:endParaRPr lang="en-US" sz="2400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81000" y="1752600"/>
            <a:ext cx="8991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  <a:tabLst>
                <a:tab pos="628650" algn="l"/>
              </a:tabLst>
            </a:pPr>
            <a:r>
              <a:rPr lang="en-US" sz="2000" smtClean="0"/>
              <a:t>Her: 	Egenkapitalkostnad 12 %; gjeldsrente 7 %; skattesats 28 %;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  <a:tabLst>
                <a:tab pos="628650" algn="l"/>
              </a:tabLst>
            </a:pPr>
            <a:r>
              <a:rPr lang="en-US" sz="2000" smtClean="0"/>
              <a:t>		gjeldsandel 60 % </a:t>
            </a:r>
            <a:endParaRPr lang="en-US" sz="200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04800" y="34290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smtClean="0"/>
              <a:t>Dermed:</a:t>
            </a:r>
            <a:endParaRPr lang="en-US" sz="2000"/>
          </a:p>
        </p:txBody>
      </p:sp>
      <p:graphicFrame>
        <p:nvGraphicFramePr>
          <p:cNvPr id="146436" name="Object 4"/>
          <p:cNvGraphicFramePr>
            <a:graphicFrameLocks noChangeAspect="1"/>
          </p:cNvGraphicFramePr>
          <p:nvPr/>
        </p:nvGraphicFramePr>
        <p:xfrm>
          <a:off x="2720975" y="3958472"/>
          <a:ext cx="4518025" cy="1832728"/>
        </p:xfrm>
        <a:graphic>
          <a:graphicData uri="http://schemas.openxmlformats.org/presentationml/2006/ole">
            <p:oleObj spid="_x0000_s148484" name="Equation" r:id="rId4" imgW="2628720" imgH="1066680" progId="">
              <p:embed/>
            </p:oleObj>
          </a:graphicData>
        </a:graphic>
      </p:graphicFrame>
      <p:graphicFrame>
        <p:nvGraphicFramePr>
          <p:cNvPr id="148485" name="Object 10"/>
          <p:cNvGraphicFramePr>
            <a:graphicFrameLocks noChangeAspect="1"/>
          </p:cNvGraphicFramePr>
          <p:nvPr/>
        </p:nvGraphicFramePr>
        <p:xfrm>
          <a:off x="2819400" y="762000"/>
          <a:ext cx="3194050" cy="699438"/>
        </p:xfrm>
        <a:graphic>
          <a:graphicData uri="http://schemas.openxmlformats.org/presentationml/2006/ole">
            <p:oleObj spid="_x0000_s148485" name="Equation" r:id="rId5" imgW="2044440" imgH="393480" progId="">
              <p:embed/>
            </p:oleObj>
          </a:graphicData>
        </a:graphic>
      </p:graphicFrame>
      <p:graphicFrame>
        <p:nvGraphicFramePr>
          <p:cNvPr id="148486" name="Object 10"/>
          <p:cNvGraphicFramePr>
            <a:graphicFrameLocks noChangeAspect="1"/>
          </p:cNvGraphicFramePr>
          <p:nvPr/>
        </p:nvGraphicFramePr>
        <p:xfrm>
          <a:off x="2832100" y="2584450"/>
          <a:ext cx="3492500" cy="768350"/>
        </p:xfrm>
        <a:graphic>
          <a:graphicData uri="http://schemas.openxmlformats.org/presentationml/2006/ole">
            <p:oleObj spid="_x0000_s148486" name="Equation" r:id="rId6" imgW="2234880" imgH="431640" progId="">
              <p:embed/>
            </p:oleObj>
          </a:graphicData>
        </a:graphic>
      </p:graphicFrame>
      <p:cxnSp>
        <p:nvCxnSpPr>
          <p:cNvPr id="10" name="Straight Arrow Connector 9"/>
          <p:cNvCxnSpPr/>
          <p:nvPr/>
        </p:nvCxnSpPr>
        <p:spPr>
          <a:xfrm>
            <a:off x="1371600" y="5669796"/>
            <a:ext cx="1066800" cy="1588"/>
          </a:xfrm>
          <a:prstGeom prst="straightConnector1">
            <a:avLst/>
          </a:prstGeom>
          <a:ln w="31750">
            <a:solidFill>
              <a:srgbClr val="00B0F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04800" y="228600"/>
            <a:ext cx="5867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400" b="1" dirty="0" err="1" smtClean="0"/>
              <a:t>Totalkapitalmetoden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Norsk</a:t>
            </a:r>
            <a:r>
              <a:rPr lang="en-US" sz="2400" b="1" dirty="0" smtClean="0"/>
              <a:t> Hydro</a:t>
            </a:r>
            <a:endParaRPr lang="en-US" sz="2400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04800" y="1066800"/>
            <a:ext cx="449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  <a:tabLst>
                <a:tab pos="628650" algn="l"/>
              </a:tabLst>
            </a:pPr>
            <a:r>
              <a:rPr lang="en-US" sz="2000" smtClean="0"/>
              <a:t>Fra årsrapporten 2008, s. 16)</a:t>
            </a:r>
            <a:endParaRPr lang="en-US" sz="2000"/>
          </a:p>
        </p:txBody>
      </p:sp>
      <p:pic>
        <p:nvPicPr>
          <p:cNvPr id="197639" name="Picture 7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43800" y="304800"/>
            <a:ext cx="1038225" cy="1068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kstSylinder 8"/>
          <p:cNvSpPr txBox="1"/>
          <p:nvPr/>
        </p:nvSpPr>
        <p:spPr>
          <a:xfrm>
            <a:off x="609600" y="2514600"/>
            <a:ext cx="7520007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dirty="0" smtClean="0">
                <a:latin typeface="Times New Roman" pitchFamily="18" charset="0"/>
                <a:cs typeface="Times New Roman" pitchFamily="18" charset="0"/>
              </a:rPr>
              <a:t>Estimerte kontantstrømmer diskonteres med en risikojustert rente</a:t>
            </a:r>
          </a:p>
          <a:p>
            <a:r>
              <a:rPr lang="nb-NO" sz="2000" dirty="0" smtClean="0">
                <a:latin typeface="Times New Roman" pitchFamily="18" charset="0"/>
                <a:cs typeface="Times New Roman" pitchFamily="18" charset="0"/>
              </a:rPr>
              <a:t>Som beregnes som veid gjennomsnittlig kapitalkostnad (WACC)</a:t>
            </a:r>
          </a:p>
          <a:p>
            <a:r>
              <a:rPr lang="nb-NO" sz="2000" dirty="0" smtClean="0">
                <a:latin typeface="Times New Roman" pitchFamily="18" charset="0"/>
                <a:cs typeface="Times New Roman" pitchFamily="18" charset="0"/>
              </a:rPr>
              <a:t>For en liknende virksomhet i det samme forretningsmiljøet. For Hydros</a:t>
            </a:r>
          </a:p>
          <a:p>
            <a:r>
              <a:rPr lang="nb-NO" sz="2000" dirty="0" smtClean="0">
                <a:latin typeface="Times New Roman" pitchFamily="18" charset="0"/>
                <a:cs typeface="Times New Roman" pitchFamily="18" charset="0"/>
              </a:rPr>
              <a:t>Virksomheter benyttes en estimert diskonteringsrente i intervallet</a:t>
            </a:r>
          </a:p>
          <a:p>
            <a:r>
              <a:rPr lang="nb-NO" sz="2000" dirty="0" smtClean="0">
                <a:latin typeface="Times New Roman" pitchFamily="18" charset="0"/>
                <a:cs typeface="Times New Roman" pitchFamily="18" charset="0"/>
              </a:rPr>
              <a:t>11 til 14 prosent (2007: 12,5 til 14,5 prosent) før skatt</a:t>
            </a:r>
            <a:r>
              <a:rPr lang="nb-NO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nb-NO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nb-NO" sz="3200" b="1" kern="0">
                <a:solidFill>
                  <a:srgbClr val="A3B2CC"/>
                </a:solidFill>
                <a:latin typeface="+mj-lt"/>
                <a:ea typeface="+mj-ea"/>
                <a:cs typeface="+mj-cs"/>
              </a:rPr>
              <a:t>Læringsmål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46088" y="1143000"/>
            <a:ext cx="8229600" cy="51816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nb-NO" sz="2200" b="1" kern="0" dirty="0">
                <a:latin typeface="+mn-lt"/>
              </a:rPr>
              <a:t>Etter å ha jobbet med lærebok og hjemmeside til kapittel </a:t>
            </a:r>
            <a:r>
              <a:rPr lang="nb-NO" sz="2200" b="1" kern="0" dirty="0" smtClean="0">
                <a:latin typeface="+mn-lt"/>
              </a:rPr>
              <a:t>8 </a:t>
            </a:r>
            <a:r>
              <a:rPr lang="nb-NO" sz="2200" b="1" kern="0" dirty="0">
                <a:latin typeface="+mn-lt"/>
              </a:rPr>
              <a:t>skal du </a:t>
            </a:r>
            <a:r>
              <a:rPr lang="nb-NO" sz="2200" b="1" kern="0">
                <a:latin typeface="+mn-lt"/>
              </a:rPr>
              <a:t>kunne</a:t>
            </a:r>
            <a:r>
              <a:rPr lang="nb-NO" sz="2200" b="1" kern="0" smtClean="0">
                <a:latin typeface="+mn-lt"/>
              </a:rPr>
              <a:t>:</a:t>
            </a: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nb-NO" sz="2200" b="1" kern="0" dirty="0" smtClean="0">
              <a:latin typeface="+mn-lt"/>
            </a:endParaRPr>
          </a:p>
          <a:p>
            <a:pPr marL="457200" indent="-457200">
              <a:buFont typeface="+mj-lt"/>
              <a:buAutoNum type="arabicPeriod"/>
            </a:pPr>
            <a:r>
              <a:rPr lang="nb-NO" sz="2200" dirty="0" smtClean="0"/>
              <a:t>B</a:t>
            </a:r>
            <a:r>
              <a:rPr lang="nb-NO" sz="2200" smtClean="0"/>
              <a:t>eskrive </a:t>
            </a:r>
            <a:r>
              <a:rPr lang="nb-NO" sz="2200" dirty="0" smtClean="0"/>
              <a:t>hvilke komponenter gjeld og egenkapital består av og forskjellen mellom bokverdi og markedsverdi</a:t>
            </a:r>
          </a:p>
          <a:p>
            <a:pPr marL="457200" indent="-457200">
              <a:buFont typeface="+mj-lt"/>
              <a:buAutoNum type="arabicPeriod"/>
            </a:pPr>
            <a:r>
              <a:rPr lang="nb-NO" sz="2200" dirty="0" smtClean="0"/>
              <a:t>F</a:t>
            </a:r>
            <a:r>
              <a:rPr lang="nb-NO" sz="2200" smtClean="0"/>
              <a:t>orklare </a:t>
            </a:r>
            <a:r>
              <a:rPr lang="nb-NO" sz="2200" dirty="0" smtClean="0"/>
              <a:t>hvordan gjeldsfinansiering påvirker risikoen for kreditorer og eiere</a:t>
            </a:r>
          </a:p>
          <a:p>
            <a:pPr marL="457200" indent="-457200">
              <a:buFont typeface="+mj-lt"/>
              <a:buAutoNum type="arabicPeriod"/>
            </a:pPr>
            <a:r>
              <a:rPr lang="nb-NO" sz="2200" dirty="0" smtClean="0"/>
              <a:t>R</a:t>
            </a:r>
            <a:r>
              <a:rPr lang="nb-NO" sz="2200" smtClean="0"/>
              <a:t>edegjøre </a:t>
            </a:r>
            <a:r>
              <a:rPr lang="nb-NO" sz="2200" dirty="0" smtClean="0"/>
              <a:t>for hva som påvirker valget mellom å finansiere med gjeld kontra egenkapital</a:t>
            </a:r>
          </a:p>
          <a:p>
            <a:pPr marL="457200" indent="-457200">
              <a:buFont typeface="+mj-lt"/>
              <a:buAutoNum type="arabicPeriod"/>
            </a:pPr>
            <a:r>
              <a:rPr lang="nb-NO" sz="2200" dirty="0" smtClean="0"/>
              <a:t>B</a:t>
            </a:r>
            <a:r>
              <a:rPr lang="nb-NO" sz="2200" smtClean="0"/>
              <a:t>eregne </a:t>
            </a:r>
            <a:r>
              <a:rPr lang="nb-NO" sz="2200" dirty="0" smtClean="0"/>
              <a:t>kontantstrøm og nåverdi basert på egenkapitalmetoden og totalkapitalmetoden</a:t>
            </a:r>
          </a:p>
          <a:p>
            <a:pPr marL="457200" indent="-457200">
              <a:buFont typeface="+mj-lt"/>
              <a:buAutoNum type="arabicPeriod"/>
            </a:pPr>
            <a:r>
              <a:rPr lang="nb-NO" sz="2200" dirty="0" smtClean="0"/>
              <a:t>K</a:t>
            </a:r>
            <a:r>
              <a:rPr lang="nb-NO" sz="2200" smtClean="0"/>
              <a:t>onstruere </a:t>
            </a:r>
            <a:r>
              <a:rPr lang="nb-NO" sz="2200" dirty="0" smtClean="0"/>
              <a:t>kontantstrøm fra driften basert på kontantstrøm til eierne og omvendt</a:t>
            </a:r>
          </a:p>
          <a:p>
            <a:pPr marL="457200" indent="-457200">
              <a:buFont typeface="+mj-lt"/>
              <a:buAutoNum type="arabicPeriod"/>
            </a:pPr>
            <a:r>
              <a:rPr lang="nb-NO" sz="2200" dirty="0" smtClean="0"/>
              <a:t>F</a:t>
            </a:r>
            <a:r>
              <a:rPr lang="nb-NO" sz="2200" smtClean="0"/>
              <a:t>inne </a:t>
            </a:r>
            <a:r>
              <a:rPr lang="nb-NO" sz="2200" dirty="0" smtClean="0"/>
              <a:t>egenkapitalverdi og egenkapitalkostnad ved hjelp av dividendemodellen</a:t>
            </a:r>
          </a:p>
          <a:p>
            <a:r>
              <a:rPr lang="nb-NO" sz="2400" dirty="0" smtClean="0"/>
              <a:t/>
            </a:r>
            <a:br>
              <a:rPr lang="nb-NO" sz="2400" dirty="0" smtClean="0"/>
            </a:br>
            <a:endParaRPr lang="nb-NO" sz="2200" kern="0" dirty="0">
              <a:latin typeface="+mn-lt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defRPr/>
            </a:pPr>
            <a:endParaRPr lang="nb-NO" sz="2200" kern="0" dirty="0"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04800" y="228600"/>
            <a:ext cx="5791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400" b="1" dirty="0" err="1" smtClean="0"/>
              <a:t>Ikke</a:t>
            </a:r>
            <a:r>
              <a:rPr lang="en-US" sz="2400" b="1" dirty="0" smtClean="0"/>
              <a:t> rot </a:t>
            </a:r>
            <a:r>
              <a:rPr lang="en-US" sz="2400" b="1" err="1" smtClean="0"/>
              <a:t>sammen</a:t>
            </a:r>
            <a:r>
              <a:rPr lang="en-US" sz="2400" b="1" smtClean="0"/>
              <a:t> egenkapitalmetoden</a:t>
            </a: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400" b="1" smtClean="0"/>
              <a:t> </a:t>
            </a:r>
            <a:r>
              <a:rPr lang="en-US" sz="2400" b="1" dirty="0" err="1" smtClean="0"/>
              <a:t>og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totalkapitalmetoden</a:t>
            </a:r>
            <a:r>
              <a:rPr lang="en-US" sz="2400" b="1" dirty="0" smtClean="0"/>
              <a:t>!</a:t>
            </a:r>
            <a:endParaRPr lang="en-US" sz="2400" dirty="0"/>
          </a:p>
        </p:txBody>
      </p:sp>
      <p:sp>
        <p:nvSpPr>
          <p:cNvPr id="10" name="Rectangle 2072"/>
          <p:cNvSpPr>
            <a:spLocks noChangeArrowheads="1"/>
          </p:cNvSpPr>
          <p:nvPr/>
        </p:nvSpPr>
        <p:spPr bwMode="auto">
          <a:xfrm>
            <a:off x="228600" y="1676400"/>
            <a:ext cx="8915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</a:pPr>
            <a:r>
              <a:rPr lang="en-US" sz="2000" b="1" dirty="0" err="1" smtClean="0"/>
              <a:t>Eksempler</a:t>
            </a:r>
            <a:endParaRPr lang="en-US" sz="2000" b="1" dirty="0" smtClean="0"/>
          </a:p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dirty="0" err="1" smtClean="0"/>
              <a:t>Diskontere</a:t>
            </a:r>
            <a:r>
              <a:rPr lang="en-US" sz="2000" dirty="0" smtClean="0"/>
              <a:t> </a:t>
            </a:r>
            <a:r>
              <a:rPr lang="en-US" sz="2000" dirty="0" err="1" smtClean="0"/>
              <a:t>egenkapitalstrøm</a:t>
            </a:r>
            <a:r>
              <a:rPr lang="en-US" sz="2000" dirty="0" smtClean="0"/>
              <a:t> med </a:t>
            </a:r>
            <a:r>
              <a:rPr lang="en-US" sz="2000" dirty="0" err="1" smtClean="0"/>
              <a:t>totalkapitalkostnad</a:t>
            </a:r>
            <a:endParaRPr lang="en-US" sz="2000" dirty="0" smtClean="0"/>
          </a:p>
          <a:p>
            <a:pPr marL="800100" lvl="1" indent="-342900" eaLnBrk="0" hangingPunct="0">
              <a:spcBef>
                <a:spcPct val="20000"/>
              </a:spcBef>
              <a:buFont typeface="Wingdings" pitchFamily="2" charset="2"/>
              <a:buChar char="ü"/>
            </a:pPr>
            <a:r>
              <a:rPr lang="en-US" sz="2000" dirty="0" err="1" smtClean="0"/>
              <a:t>Gir</a:t>
            </a:r>
            <a:r>
              <a:rPr lang="en-US" sz="2000" dirty="0" smtClean="0"/>
              <a:t> for </a:t>
            </a:r>
            <a:r>
              <a:rPr lang="en-US" sz="2000" dirty="0" err="1" smtClean="0"/>
              <a:t>høy</a:t>
            </a:r>
            <a:r>
              <a:rPr lang="en-US" sz="2000" dirty="0" smtClean="0"/>
              <a:t> </a:t>
            </a:r>
            <a:r>
              <a:rPr lang="en-US" sz="2000" dirty="0" err="1" smtClean="0"/>
              <a:t>nåverdi</a:t>
            </a:r>
            <a:endParaRPr lang="en-US" sz="2000" dirty="0" smtClean="0"/>
          </a:p>
          <a:p>
            <a:pPr marL="800100" lvl="1" indent="-342900" eaLnBrk="0" hangingPunct="0">
              <a:spcBef>
                <a:spcPct val="20000"/>
              </a:spcBef>
              <a:buFont typeface="Wingdings" pitchFamily="2" charset="2"/>
              <a:buChar char="ü"/>
            </a:pPr>
            <a:endParaRPr lang="en-US" sz="2000" dirty="0" smtClean="0"/>
          </a:p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dirty="0" err="1" smtClean="0"/>
              <a:t>Diskontere</a:t>
            </a:r>
            <a:r>
              <a:rPr lang="en-US" sz="2000" dirty="0" smtClean="0"/>
              <a:t> </a:t>
            </a:r>
            <a:r>
              <a:rPr lang="en-US" sz="2000" dirty="0" err="1" smtClean="0"/>
              <a:t>totalkapitalstrøm</a:t>
            </a:r>
            <a:r>
              <a:rPr lang="en-US" sz="2000" dirty="0" smtClean="0"/>
              <a:t> med </a:t>
            </a:r>
            <a:r>
              <a:rPr lang="en-US" sz="2000" dirty="0" err="1" smtClean="0"/>
              <a:t>egenkapitalkostnad</a:t>
            </a:r>
            <a:endParaRPr lang="en-US" sz="2000" dirty="0" smtClean="0"/>
          </a:p>
          <a:p>
            <a:pPr marL="800100" lvl="1" indent="-342900" eaLnBrk="0" hangingPunct="0">
              <a:spcBef>
                <a:spcPct val="20000"/>
              </a:spcBef>
              <a:buFont typeface="Wingdings" pitchFamily="2" charset="2"/>
              <a:buChar char="ü"/>
            </a:pPr>
            <a:r>
              <a:rPr lang="en-US" sz="2000" dirty="0" err="1" smtClean="0"/>
              <a:t>Gir</a:t>
            </a:r>
            <a:r>
              <a:rPr lang="en-US" sz="2000" dirty="0" smtClean="0"/>
              <a:t> for </a:t>
            </a:r>
            <a:r>
              <a:rPr lang="en-US" sz="2000" dirty="0" err="1" smtClean="0"/>
              <a:t>lav</a:t>
            </a:r>
            <a:r>
              <a:rPr lang="en-US" sz="2000" dirty="0" smtClean="0"/>
              <a:t> </a:t>
            </a:r>
            <a:r>
              <a:rPr lang="en-US" sz="2000" dirty="0" err="1" smtClean="0"/>
              <a:t>nåverdi</a:t>
            </a:r>
            <a:endParaRPr lang="en-US" sz="2000" dirty="0" smtClean="0"/>
          </a:p>
          <a:p>
            <a:pPr marL="800100" lvl="1" indent="-342900" eaLnBrk="0" hangingPunct="0">
              <a:spcBef>
                <a:spcPct val="20000"/>
              </a:spcBef>
              <a:buFont typeface="Wingdings" pitchFamily="2" charset="2"/>
              <a:buChar char="ü"/>
            </a:pPr>
            <a:endParaRPr lang="en-US" sz="2000" dirty="0" smtClean="0"/>
          </a:p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dirty="0" err="1" smtClean="0"/>
              <a:t>Glemme</a:t>
            </a:r>
            <a:r>
              <a:rPr lang="en-US" sz="2000" dirty="0" smtClean="0"/>
              <a:t> </a:t>
            </a:r>
            <a:r>
              <a:rPr lang="en-US" sz="2000" dirty="0" err="1" smtClean="0"/>
              <a:t>avdragene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egenkapitalmetoden</a:t>
            </a:r>
            <a:endParaRPr lang="en-US" sz="2000" dirty="0" smtClean="0"/>
          </a:p>
          <a:p>
            <a:pPr marL="800100" lvl="1" indent="-342900" eaLnBrk="0" hangingPunct="0">
              <a:spcBef>
                <a:spcPct val="20000"/>
              </a:spcBef>
              <a:buFont typeface="Wingdings" pitchFamily="2" charset="2"/>
              <a:buChar char="ü"/>
            </a:pPr>
            <a:r>
              <a:rPr lang="en-US" sz="2000" dirty="0" smtClean="0"/>
              <a:t> </a:t>
            </a:r>
            <a:r>
              <a:rPr lang="en-US" sz="2000" dirty="0" err="1" smtClean="0"/>
              <a:t>Gir</a:t>
            </a:r>
            <a:r>
              <a:rPr lang="en-US" sz="2000" dirty="0" smtClean="0"/>
              <a:t> for </a:t>
            </a:r>
            <a:r>
              <a:rPr lang="en-US" sz="2000" dirty="0" err="1" smtClean="0"/>
              <a:t>høy</a:t>
            </a:r>
            <a:r>
              <a:rPr lang="en-US" sz="2000" dirty="0" smtClean="0"/>
              <a:t> </a:t>
            </a:r>
            <a:r>
              <a:rPr lang="en-US" sz="2000" dirty="0" err="1" smtClean="0"/>
              <a:t>nåverdi</a:t>
            </a:r>
            <a:endParaRPr lang="en-US" sz="2000" dirty="0" smtClean="0"/>
          </a:p>
          <a:p>
            <a:pPr marL="800100" lvl="1" indent="-342900" eaLnBrk="0" hangingPunct="0">
              <a:spcBef>
                <a:spcPct val="20000"/>
              </a:spcBef>
              <a:buFont typeface="Wingdings" pitchFamily="2" charset="2"/>
              <a:buChar char="ü"/>
            </a:pPr>
            <a:endParaRPr lang="en-US" sz="2000" dirty="0" smtClean="0"/>
          </a:p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dirty="0" err="1" smtClean="0"/>
              <a:t>Inkludere</a:t>
            </a:r>
            <a:r>
              <a:rPr lang="en-US" sz="2000" dirty="0" smtClean="0"/>
              <a:t> </a:t>
            </a:r>
            <a:r>
              <a:rPr lang="en-US" sz="2000" dirty="0" err="1" smtClean="0"/>
              <a:t>rentene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totalkapitalmetoden</a:t>
            </a:r>
            <a:endParaRPr lang="en-US" sz="2000" dirty="0" smtClean="0"/>
          </a:p>
          <a:p>
            <a:pPr marL="800100" lvl="1" indent="-342900" eaLnBrk="0" hangingPunct="0">
              <a:spcBef>
                <a:spcPct val="20000"/>
              </a:spcBef>
              <a:buFont typeface="Wingdings" pitchFamily="2" charset="2"/>
              <a:buChar char="ü"/>
            </a:pPr>
            <a:r>
              <a:rPr lang="en-US" sz="2000" dirty="0" smtClean="0"/>
              <a:t> </a:t>
            </a:r>
            <a:r>
              <a:rPr lang="en-US" sz="2000" dirty="0" err="1" smtClean="0"/>
              <a:t>Gir</a:t>
            </a:r>
            <a:r>
              <a:rPr lang="en-US" sz="2000" dirty="0" smtClean="0"/>
              <a:t> for </a:t>
            </a:r>
            <a:r>
              <a:rPr lang="en-US" sz="2000" dirty="0" err="1" smtClean="0"/>
              <a:t>lav</a:t>
            </a:r>
            <a:r>
              <a:rPr lang="en-US" sz="2000" dirty="0" smtClean="0"/>
              <a:t> </a:t>
            </a:r>
            <a:r>
              <a:rPr lang="en-US" sz="2000" dirty="0" err="1" smtClean="0"/>
              <a:t>nåverdi</a:t>
            </a:r>
            <a:endParaRPr lang="en-US" sz="2000" dirty="0" smtClean="0"/>
          </a:p>
        </p:txBody>
      </p:sp>
      <p:pic>
        <p:nvPicPr>
          <p:cNvPr id="149510" name="Picture 6" descr="http://media.aftenposten.no/archive/00699/_Mutl1RoteteSkriveb_699290a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158475" y="76200"/>
            <a:ext cx="2833125" cy="18923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Rectangle 2"/>
          <p:cNvSpPr>
            <a:spLocks noChangeArrowheads="1"/>
          </p:cNvSpPr>
          <p:nvPr/>
        </p:nvSpPr>
        <p:spPr bwMode="auto">
          <a:xfrm>
            <a:off x="228600" y="381000"/>
            <a:ext cx="6705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3200" b="1" dirty="0">
                <a:solidFill>
                  <a:srgbClr val="A3B2CC"/>
                </a:solidFill>
              </a:rPr>
              <a:t>	</a:t>
            </a:r>
            <a:r>
              <a:rPr lang="en-US" sz="3200" b="1" dirty="0" smtClean="0">
                <a:solidFill>
                  <a:srgbClr val="A3B2CC"/>
                </a:solidFill>
              </a:rPr>
              <a:t>5. </a:t>
            </a:r>
            <a:r>
              <a:rPr lang="en-US" sz="3200" b="1" dirty="0" err="1" smtClean="0">
                <a:solidFill>
                  <a:srgbClr val="A3B2CC"/>
                </a:solidFill>
              </a:rPr>
              <a:t>Dividendemodellen</a:t>
            </a:r>
            <a:endParaRPr lang="en-US" sz="3200" dirty="0">
              <a:solidFill>
                <a:srgbClr val="A3B2CC"/>
              </a:solidFill>
            </a:endParaRPr>
          </a:p>
        </p:txBody>
      </p:sp>
      <p:sp>
        <p:nvSpPr>
          <p:cNvPr id="6150" name="Rectangle 3"/>
          <p:cNvSpPr>
            <a:spLocks noChangeArrowheads="1"/>
          </p:cNvSpPr>
          <p:nvPr/>
        </p:nvSpPr>
        <p:spPr bwMode="auto">
          <a:xfrm>
            <a:off x="381000" y="1295400"/>
            <a:ext cx="81534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8288" indent="-268288" eaLnBrk="0" hangingPunct="0">
              <a:lnSpc>
                <a:spcPct val="90000"/>
              </a:lnSpc>
              <a:spcBef>
                <a:spcPct val="50000"/>
              </a:spcBef>
              <a:buFont typeface="Arial" pitchFamily="34" charset="0"/>
              <a:buChar char="•"/>
            </a:pPr>
            <a:r>
              <a:rPr lang="en-US" sz="2000" dirty="0" err="1" smtClean="0"/>
              <a:t>Enkel</a:t>
            </a:r>
            <a:r>
              <a:rPr lang="en-US" sz="2000" dirty="0" smtClean="0"/>
              <a:t> </a:t>
            </a:r>
            <a:r>
              <a:rPr lang="en-US" sz="2000" dirty="0" err="1" smtClean="0"/>
              <a:t>metode</a:t>
            </a:r>
            <a:r>
              <a:rPr lang="en-US" sz="2000" dirty="0" smtClean="0"/>
              <a:t> for å </a:t>
            </a:r>
            <a:r>
              <a:rPr lang="en-US" sz="2000" dirty="0" err="1" smtClean="0"/>
              <a:t>beregne</a:t>
            </a:r>
            <a:r>
              <a:rPr lang="en-US" sz="2000" dirty="0" smtClean="0"/>
              <a:t> </a:t>
            </a:r>
            <a:r>
              <a:rPr lang="en-US" sz="2000" dirty="0" err="1" smtClean="0"/>
              <a:t>verdi</a:t>
            </a:r>
            <a:r>
              <a:rPr lang="en-US" sz="2000" dirty="0" smtClean="0"/>
              <a:t> </a:t>
            </a:r>
            <a:r>
              <a:rPr lang="en-US" sz="2000" dirty="0" err="1" smtClean="0"/>
              <a:t>eller</a:t>
            </a:r>
            <a:r>
              <a:rPr lang="en-US" sz="2000" dirty="0" smtClean="0"/>
              <a:t> </a:t>
            </a:r>
            <a:r>
              <a:rPr lang="en-US" sz="2000" dirty="0" err="1" smtClean="0"/>
              <a:t>kostnad</a:t>
            </a:r>
            <a:r>
              <a:rPr lang="en-US" sz="2000" dirty="0" smtClean="0"/>
              <a:t> for </a:t>
            </a:r>
            <a:r>
              <a:rPr lang="en-US" sz="2000" dirty="0" err="1" smtClean="0"/>
              <a:t>egenkapital</a:t>
            </a:r>
            <a:endParaRPr lang="en-US" sz="2000" dirty="0" smtClean="0"/>
          </a:p>
          <a:p>
            <a:pPr marL="268288" indent="-268288" eaLnBrk="0" hangingPunct="0">
              <a:lnSpc>
                <a:spcPct val="90000"/>
              </a:lnSpc>
              <a:spcBef>
                <a:spcPct val="50000"/>
              </a:spcBef>
              <a:buFont typeface="Arial" pitchFamily="34" charset="0"/>
              <a:buChar char="•"/>
            </a:pPr>
            <a:r>
              <a:rPr lang="en-US" sz="2000" dirty="0" err="1" smtClean="0"/>
              <a:t>Idè</a:t>
            </a:r>
            <a:r>
              <a:rPr lang="en-US" sz="2000" dirty="0" smtClean="0"/>
              <a:t>: En </a:t>
            </a:r>
            <a:r>
              <a:rPr lang="en-US" sz="2000" dirty="0" err="1" smtClean="0"/>
              <a:t>aksjes</a:t>
            </a:r>
            <a:r>
              <a:rPr lang="en-US" sz="2000" dirty="0" smtClean="0"/>
              <a:t> </a:t>
            </a:r>
            <a:r>
              <a:rPr lang="en-US" sz="2000" dirty="0" err="1" smtClean="0"/>
              <a:t>verdi</a:t>
            </a:r>
            <a:r>
              <a:rPr lang="en-US" sz="2000" dirty="0" smtClean="0"/>
              <a:t> </a:t>
            </a:r>
            <a:r>
              <a:rPr lang="en-US" sz="2000" dirty="0" err="1" smtClean="0"/>
              <a:t>er</a:t>
            </a:r>
            <a:r>
              <a:rPr lang="en-US" sz="2000" dirty="0" smtClean="0"/>
              <a:t> </a:t>
            </a:r>
            <a:r>
              <a:rPr lang="en-US" sz="2000" dirty="0" err="1" smtClean="0"/>
              <a:t>nåverdien</a:t>
            </a:r>
            <a:r>
              <a:rPr lang="en-US" sz="2000" dirty="0" smtClean="0"/>
              <a:t> </a:t>
            </a:r>
            <a:r>
              <a:rPr lang="en-US" sz="2000" dirty="0" err="1" smtClean="0"/>
              <a:t>av</a:t>
            </a:r>
            <a:r>
              <a:rPr lang="en-US" sz="2000" dirty="0" smtClean="0"/>
              <a:t> </a:t>
            </a:r>
            <a:r>
              <a:rPr lang="en-US" sz="2000" dirty="0" err="1" smtClean="0"/>
              <a:t>forventet</a:t>
            </a:r>
            <a:r>
              <a:rPr lang="en-US" sz="2000" dirty="0" smtClean="0"/>
              <a:t> </a:t>
            </a:r>
            <a:r>
              <a:rPr lang="en-US" sz="2000" dirty="0" err="1" smtClean="0"/>
              <a:t>dividende</a:t>
            </a:r>
            <a:endParaRPr lang="en-US" sz="2000" dirty="0"/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381000" y="3124200"/>
          <a:ext cx="3640182" cy="1219200"/>
        </p:xfrm>
        <a:graphic>
          <a:graphicData uri="http://schemas.openxmlformats.org/presentationml/2006/ole">
            <p:oleObj spid="_x0000_s108549" name="Equation" r:id="rId4" imgW="2654280" imgH="888840" progId="">
              <p:embed/>
            </p:oleObj>
          </a:graphicData>
        </a:graphic>
      </p:graphicFrame>
      <p:pic>
        <p:nvPicPr>
          <p:cNvPr id="108552" name="Picture 8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242772" y="2240216"/>
            <a:ext cx="4748828" cy="408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8554" name="Picture 10" descr="http://futurenestegg.com/wp-content/uploads/2008/09/shares-dividends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543800" y="152400"/>
            <a:ext cx="1475740" cy="10541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304800" y="228600"/>
            <a:ext cx="8153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8288" indent="-268288" eaLnBrk="0" hangingPunct="0">
              <a:lnSpc>
                <a:spcPct val="90000"/>
              </a:lnSpc>
              <a:spcBef>
                <a:spcPct val="50000"/>
              </a:spcBef>
              <a:buFont typeface="Arial" pitchFamily="34" charset="0"/>
              <a:buChar char="•"/>
            </a:pPr>
            <a:r>
              <a:rPr lang="en-US" sz="2000" smtClean="0"/>
              <a:t>Hvis dividenden har konstant vekst </a:t>
            </a:r>
            <a:r>
              <a:rPr lang="en-US" sz="2000" i="1" smtClean="0"/>
              <a:t>v</a:t>
            </a:r>
            <a:r>
              <a:rPr lang="en-US" sz="2000" smtClean="0"/>
              <a:t> og evig levetid (se del 3.3.3)</a:t>
            </a:r>
            <a:endParaRPr lang="en-US" sz="2000"/>
          </a:p>
        </p:txBody>
      </p:sp>
      <p:graphicFrame>
        <p:nvGraphicFramePr>
          <p:cNvPr id="108550" name="Object 6"/>
          <p:cNvGraphicFramePr>
            <a:graphicFrameLocks noChangeAspect="1"/>
          </p:cNvGraphicFramePr>
          <p:nvPr/>
        </p:nvGraphicFramePr>
        <p:xfrm>
          <a:off x="2590800" y="762000"/>
          <a:ext cx="1452563" cy="555625"/>
        </p:xfrm>
        <a:graphic>
          <a:graphicData uri="http://schemas.openxmlformats.org/presentationml/2006/ole">
            <p:oleObj spid="_x0000_s151555" name="Equation" r:id="rId4" imgW="1130040" imgH="431640" progId="">
              <p:embed/>
            </p:oleObj>
          </a:graphicData>
        </a:graphic>
      </p:graphicFrame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304800" y="1676400"/>
            <a:ext cx="8153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8288" indent="-268288" eaLnBrk="0" hangingPunct="0">
              <a:lnSpc>
                <a:spcPct val="90000"/>
              </a:lnSpc>
              <a:spcBef>
                <a:spcPct val="50000"/>
              </a:spcBef>
              <a:buFont typeface="Arial" pitchFamily="34" charset="0"/>
              <a:buChar char="•"/>
            </a:pPr>
            <a:r>
              <a:rPr lang="en-US" sz="2000" smtClean="0"/>
              <a:t>Løst for egenkapitalkostnaden </a:t>
            </a:r>
            <a:r>
              <a:rPr lang="en-US" sz="2000" i="1" smtClean="0"/>
              <a:t>r</a:t>
            </a:r>
            <a:r>
              <a:rPr lang="en-US" sz="2000" i="1" baseline="-25000" smtClean="0"/>
              <a:t>E</a:t>
            </a:r>
            <a:endParaRPr lang="en-US" sz="2000" i="1" baseline="-25000"/>
          </a:p>
        </p:txBody>
      </p:sp>
      <p:graphicFrame>
        <p:nvGraphicFramePr>
          <p:cNvPr id="108551" name="Object 7"/>
          <p:cNvGraphicFramePr>
            <a:graphicFrameLocks noChangeAspect="1"/>
          </p:cNvGraphicFramePr>
          <p:nvPr/>
        </p:nvGraphicFramePr>
        <p:xfrm>
          <a:off x="2590800" y="2133600"/>
          <a:ext cx="1468437" cy="555625"/>
        </p:xfrm>
        <a:graphic>
          <a:graphicData uri="http://schemas.openxmlformats.org/presentationml/2006/ole">
            <p:oleObj spid="_x0000_s151556" name="Equation" r:id="rId5" imgW="1143000" imgH="431640" progId="">
              <p:embed/>
            </p:oleObj>
          </a:graphicData>
        </a:graphic>
      </p:graphicFrame>
      <p:pic>
        <p:nvPicPr>
          <p:cNvPr id="151557" name="Picture 5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128580" y="2743200"/>
            <a:ext cx="488182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304800" y="228600"/>
            <a:ext cx="8153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8288" indent="-268288"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sz="2000" b="1" dirty="0" err="1" smtClean="0"/>
              <a:t>Dividendemodellen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når</a:t>
            </a:r>
            <a:r>
              <a:rPr lang="en-US" sz="2000" b="1" dirty="0" smtClean="0"/>
              <a:t> </a:t>
            </a:r>
            <a:r>
              <a:rPr lang="en-US" sz="2000" b="1" err="1" smtClean="0"/>
              <a:t>selskapet</a:t>
            </a:r>
            <a:r>
              <a:rPr lang="en-US" sz="2000" b="1" smtClean="0"/>
              <a:t> ikke </a:t>
            </a:r>
            <a:r>
              <a:rPr lang="en-US" sz="2000" b="1" dirty="0" err="1" smtClean="0"/>
              <a:t>betaler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dividende</a:t>
            </a:r>
            <a:endParaRPr lang="en-US" sz="2000" b="1" dirty="0"/>
          </a:p>
        </p:txBody>
      </p:sp>
      <p:sp>
        <p:nvSpPr>
          <p:cNvPr id="7" name="TekstSylinder 6"/>
          <p:cNvSpPr txBox="1"/>
          <p:nvPr/>
        </p:nvSpPr>
        <p:spPr>
          <a:xfrm>
            <a:off x="838200" y="1447800"/>
            <a:ext cx="746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dirty="0"/>
          </a:p>
        </p:txBody>
      </p:sp>
      <p:sp>
        <p:nvSpPr>
          <p:cNvPr id="199682" name="Rectangle 2"/>
          <p:cNvSpPr>
            <a:spLocks noChangeArrowheads="1"/>
          </p:cNvSpPr>
          <p:nvPr/>
        </p:nvSpPr>
        <p:spPr bwMode="auto">
          <a:xfrm>
            <a:off x="152400" y="1295400"/>
            <a:ext cx="9144000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OPPGAVE 8H.6</a:t>
            </a:r>
            <a:endParaRPr kumimoji="0" lang="nb-NO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eaLnBrk="0" hangingPunct="0"/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I </a:t>
            </a:r>
            <a:r>
              <a:rPr kumimoji="0" lang="nb-NO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RECs</a:t>
            </a: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å</a:t>
            </a: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rsrapport for 2008 </a:t>
            </a:r>
            <a:r>
              <a:rPr kumimoji="0" lang="nb-NO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3"/>
              </a:rPr>
              <a:t>Recgroup</a:t>
            </a: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i seksjonen for aksjon</a:t>
            </a: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æ</a:t>
            </a: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rforhold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(side 26) f</a:t>
            </a: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ø</a:t>
            </a: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lgende: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b-NO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Avkastning p</a:t>
            </a:r>
            <a:r>
              <a:rPr kumimoji="0" lang="nb-NO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å</a:t>
            </a:r>
            <a:r>
              <a:rPr kumimoji="0" lang="nb-NO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investering</a:t>
            </a:r>
            <a:endParaRPr kumimoji="0" lang="nb-NO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REC-konsernets</a:t>
            </a: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overordnede m</a:t>
            </a: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å</a:t>
            </a: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 er </a:t>
            </a: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å</a:t>
            </a: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gi aksjon</a:t>
            </a: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æ</a:t>
            </a: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rene h</a:t>
            </a: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ø</a:t>
            </a: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y og stabil avkastning p</a:t>
            </a: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å</a:t>
            </a: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investeringene. Dette b</a:t>
            </a: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ø</a:t>
            </a: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r oppn</a:t>
            </a: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å</a:t>
            </a: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 f</a:t>
            </a: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ø</a:t>
            </a: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rst og fremst gjennom en sterk og l</a:t>
            </a: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ø</a:t>
            </a: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nnsom vekst, minst i samme grad som veksten i solenergimarkedet. Til st</a:t>
            </a: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ø</a:t>
            </a: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tte for </a:t>
            </a:r>
            <a:r>
              <a:rPr kumimoji="0" lang="nb-NO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RECs</a:t>
            </a: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vekststrategi og ekspansjonsplaner mener styret at opptjent egenkapital b</a:t>
            </a: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ø</a:t>
            </a: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r reinvesteres til videre vekst i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selskapet. Verdien for aksjon</a:t>
            </a: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æ</a:t>
            </a: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rene b</a:t>
            </a: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ø</a:t>
            </a: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r oppn</a:t>
            </a: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å</a:t>
            </a: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 ved kapasitetsekspansjon gjennom hele verdikjeden og ved ytterligere</a:t>
            </a:r>
            <a:r>
              <a:rPr kumimoji="0" lang="nb-NO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produktivitetsforbedringer.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b-NO" sz="1600" dirty="0" smtClean="0"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Det foresl</a:t>
            </a: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å</a:t>
            </a: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 derfor ingen utdeling av utbytte til selskapets aksjon</a:t>
            </a: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æ</a:t>
            </a: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rer for 2008.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b-NO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182563" marR="0" lvl="0" indent="-1825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Hva sier dette sitatet om </a:t>
            </a:r>
            <a:r>
              <a:rPr kumimoji="0" lang="nb-NO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RECs</a:t>
            </a: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dividendepolitikk?</a:t>
            </a:r>
            <a:endParaRPr kumimoji="0" lang="nb-NO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182563" marR="0" lvl="0" indent="-1825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Hva ville </a:t>
            </a:r>
            <a:r>
              <a:rPr kumimoji="0" lang="nb-NO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RECs</a:t>
            </a: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aksjekurs ha v</a:t>
            </a: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æ</a:t>
            </a: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rt dersom aksjon</a:t>
            </a: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æ</a:t>
            </a: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rene trodde at selskapet aldri kommer til </a:t>
            </a: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å</a:t>
            </a: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betale dividende?</a:t>
            </a:r>
            <a:endParaRPr kumimoji="0" lang="nb-NO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182563" marR="0" lvl="0" indent="-1825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Hvordan kan dividendemodellen i l</a:t>
            </a: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æ</a:t>
            </a: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rebokens del 8.5 brukes til </a:t>
            </a: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å</a:t>
            </a: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ansl</a:t>
            </a: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å</a:t>
            </a: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agenskapitalkostnaden</a:t>
            </a:r>
          </a:p>
          <a:p>
            <a:pPr marL="182563" marR="0" lvl="0" indent="-1825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nb-NO" sz="1600" dirty="0" smtClean="0">
                <a:ea typeface="Calibri" pitchFamily="34" charset="0"/>
                <a:cs typeface="Arial" pitchFamily="34" charset="0"/>
              </a:rPr>
              <a:t>	</a:t>
            </a: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for REC?</a:t>
            </a:r>
            <a:endParaRPr kumimoji="0" lang="nb-NO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2"/>
          <p:cNvSpPr>
            <a:spLocks noChangeArrowheads="1"/>
          </p:cNvSpPr>
          <p:nvPr/>
        </p:nvSpPr>
        <p:spPr bwMode="auto">
          <a:xfrm>
            <a:off x="152400" y="101025"/>
            <a:ext cx="366959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nb-NO" sz="3200" b="1" dirty="0" smtClean="0">
                <a:solidFill>
                  <a:srgbClr val="A3B2CC"/>
                </a:solidFill>
              </a:rPr>
              <a:t>6. Oppsummering</a:t>
            </a:r>
            <a:endParaRPr lang="nb-NO" sz="3200" b="1" dirty="0">
              <a:solidFill>
                <a:srgbClr val="A3B2CC"/>
              </a:solidFill>
            </a:endParaRPr>
          </a:p>
        </p:txBody>
      </p:sp>
      <p:sp>
        <p:nvSpPr>
          <p:cNvPr id="231429" name="Rectangle 5"/>
          <p:cNvSpPr>
            <a:spLocks noChangeArrowheads="1"/>
          </p:cNvSpPr>
          <p:nvPr/>
        </p:nvSpPr>
        <p:spPr bwMode="auto">
          <a:xfrm>
            <a:off x="152400" y="685800"/>
            <a:ext cx="89916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0" hangingPunct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nb-NO" sz="2000" b="1" dirty="0" smtClean="0"/>
              <a:t>Finansieringsprosjekter</a:t>
            </a:r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nb-NO" sz="2000" dirty="0" smtClean="0"/>
              <a:t>Dreier seg om gjeldsprosjekter og egenkapitalprosjekter</a:t>
            </a:r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nb-NO" sz="2000" dirty="0" smtClean="0"/>
              <a:t>Har </a:t>
            </a:r>
            <a:r>
              <a:rPr lang="nb-NO" sz="2000" dirty="0" err="1" smtClean="0"/>
              <a:t>kontanstrømmen</a:t>
            </a:r>
            <a:r>
              <a:rPr lang="nb-NO" sz="2000" dirty="0" smtClean="0"/>
              <a:t> (+, -, -, …-)</a:t>
            </a:r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nb-NO" sz="2000" dirty="0" smtClean="0"/>
              <a:t>Bokført verdi kan avvike sterkt fra markedsverdi</a:t>
            </a:r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nb-NO" sz="2000" dirty="0" smtClean="0"/>
              <a:t>Finans er mer interessert i markedsverdi enn i bokverdi</a:t>
            </a:r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endParaRPr lang="nb-NO" sz="2000" dirty="0" smtClean="0"/>
          </a:p>
          <a:p>
            <a:pPr marL="457200" indent="-457200" eaLnBrk="0" hangingPunct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nb-NO" sz="2000" b="1" dirty="0" smtClean="0"/>
              <a:t>Gjeldsfinansiering</a:t>
            </a:r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nb-NO" sz="2000" dirty="0" smtClean="0"/>
              <a:t>Økt gjeldsgrad gir mer risiko for eierne og høyere egenkapitalkostnad</a:t>
            </a:r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nb-NO" sz="2000" dirty="0" smtClean="0"/>
              <a:t>Skyldes økt fast betalingsforpliktelse som avdrag og renter</a:t>
            </a:r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nb-NO" sz="2000" dirty="0" smtClean="0"/>
              <a:t>Jo høyere gjeld, desto høyere </a:t>
            </a:r>
            <a:r>
              <a:rPr lang="nb-NO" sz="2000" dirty="0" err="1" smtClean="0"/>
              <a:t>konkursririko</a:t>
            </a:r>
            <a:endParaRPr lang="nb-NO" sz="2000" dirty="0" smtClean="0"/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nb-NO" sz="2000" dirty="0" smtClean="0"/>
              <a:t>Konkurs oppstår når eiendelene er mindre verd enn gjelden</a:t>
            </a:r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endParaRPr lang="nb-NO" sz="2000" dirty="0" smtClean="0"/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en-US" sz="20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9" name="Rectangle 5"/>
          <p:cNvSpPr>
            <a:spLocks noChangeArrowheads="1"/>
          </p:cNvSpPr>
          <p:nvPr/>
        </p:nvSpPr>
        <p:spPr bwMode="auto">
          <a:xfrm>
            <a:off x="152400" y="685800"/>
            <a:ext cx="89916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0" hangingPunct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nb-NO" sz="2000" b="1" smtClean="0"/>
              <a:t>Egenkapitalmetoden</a:t>
            </a:r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nb-NO" sz="2000" smtClean="0"/>
              <a:t>Diskonter forventet egenkapitalstrøm med egenkapitalkostnaden</a:t>
            </a:r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endParaRPr lang="nb-NO" sz="2000" smtClean="0"/>
          </a:p>
          <a:p>
            <a:pPr marL="457200" indent="-457200" eaLnBrk="0" hangingPunct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nb-NO" sz="2000" b="1" smtClean="0"/>
              <a:t>Totalkapitalmetoden</a:t>
            </a:r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nb-NO" sz="2000" smtClean="0"/>
              <a:t>Diskonter forventet totalkapitalstrøm med totalkapitalkostnaden</a:t>
            </a:r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endParaRPr lang="nb-NO" sz="2000" smtClean="0"/>
          </a:p>
          <a:p>
            <a:pPr marL="457200" indent="-457200" eaLnBrk="0" hangingPunct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nb-NO" sz="2000" b="1" smtClean="0"/>
              <a:t>Forholdet mellom egenkapitalmetoden og totalkapitalmetoden</a:t>
            </a:r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nb-NO" sz="2000" smtClean="0"/>
              <a:t>Alternative teknikker for verdsettelse av et prosjekt</a:t>
            </a:r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nb-NO" sz="2000" smtClean="0"/>
              <a:t>Gir normalt ikke nøyaktig samme nåverdi</a:t>
            </a:r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nb-NO" sz="2000" smtClean="0"/>
              <a:t>Lett å rote sammen til feilaktig hummer-og-kanari metode</a:t>
            </a:r>
          </a:p>
          <a:p>
            <a:pPr marL="457200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endParaRPr lang="nb-NO" sz="2000" smtClean="0"/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en-US" sz="20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9" name="Rectangle 5"/>
          <p:cNvSpPr>
            <a:spLocks noChangeArrowheads="1"/>
          </p:cNvSpPr>
          <p:nvPr/>
        </p:nvSpPr>
        <p:spPr bwMode="auto">
          <a:xfrm>
            <a:off x="152400" y="685800"/>
            <a:ext cx="89916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0" hangingPunct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nb-NO" sz="2000" b="1" smtClean="0"/>
              <a:t>Dividendemodellen</a:t>
            </a:r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nb-NO" sz="2000" smtClean="0"/>
              <a:t>Enkel metode for å anslå egenkapitalens verdi og kapitalkostnad</a:t>
            </a:r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nb-NO" sz="2000" smtClean="0"/>
              <a:t>Antar at forventet fremtidig dividende er annuitet med konstant vekst og uendelig levetid </a:t>
            </a:r>
          </a:p>
          <a:p>
            <a:pPr marL="457200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endParaRPr lang="nb-NO" sz="2000" smtClean="0"/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en-US" sz="20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2362200" y="1905000"/>
            <a:ext cx="41910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457200" indent="-457200" eaLnBrk="0" hangingPunct="0">
              <a:lnSpc>
                <a:spcPct val="150000"/>
              </a:lnSpc>
              <a:spcBef>
                <a:spcPct val="20000"/>
              </a:spcBef>
              <a:buFont typeface="Times New Roman" charset="0"/>
              <a:buAutoNum type="arabicPeriod"/>
            </a:pPr>
            <a:r>
              <a:rPr lang="en-US" sz="2000" dirty="0" err="1"/>
              <a:t>Gjeld</a:t>
            </a:r>
            <a:r>
              <a:rPr lang="en-US" sz="2000" dirty="0"/>
              <a:t> </a:t>
            </a:r>
            <a:r>
              <a:rPr lang="en-US" sz="2000" dirty="0" err="1"/>
              <a:t>og</a:t>
            </a:r>
            <a:r>
              <a:rPr lang="en-US" sz="2000" dirty="0"/>
              <a:t> </a:t>
            </a:r>
            <a:r>
              <a:rPr lang="en-US" sz="2000" dirty="0" err="1"/>
              <a:t>egenkapital</a:t>
            </a:r>
            <a:endParaRPr lang="en-US" sz="2000" dirty="0"/>
          </a:p>
          <a:p>
            <a:pPr marL="457200" indent="-457200" eaLnBrk="0" hangingPunct="0">
              <a:lnSpc>
                <a:spcPct val="150000"/>
              </a:lnSpc>
              <a:spcBef>
                <a:spcPct val="20000"/>
              </a:spcBef>
              <a:buFont typeface="Times New Roman" charset="0"/>
              <a:buAutoNum type="arabicPeriod"/>
            </a:pPr>
            <a:r>
              <a:rPr lang="en-US" sz="2000" dirty="0" err="1"/>
              <a:t>Gjeldsgrad</a:t>
            </a:r>
            <a:r>
              <a:rPr lang="en-US" sz="2000" dirty="0"/>
              <a:t> </a:t>
            </a:r>
            <a:r>
              <a:rPr lang="en-US" sz="2000" dirty="0" err="1"/>
              <a:t>og</a:t>
            </a:r>
            <a:r>
              <a:rPr lang="en-US" sz="2000" dirty="0"/>
              <a:t> </a:t>
            </a:r>
            <a:r>
              <a:rPr lang="en-US" sz="2000" dirty="0" err="1"/>
              <a:t>risiko</a:t>
            </a:r>
            <a:endParaRPr lang="en-US" sz="2000" dirty="0"/>
          </a:p>
          <a:p>
            <a:pPr marL="457200" indent="-457200" eaLnBrk="0" hangingPunct="0">
              <a:lnSpc>
                <a:spcPct val="150000"/>
              </a:lnSpc>
              <a:spcBef>
                <a:spcPct val="20000"/>
              </a:spcBef>
              <a:buFont typeface="Times New Roman" charset="0"/>
              <a:buAutoNum type="arabicPeriod"/>
            </a:pPr>
            <a:r>
              <a:rPr lang="en-US" sz="2000" dirty="0" err="1"/>
              <a:t>Totalkapitalmetoden</a:t>
            </a:r>
            <a:endParaRPr lang="en-US" sz="2000" dirty="0"/>
          </a:p>
          <a:p>
            <a:pPr marL="457200" indent="-457200" eaLnBrk="0" hangingPunct="0">
              <a:lnSpc>
                <a:spcPct val="150000"/>
              </a:lnSpc>
              <a:spcBef>
                <a:spcPct val="20000"/>
              </a:spcBef>
              <a:buFont typeface="Times New Roman" charset="0"/>
              <a:buAutoNum type="arabicPeriod"/>
            </a:pPr>
            <a:r>
              <a:rPr lang="en-US" sz="2000" dirty="0" err="1"/>
              <a:t>Egenkapitalmetoden</a:t>
            </a:r>
            <a:endParaRPr lang="en-US" sz="2000" dirty="0"/>
          </a:p>
          <a:p>
            <a:pPr marL="457200" indent="-457200" eaLnBrk="0" hangingPunct="0">
              <a:lnSpc>
                <a:spcPct val="150000"/>
              </a:lnSpc>
              <a:spcBef>
                <a:spcPct val="20000"/>
              </a:spcBef>
              <a:buFont typeface="Times New Roman" charset="0"/>
              <a:buAutoNum type="arabicPeriod"/>
            </a:pPr>
            <a:r>
              <a:rPr lang="en-US" sz="2000" dirty="0" err="1"/>
              <a:t>Dividendemodellen</a:t>
            </a:r>
            <a:endParaRPr lang="en-US" sz="2000" dirty="0"/>
          </a:p>
          <a:p>
            <a:pPr marL="457200" indent="-457200" eaLnBrk="0" hangingPunct="0">
              <a:lnSpc>
                <a:spcPct val="150000"/>
              </a:lnSpc>
              <a:spcBef>
                <a:spcPct val="20000"/>
              </a:spcBef>
              <a:buFont typeface="Times New Roman" charset="0"/>
              <a:buAutoNum type="arabicPeriod"/>
            </a:pPr>
            <a:r>
              <a:rPr lang="en-US" sz="2000" dirty="0" err="1"/>
              <a:t>Oppsummering</a:t>
            </a:r>
            <a:endParaRPr lang="en-US" sz="2000" dirty="0"/>
          </a:p>
        </p:txBody>
      </p:sp>
      <p:sp>
        <p:nvSpPr>
          <p:cNvPr id="9219" name="Rectangle 5"/>
          <p:cNvSpPr>
            <a:spLocks noChangeArrowheads="1"/>
          </p:cNvSpPr>
          <p:nvPr/>
        </p:nvSpPr>
        <p:spPr bwMode="auto">
          <a:xfrm>
            <a:off x="2043946" y="609600"/>
            <a:ext cx="39180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nb-NO" sz="3200" b="1" dirty="0">
                <a:solidFill>
                  <a:srgbClr val="A3B2CC"/>
                </a:solidFill>
              </a:rPr>
              <a:t>Oversikt: Kapittel 8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" y="4572000"/>
            <a:ext cx="8915400" cy="1600200"/>
          </a:xfrm>
          <a:noFill/>
          <a:ln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176213" indent="-176213" defTabSz="595313" eaLnBrk="1" hangingPunct="1">
              <a:lnSpc>
                <a:spcPct val="85000"/>
              </a:lnSpc>
              <a:tabLst>
                <a:tab pos="2332038" algn="l"/>
              </a:tabLst>
            </a:pPr>
            <a:r>
              <a:rPr lang="en-US" sz="2000" dirty="0" err="1" smtClean="0"/>
              <a:t>Kortsiktig</a:t>
            </a:r>
            <a:r>
              <a:rPr lang="en-US" sz="2000" dirty="0" smtClean="0"/>
              <a:t> </a:t>
            </a:r>
            <a:r>
              <a:rPr lang="en-US" sz="2000" dirty="0" err="1" smtClean="0"/>
              <a:t>gjeld</a:t>
            </a:r>
            <a:r>
              <a:rPr lang="en-US" sz="2000" dirty="0" smtClean="0"/>
              <a:t>	</a:t>
            </a:r>
            <a:r>
              <a:rPr lang="en-US" sz="2000" dirty="0" err="1" smtClean="0"/>
              <a:t>Løpetid</a:t>
            </a:r>
            <a:r>
              <a:rPr lang="en-US" sz="2000" dirty="0" smtClean="0"/>
              <a:t> &lt; 1 </a:t>
            </a:r>
            <a:r>
              <a:rPr lang="en-US" sz="2000" dirty="0" err="1" smtClean="0"/>
              <a:t>år</a:t>
            </a:r>
            <a:r>
              <a:rPr lang="en-US" sz="2000" dirty="0" smtClean="0"/>
              <a:t> (</a:t>
            </a:r>
            <a:r>
              <a:rPr lang="en-US" sz="2000" dirty="0" err="1" smtClean="0"/>
              <a:t>varegjeld</a:t>
            </a:r>
            <a:r>
              <a:rPr lang="en-US" sz="2000" dirty="0" smtClean="0"/>
              <a:t>, </a:t>
            </a:r>
            <a:r>
              <a:rPr lang="en-US" sz="2000" dirty="0" err="1" smtClean="0"/>
              <a:t>kassekreditt</a:t>
            </a:r>
            <a:r>
              <a:rPr lang="en-US" sz="2000" dirty="0" smtClean="0"/>
              <a:t>, </a:t>
            </a:r>
            <a:r>
              <a:rPr lang="en-US" sz="2000" dirty="0" err="1" smtClean="0"/>
              <a:t>skatt</a:t>
            </a:r>
            <a:r>
              <a:rPr lang="en-US" sz="2000" dirty="0" smtClean="0"/>
              <a:t>,…)</a:t>
            </a:r>
            <a:br>
              <a:rPr lang="en-US" sz="2000" dirty="0" smtClean="0"/>
            </a:br>
            <a:endParaRPr lang="en-US" sz="2000" dirty="0" smtClean="0"/>
          </a:p>
          <a:p>
            <a:pPr marL="176213" indent="-176213" defTabSz="595313" eaLnBrk="1" hangingPunct="1">
              <a:lnSpc>
                <a:spcPct val="85000"/>
              </a:lnSpc>
              <a:tabLst>
                <a:tab pos="2332038" algn="l"/>
              </a:tabLst>
            </a:pPr>
            <a:r>
              <a:rPr lang="en-US" sz="2000" dirty="0" err="1" smtClean="0"/>
              <a:t>Langsiktig</a:t>
            </a:r>
            <a:r>
              <a:rPr lang="en-US" sz="2000" dirty="0" smtClean="0"/>
              <a:t> </a:t>
            </a:r>
            <a:r>
              <a:rPr lang="en-US" sz="2000" dirty="0" err="1" smtClean="0"/>
              <a:t>gjeld</a:t>
            </a:r>
            <a:r>
              <a:rPr lang="en-US" sz="2000" dirty="0" smtClean="0"/>
              <a:t>	</a:t>
            </a:r>
            <a:r>
              <a:rPr lang="en-US" sz="2000" dirty="0" err="1" smtClean="0"/>
              <a:t>Løpetid</a:t>
            </a:r>
            <a:r>
              <a:rPr lang="en-US" sz="2000" dirty="0" smtClean="0"/>
              <a:t> &gt; 1 </a:t>
            </a:r>
            <a:r>
              <a:rPr lang="en-US" sz="2000" dirty="0" err="1" smtClean="0"/>
              <a:t>år</a:t>
            </a:r>
            <a:r>
              <a:rPr lang="en-US" sz="2000" dirty="0" smtClean="0"/>
              <a:t> (bank, </a:t>
            </a:r>
            <a:r>
              <a:rPr lang="en-US" sz="2000" dirty="0" err="1" smtClean="0"/>
              <a:t>finanseringsselskap</a:t>
            </a:r>
            <a:r>
              <a:rPr lang="en-US" sz="2000" dirty="0" smtClean="0"/>
              <a:t>, </a:t>
            </a:r>
            <a:r>
              <a:rPr lang="en-US" sz="2000" dirty="0" err="1" smtClean="0"/>
              <a:t>obligasjon</a:t>
            </a:r>
            <a:r>
              <a:rPr lang="en-US" sz="2000" dirty="0" smtClean="0"/>
              <a:t>,…)</a:t>
            </a:r>
            <a:br>
              <a:rPr lang="en-US" sz="2000" dirty="0" smtClean="0"/>
            </a:br>
            <a:endParaRPr lang="en-US" sz="2000" dirty="0" smtClean="0"/>
          </a:p>
          <a:p>
            <a:pPr marL="176213" indent="-176213" defTabSz="595313" eaLnBrk="1" hangingPunct="1">
              <a:lnSpc>
                <a:spcPct val="85000"/>
              </a:lnSpc>
              <a:tabLst>
                <a:tab pos="2332038" algn="l"/>
              </a:tabLst>
            </a:pPr>
            <a:r>
              <a:rPr lang="en-US" sz="2000" dirty="0" err="1" smtClean="0"/>
              <a:t>Egenkapital</a:t>
            </a:r>
            <a:r>
              <a:rPr lang="en-US" sz="2000" dirty="0" smtClean="0"/>
              <a:t>	</a:t>
            </a:r>
            <a:r>
              <a:rPr lang="en-US" sz="2000" dirty="0" err="1" smtClean="0"/>
              <a:t>Innskutt</a:t>
            </a:r>
            <a:r>
              <a:rPr lang="en-US" sz="2000" dirty="0" smtClean="0"/>
              <a:t> + </a:t>
            </a:r>
            <a:r>
              <a:rPr lang="en-US" sz="2000" dirty="0" err="1" smtClean="0"/>
              <a:t>opptjent</a:t>
            </a:r>
            <a:endParaRPr lang="en-US" sz="2000" dirty="0" smtClean="0"/>
          </a:p>
        </p:txBody>
      </p:sp>
      <p:sp>
        <p:nvSpPr>
          <p:cNvPr id="10246" name="Rectangle 46"/>
          <p:cNvSpPr>
            <a:spLocks noChangeArrowheads="1"/>
          </p:cNvSpPr>
          <p:nvPr/>
        </p:nvSpPr>
        <p:spPr bwMode="auto">
          <a:xfrm>
            <a:off x="609600" y="228600"/>
            <a:ext cx="594360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3200" b="1" dirty="0">
                <a:solidFill>
                  <a:srgbClr val="A3B2CC"/>
                </a:solidFill>
              </a:rPr>
              <a:t>1. </a:t>
            </a:r>
            <a:r>
              <a:rPr lang="en-US" sz="3200" b="1" dirty="0" err="1" smtClean="0">
                <a:solidFill>
                  <a:srgbClr val="A3B2CC"/>
                </a:solidFill>
              </a:rPr>
              <a:t>Gjeld</a:t>
            </a:r>
            <a:r>
              <a:rPr lang="en-US" sz="3200" b="1" dirty="0" smtClean="0">
                <a:solidFill>
                  <a:srgbClr val="A3B2CC"/>
                </a:solidFill>
              </a:rPr>
              <a:t> </a:t>
            </a:r>
            <a:r>
              <a:rPr lang="en-US" sz="3200" b="1" dirty="0" err="1">
                <a:solidFill>
                  <a:srgbClr val="A3B2CC"/>
                </a:solidFill>
              </a:rPr>
              <a:t>og</a:t>
            </a:r>
            <a:r>
              <a:rPr lang="en-US" sz="3200" b="1" dirty="0">
                <a:solidFill>
                  <a:srgbClr val="A3B2CC"/>
                </a:solidFill>
              </a:rPr>
              <a:t> </a:t>
            </a:r>
            <a:r>
              <a:rPr lang="en-US" sz="3200" b="1" dirty="0" err="1">
                <a:solidFill>
                  <a:srgbClr val="A3B2CC"/>
                </a:solidFill>
              </a:rPr>
              <a:t>egenkapital</a:t>
            </a:r>
            <a:endParaRPr lang="en-US" sz="3200" b="1" dirty="0">
              <a:solidFill>
                <a:srgbClr val="A3B2CC"/>
              </a:solidFill>
            </a:endParaRPr>
          </a:p>
        </p:txBody>
      </p:sp>
      <p:pic>
        <p:nvPicPr>
          <p:cNvPr id="111617" name="Picture 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981200" y="890716"/>
            <a:ext cx="5377988" cy="3524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4114800" y="1447800"/>
            <a:ext cx="2895600" cy="3048000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11619" name="Picture 3" descr="http://minnesotainvestmentrealestate.com/wp-content/uploads/2007/10/piggybank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848600" y="152400"/>
            <a:ext cx="914400" cy="105324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1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7" name="Picture 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057400" y="2862044"/>
            <a:ext cx="4876800" cy="3196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4038600" y="3048000"/>
            <a:ext cx="2895600" cy="3048000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762000"/>
            <a:ext cx="77724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eaLnBrk="0" hangingPunct="0">
              <a:spcBef>
                <a:spcPct val="50000"/>
              </a:spcBef>
            </a:pPr>
            <a:r>
              <a:rPr lang="en-US" sz="2000" dirty="0" err="1" smtClean="0"/>
              <a:t>Gjeldsandel</a:t>
            </a:r>
            <a:r>
              <a:rPr lang="en-US" sz="2000" dirty="0"/>
              <a:t>		</a:t>
            </a:r>
            <a:r>
              <a:rPr lang="en-US" sz="2000" dirty="0" err="1" smtClean="0"/>
              <a:t>Gjeld</a:t>
            </a:r>
            <a:r>
              <a:rPr lang="en-US" sz="2000" dirty="0" smtClean="0"/>
              <a:t>/</a:t>
            </a:r>
            <a:r>
              <a:rPr lang="en-US" sz="2000" dirty="0" err="1" smtClean="0"/>
              <a:t>Totalkapital</a:t>
            </a:r>
            <a:r>
              <a:rPr lang="en-US" sz="2000" dirty="0" smtClean="0"/>
              <a:t> (</a:t>
            </a:r>
            <a:r>
              <a:rPr lang="en-US" sz="2000" dirty="0" err="1" smtClean="0"/>
              <a:t>egenkapital+gjeld</a:t>
            </a:r>
            <a:r>
              <a:rPr lang="en-US" sz="2000" dirty="0" smtClean="0"/>
              <a:t>)</a:t>
            </a:r>
          </a:p>
          <a:p>
            <a:pPr lvl="0" eaLnBrk="0" hangingPunct="0">
              <a:spcBef>
                <a:spcPct val="50000"/>
              </a:spcBef>
            </a:pPr>
            <a:r>
              <a:rPr lang="en-US" sz="2000" dirty="0" err="1" smtClean="0">
                <a:solidFill>
                  <a:srgbClr val="000000"/>
                </a:solidFill>
              </a:rPr>
              <a:t>Gjeldsgrad</a:t>
            </a:r>
            <a:r>
              <a:rPr lang="en-US" sz="2000" dirty="0" smtClean="0">
                <a:solidFill>
                  <a:srgbClr val="000000"/>
                </a:solidFill>
              </a:rPr>
              <a:t>		</a:t>
            </a:r>
            <a:r>
              <a:rPr lang="en-US" sz="2000" dirty="0" err="1" smtClean="0">
                <a:solidFill>
                  <a:srgbClr val="000000"/>
                </a:solidFill>
              </a:rPr>
              <a:t>Gjeld</a:t>
            </a:r>
            <a:r>
              <a:rPr lang="en-US" sz="2000" dirty="0" smtClean="0">
                <a:solidFill>
                  <a:srgbClr val="000000"/>
                </a:solidFill>
              </a:rPr>
              <a:t>/</a:t>
            </a:r>
            <a:r>
              <a:rPr lang="en-US" sz="2000" dirty="0" err="1" smtClean="0">
                <a:solidFill>
                  <a:srgbClr val="000000"/>
                </a:solidFill>
              </a:rPr>
              <a:t>Egenkapital</a:t>
            </a:r>
            <a:endParaRPr lang="en-US" sz="2000" dirty="0" smtClean="0">
              <a:solidFill>
                <a:srgbClr val="000000"/>
              </a:solidFill>
            </a:endParaRPr>
          </a:p>
          <a:p>
            <a:pPr lvl="0" eaLnBrk="0" hangingPunct="0">
              <a:spcBef>
                <a:spcPct val="50000"/>
              </a:spcBef>
            </a:pPr>
            <a:r>
              <a:rPr lang="en-US" sz="2000" dirty="0" err="1" smtClean="0">
                <a:solidFill>
                  <a:srgbClr val="000000"/>
                </a:solidFill>
              </a:rPr>
              <a:t>Gjeldsstruktur</a:t>
            </a:r>
            <a:r>
              <a:rPr lang="en-US" sz="2000" dirty="0" smtClean="0">
                <a:solidFill>
                  <a:srgbClr val="000000"/>
                </a:solidFill>
              </a:rPr>
              <a:t>	</a:t>
            </a:r>
            <a:r>
              <a:rPr lang="en-US" sz="2000" dirty="0" err="1" smtClean="0">
                <a:solidFill>
                  <a:srgbClr val="000000"/>
                </a:solidFill>
              </a:rPr>
              <a:t>Kortsiktig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gjeld</a:t>
            </a:r>
            <a:r>
              <a:rPr lang="en-US" sz="2000" dirty="0" smtClean="0">
                <a:solidFill>
                  <a:srgbClr val="000000"/>
                </a:solidFill>
              </a:rPr>
              <a:t>/</a:t>
            </a:r>
            <a:r>
              <a:rPr lang="en-US" sz="2000" dirty="0" err="1" smtClean="0">
                <a:solidFill>
                  <a:srgbClr val="000000"/>
                </a:solidFill>
              </a:rPr>
              <a:t>Gjeld</a:t>
            </a:r>
            <a:endParaRPr lang="en-US" sz="2000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721" name="Picture 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33400" y="72664"/>
            <a:ext cx="8308988" cy="6328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" y="304800"/>
            <a:ext cx="8915400" cy="1752600"/>
          </a:xfrm>
          <a:noFill/>
          <a:ln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176213" indent="-176213" defTabSz="595313" eaLnBrk="1" hangingPunct="1">
              <a:lnSpc>
                <a:spcPct val="85000"/>
              </a:lnSpc>
              <a:buNone/>
              <a:tabLst>
                <a:tab pos="2332038" algn="l"/>
              </a:tabLst>
            </a:pPr>
            <a:r>
              <a:rPr lang="en-US" sz="2400" b="1" dirty="0" err="1" smtClean="0"/>
              <a:t>Egenkapital</a:t>
            </a:r>
            <a:r>
              <a:rPr lang="en-US" sz="2400" b="1" dirty="0" smtClean="0"/>
              <a:t>: </a:t>
            </a:r>
            <a:r>
              <a:rPr lang="en-US" sz="2400" b="1" dirty="0" err="1" smtClean="0"/>
              <a:t>Bokverdi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kontra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markedsverdi</a:t>
            </a:r>
            <a:endParaRPr lang="en-US" sz="2400" b="1" dirty="0" smtClean="0"/>
          </a:p>
          <a:p>
            <a:pPr marL="176213" indent="-176213" defTabSz="595313" eaLnBrk="1" hangingPunct="1">
              <a:lnSpc>
                <a:spcPct val="85000"/>
              </a:lnSpc>
              <a:buNone/>
              <a:tabLst>
                <a:tab pos="2332038" algn="l"/>
              </a:tabLst>
            </a:pPr>
            <a:endParaRPr lang="en-US" sz="2000" dirty="0" smtClean="0"/>
          </a:p>
          <a:p>
            <a:pPr marL="268288" indent="-268288" defTabSz="595313" eaLnBrk="1" hangingPunct="1">
              <a:lnSpc>
                <a:spcPct val="85000"/>
              </a:lnSpc>
              <a:tabLst>
                <a:tab pos="2332038" algn="l"/>
              </a:tabLst>
            </a:pPr>
            <a:r>
              <a:rPr lang="en-US" sz="2000" dirty="0" err="1" smtClean="0"/>
              <a:t>Bokverdi</a:t>
            </a:r>
            <a:r>
              <a:rPr lang="en-US" sz="2000" dirty="0" smtClean="0"/>
              <a:t>: </a:t>
            </a:r>
            <a:r>
              <a:rPr lang="en-US" sz="2000" dirty="0" err="1" smtClean="0"/>
              <a:t>Innskutt</a:t>
            </a:r>
            <a:r>
              <a:rPr lang="en-US" sz="2000" dirty="0" smtClean="0"/>
              <a:t> + </a:t>
            </a:r>
            <a:r>
              <a:rPr lang="en-US" sz="2000" dirty="0" err="1" smtClean="0"/>
              <a:t>opptjent</a:t>
            </a:r>
            <a:r>
              <a:rPr lang="en-US" sz="2000" dirty="0" smtClean="0"/>
              <a:t> (</a:t>
            </a:r>
            <a:r>
              <a:rPr lang="en-US" sz="2000" dirty="0" err="1" smtClean="0"/>
              <a:t>fra</a:t>
            </a:r>
            <a:r>
              <a:rPr lang="en-US" sz="2000" dirty="0" smtClean="0"/>
              <a:t> </a:t>
            </a:r>
            <a:r>
              <a:rPr lang="en-US" sz="2000" dirty="0" err="1" smtClean="0"/>
              <a:t>regnskapsbalansen</a:t>
            </a:r>
            <a:r>
              <a:rPr lang="en-US" sz="2000" dirty="0" smtClean="0"/>
              <a:t>)</a:t>
            </a:r>
          </a:p>
          <a:p>
            <a:pPr marL="268288" indent="-268288" defTabSz="595313" eaLnBrk="1" hangingPunct="1">
              <a:lnSpc>
                <a:spcPct val="85000"/>
              </a:lnSpc>
              <a:tabLst>
                <a:tab pos="2332038" algn="l"/>
              </a:tabLst>
            </a:pPr>
            <a:r>
              <a:rPr lang="en-US" sz="2000" dirty="0" err="1" smtClean="0"/>
              <a:t>Markedsverdi</a:t>
            </a:r>
            <a:r>
              <a:rPr lang="en-US" sz="2000" dirty="0" smtClean="0"/>
              <a:t>: </a:t>
            </a:r>
            <a:r>
              <a:rPr lang="en-US" sz="2000" dirty="0" err="1" smtClean="0"/>
              <a:t>Antall</a:t>
            </a:r>
            <a:r>
              <a:rPr lang="en-US" sz="2000" dirty="0" smtClean="0"/>
              <a:t> </a:t>
            </a:r>
            <a:r>
              <a:rPr lang="en-US" sz="2000" dirty="0" err="1" smtClean="0"/>
              <a:t>aksjer</a:t>
            </a:r>
            <a:r>
              <a:rPr lang="en-US" sz="2000" dirty="0" smtClean="0"/>
              <a:t> </a:t>
            </a:r>
            <a:r>
              <a:rPr lang="en-US" sz="2000" b="1" baseline="30000" dirty="0" smtClean="0"/>
              <a:t>. </a:t>
            </a:r>
            <a:r>
              <a:rPr lang="en-US" sz="2000" dirty="0" err="1" smtClean="0"/>
              <a:t>Kurs</a:t>
            </a:r>
            <a:r>
              <a:rPr lang="en-US" sz="2000" dirty="0" smtClean="0"/>
              <a:t> per </a:t>
            </a:r>
            <a:r>
              <a:rPr lang="en-US" sz="2000" dirty="0" err="1" smtClean="0"/>
              <a:t>aksje</a:t>
            </a:r>
            <a:r>
              <a:rPr lang="en-US" sz="2000" dirty="0" smtClean="0"/>
              <a:t> (</a:t>
            </a:r>
            <a:r>
              <a:rPr lang="en-US" sz="2000" dirty="0" err="1" smtClean="0"/>
              <a:t>fra</a:t>
            </a:r>
            <a:r>
              <a:rPr lang="en-US" sz="2000" dirty="0" smtClean="0"/>
              <a:t> </a:t>
            </a:r>
            <a:r>
              <a:rPr lang="en-US" sz="2000" dirty="0" err="1" smtClean="0"/>
              <a:t>aksjeomsetningen</a:t>
            </a:r>
            <a:r>
              <a:rPr lang="en-US" sz="2000" dirty="0" smtClean="0"/>
              <a:t>)</a:t>
            </a:r>
          </a:p>
        </p:txBody>
      </p:sp>
      <p:pic>
        <p:nvPicPr>
          <p:cNvPr id="142338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83599" y="2705885"/>
            <a:ext cx="7852593" cy="270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" y="304800"/>
            <a:ext cx="8915400" cy="381000"/>
          </a:xfrm>
          <a:noFill/>
          <a:ln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176213" indent="-176213" defTabSz="595313" eaLnBrk="1" hangingPunct="1">
              <a:lnSpc>
                <a:spcPct val="85000"/>
              </a:lnSpc>
              <a:buNone/>
              <a:tabLst>
                <a:tab pos="2332038" algn="l"/>
              </a:tabLst>
            </a:pPr>
            <a:r>
              <a:rPr lang="en-US" sz="2400" b="1" dirty="0" err="1" smtClean="0"/>
              <a:t>Egenkapitals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markedsverdi</a:t>
            </a:r>
            <a:r>
              <a:rPr lang="en-US" sz="2400" b="1" dirty="0" smtClean="0"/>
              <a:t> vs. </a:t>
            </a:r>
            <a:r>
              <a:rPr lang="en-US" sz="2400" b="1" dirty="0" err="1" smtClean="0"/>
              <a:t>bokverdi</a:t>
            </a:r>
            <a:r>
              <a:rPr lang="en-US" sz="2400" b="1" dirty="0" smtClean="0"/>
              <a:t>: </a:t>
            </a:r>
            <a:r>
              <a:rPr lang="en-US" sz="2400" b="1" err="1" smtClean="0"/>
              <a:t>Pris</a:t>
            </a:r>
            <a:r>
              <a:rPr lang="en-US" sz="2400" b="1" smtClean="0"/>
              <a:t>/Bok for </a:t>
            </a:r>
            <a:r>
              <a:rPr lang="en-US" sz="2400" b="1" dirty="0" err="1" smtClean="0"/>
              <a:t>aksjer</a:t>
            </a:r>
            <a:endParaRPr lang="en-US" sz="2400" b="1" dirty="0" smtClean="0"/>
          </a:p>
        </p:txBody>
      </p:sp>
      <p:sp>
        <p:nvSpPr>
          <p:cNvPr id="28" name="Rectangle 27"/>
          <p:cNvSpPr/>
          <p:nvPr/>
        </p:nvSpPr>
        <p:spPr>
          <a:xfrm>
            <a:off x="457200" y="3200400"/>
            <a:ext cx="85344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 err="1" smtClean="0"/>
              <a:t>Pris/bok-modellen</a:t>
            </a:r>
            <a:r>
              <a:rPr lang="nb-NO" dirty="0" smtClean="0"/>
              <a:t> er en velbrukt arbeidshest for First </a:t>
            </a:r>
            <a:r>
              <a:rPr lang="nb-NO" dirty="0" err="1" smtClean="0"/>
              <a:t>Securities</a:t>
            </a:r>
            <a:r>
              <a:rPr lang="nb-NO" dirty="0" smtClean="0"/>
              <a:t>. </a:t>
            </a:r>
          </a:p>
          <a:p>
            <a:r>
              <a:rPr lang="nb-NO" dirty="0" smtClean="0"/>
              <a:t>I flere år har tankegangen vært sånn: Synker forholdet mellom børskurser og bokførte verdier til 1,5, er børsen billig. Da vil kursene stige. </a:t>
            </a:r>
          </a:p>
          <a:p>
            <a:endParaRPr lang="nb-NO" dirty="0" smtClean="0"/>
          </a:p>
          <a:p>
            <a:r>
              <a:rPr lang="nb-NO" dirty="0" smtClean="0"/>
              <a:t>Stiger pris/bok til 2,1, er aksjene høyt priset, og kursene ligger an til å falle - i alle fall inntil bokførte verdier tar seg opp. </a:t>
            </a:r>
          </a:p>
          <a:p>
            <a:endParaRPr lang="nb-NO" dirty="0" smtClean="0"/>
          </a:p>
          <a:p>
            <a:r>
              <a:rPr lang="nb-NO" dirty="0" smtClean="0"/>
              <a:t>Et passende (fair) </a:t>
            </a:r>
            <a:r>
              <a:rPr lang="nb-NO" dirty="0" err="1" smtClean="0"/>
              <a:t>pris/bok-nivå</a:t>
            </a:r>
            <a:r>
              <a:rPr lang="nb-NO" dirty="0" smtClean="0"/>
              <a:t> har vært anslått til 1,8, midt i båndet på 1,5-2,1. </a:t>
            </a:r>
          </a:p>
          <a:p>
            <a:r>
              <a:rPr lang="nb-NO" dirty="0" smtClean="0"/>
              <a:t>Nå løfter First </a:t>
            </a:r>
            <a:r>
              <a:rPr lang="nb-NO" dirty="0" err="1" smtClean="0"/>
              <a:t>Securities</a:t>
            </a:r>
            <a:r>
              <a:rPr lang="nb-NO" dirty="0" smtClean="0"/>
              <a:t> anslaget for passende pris/bok til 2,3 - altså over det meglerhuset før mente var et nivå med høyt prisede aksjer på 2,1.”</a:t>
            </a:r>
            <a:endParaRPr lang="nb-NO" dirty="0"/>
          </a:p>
        </p:txBody>
      </p:sp>
      <p:sp>
        <p:nvSpPr>
          <p:cNvPr id="29" name="Rectangle 28"/>
          <p:cNvSpPr/>
          <p:nvPr/>
        </p:nvSpPr>
        <p:spPr>
          <a:xfrm>
            <a:off x="2590800" y="1676400"/>
            <a:ext cx="39934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b="1" dirty="0" smtClean="0"/>
              <a:t>Oslo Børs sprenger </a:t>
            </a:r>
            <a:r>
              <a:rPr lang="nb-NO" b="1" dirty="0" err="1" smtClean="0"/>
              <a:t>First-modellen</a:t>
            </a:r>
            <a:endParaRPr lang="nb-NO" dirty="0"/>
          </a:p>
        </p:txBody>
      </p:sp>
      <p:sp>
        <p:nvSpPr>
          <p:cNvPr id="32" name="Rectangle 31"/>
          <p:cNvSpPr/>
          <p:nvPr/>
        </p:nvSpPr>
        <p:spPr>
          <a:xfrm>
            <a:off x="457200" y="2362200"/>
            <a:ext cx="8686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 smtClean="0"/>
              <a:t>”Oslo Børs har steget mye i forhold til bokførte verdier, fastslår First </a:t>
            </a:r>
            <a:r>
              <a:rPr lang="nb-NO" dirty="0" err="1" smtClean="0"/>
              <a:t>Securities</a:t>
            </a:r>
            <a:r>
              <a:rPr lang="nb-NO" dirty="0" smtClean="0"/>
              <a:t>. Så nå justeres favorittmodellen. </a:t>
            </a:r>
          </a:p>
        </p:txBody>
      </p:sp>
      <p:sp>
        <p:nvSpPr>
          <p:cNvPr id="33" name="Rectangle 32"/>
          <p:cNvSpPr/>
          <p:nvPr/>
        </p:nvSpPr>
        <p:spPr>
          <a:xfrm>
            <a:off x="2590800" y="914400"/>
            <a:ext cx="43268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1600" dirty="0" smtClean="0"/>
              <a:t>4. desember 2006</a:t>
            </a:r>
          </a:p>
          <a:p>
            <a:r>
              <a:rPr lang="nb-NO" sz="1600" dirty="0" smtClean="0"/>
              <a:t>http://e24.no/boers-og-finans/article1556358 </a:t>
            </a:r>
            <a:endParaRPr lang="nb-NO" sz="1600" dirty="0"/>
          </a:p>
        </p:txBody>
      </p:sp>
      <p:pic>
        <p:nvPicPr>
          <p:cNvPr id="153628" name="Picture 28" descr="http://media.e24.no/archive/00467/_e24logo_jpg_467924v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33400" y="976679"/>
            <a:ext cx="1905000" cy="122359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54" name="Rectangle 2066"/>
          <p:cNvSpPr>
            <a:spLocks noChangeArrowheads="1"/>
          </p:cNvSpPr>
          <p:nvPr/>
        </p:nvSpPr>
        <p:spPr bwMode="auto">
          <a:xfrm>
            <a:off x="2413000" y="4572000"/>
            <a:ext cx="5816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/>
              <a:t>Egenkapital </a:t>
            </a:r>
            <a:r>
              <a:rPr lang="en-US" sz="2000" smtClean="0"/>
              <a:t>mer </a:t>
            </a:r>
            <a:r>
              <a:rPr lang="en-US" sz="2000"/>
              <a:t>risikabel enn gjeld</a:t>
            </a:r>
          </a:p>
        </p:txBody>
      </p:sp>
      <p:sp>
        <p:nvSpPr>
          <p:cNvPr id="65560" name="Rectangle 2072"/>
          <p:cNvSpPr>
            <a:spLocks noChangeArrowheads="1"/>
          </p:cNvSpPr>
          <p:nvPr/>
        </p:nvSpPr>
        <p:spPr bwMode="auto">
          <a:xfrm>
            <a:off x="1219200" y="5372100"/>
            <a:ext cx="64008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smtClean="0"/>
              <a:t>Grunn: </a:t>
            </a:r>
            <a:r>
              <a:rPr lang="en-US" sz="2000"/>
              <a:t>Kreditorene må betjenes før eierne får </a:t>
            </a:r>
            <a:r>
              <a:rPr lang="en-US" sz="2000" smtClean="0"/>
              <a:t>noe</a:t>
            </a:r>
          </a:p>
        </p:txBody>
      </p:sp>
      <p:sp>
        <p:nvSpPr>
          <p:cNvPr id="11270" name="Rectangle 2077"/>
          <p:cNvSpPr>
            <a:spLocks noChangeArrowheads="1"/>
          </p:cNvSpPr>
          <p:nvPr/>
        </p:nvSpPr>
        <p:spPr bwMode="auto">
          <a:xfrm>
            <a:off x="685800" y="381000"/>
            <a:ext cx="460094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3200" b="1" dirty="0">
                <a:solidFill>
                  <a:srgbClr val="A3B2CC"/>
                </a:solidFill>
              </a:rPr>
              <a:t>2. </a:t>
            </a:r>
            <a:r>
              <a:rPr lang="en-US" sz="3200" b="1" dirty="0" err="1" smtClean="0">
                <a:solidFill>
                  <a:srgbClr val="A3B2CC"/>
                </a:solidFill>
              </a:rPr>
              <a:t>Gjeldsgrad</a:t>
            </a:r>
            <a:r>
              <a:rPr lang="en-US" sz="3200" b="1" dirty="0" smtClean="0">
                <a:solidFill>
                  <a:srgbClr val="A3B2CC"/>
                </a:solidFill>
              </a:rPr>
              <a:t> </a:t>
            </a:r>
            <a:r>
              <a:rPr lang="en-US" sz="3200" b="1" dirty="0" err="1">
                <a:solidFill>
                  <a:srgbClr val="A3B2CC"/>
                </a:solidFill>
              </a:rPr>
              <a:t>og</a:t>
            </a:r>
            <a:r>
              <a:rPr lang="en-US" sz="3200" b="1" dirty="0">
                <a:solidFill>
                  <a:srgbClr val="A3B2CC"/>
                </a:solidFill>
              </a:rPr>
              <a:t> </a:t>
            </a:r>
            <a:r>
              <a:rPr lang="en-US" sz="3200" b="1" dirty="0" err="1">
                <a:solidFill>
                  <a:srgbClr val="A3B2CC"/>
                </a:solidFill>
              </a:rPr>
              <a:t>risiko</a:t>
            </a:r>
            <a:endParaRPr lang="en-US" sz="3200" b="1" dirty="0">
              <a:solidFill>
                <a:srgbClr val="A3B2CC"/>
              </a:solidFill>
            </a:endParaRPr>
          </a:p>
        </p:txBody>
      </p:sp>
      <p:pic>
        <p:nvPicPr>
          <p:cNvPr id="132097" name="Picture 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509713" y="1676400"/>
            <a:ext cx="6262687" cy="2260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8962" name="Picture 2" descr="http://www.dreamstime.com/financial-risk-thumb1007057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629400" y="228600"/>
            <a:ext cx="2171700" cy="1447800"/>
          </a:xfrm>
          <a:prstGeom prst="rect">
            <a:avLst/>
          </a:prstGeom>
          <a:noFill/>
        </p:spPr>
      </p:pic>
      <p:cxnSp>
        <p:nvCxnSpPr>
          <p:cNvPr id="8" name="Straight Arrow Connector 7"/>
          <p:cNvCxnSpPr/>
          <p:nvPr/>
        </p:nvCxnSpPr>
        <p:spPr>
          <a:xfrm>
            <a:off x="838200" y="4786392"/>
            <a:ext cx="1066800" cy="1588"/>
          </a:xfrm>
          <a:prstGeom prst="straightConnector1">
            <a:avLst/>
          </a:prstGeom>
          <a:ln w="31750">
            <a:solidFill>
              <a:srgbClr val="00B0F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MRmal">
  <a:themeElements>
    <a:clrScheme name="PP_mal_Regnskapsteori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P_mal_Regnskapsteori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P_mal_Regnskapsteori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_mal_Regnskapsteori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_mal_Regnskapsteori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_mal_Regnskapsteori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_mal_Regnskapsteori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_mal_Regnskapsteori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_mal_Regnskapsteori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_mal_Regnskapsteori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_mal_Regnskapsteori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_mal_Regnskapsteori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_mal_Regnskapsteori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_mal_Regnskapsteori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LMRmal</Template>
  <TotalTime>4951</TotalTime>
  <Words>1029</Words>
  <Application>Microsoft Office PowerPoint</Application>
  <PresentationFormat>Skjermfremvisning (4:3)</PresentationFormat>
  <Paragraphs>197</Paragraphs>
  <Slides>26</Slides>
  <Notes>25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Innebygde OLE-servere</vt:lpstr>
      </vt:variant>
      <vt:variant>
        <vt:i4>1</vt:i4>
      </vt:variant>
      <vt:variant>
        <vt:lpstr>Lysbildetitler</vt:lpstr>
      </vt:variant>
      <vt:variant>
        <vt:i4>26</vt:i4>
      </vt:variant>
    </vt:vector>
  </HeadingPairs>
  <TitlesOfParts>
    <vt:vector size="28" baseType="lpstr">
      <vt:lpstr>LMRmal</vt:lpstr>
      <vt:lpstr>Equation</vt:lpstr>
      <vt:lpstr>Kapittel 8 Finansiering</vt:lpstr>
      <vt:lpstr>Lysbilde 2</vt:lpstr>
      <vt:lpstr>Lysbilde 3</vt:lpstr>
      <vt:lpstr>Lysbilde 4</vt:lpstr>
      <vt:lpstr>Lysbilde 5</vt:lpstr>
      <vt:lpstr>Lysbilde 6</vt:lpstr>
      <vt:lpstr>Lysbilde 7</vt:lpstr>
      <vt:lpstr>Lysbilde 8</vt:lpstr>
      <vt:lpstr>Lysbilde 9</vt:lpstr>
      <vt:lpstr>Lysbilde 10</vt:lpstr>
      <vt:lpstr>Lysbilde 11</vt:lpstr>
      <vt:lpstr>Lysbilde 12</vt:lpstr>
      <vt:lpstr>Lysbilde 13</vt:lpstr>
      <vt:lpstr>Lysbilde 14</vt:lpstr>
      <vt:lpstr>Lysbilde 15</vt:lpstr>
      <vt:lpstr>Lysbilde 16</vt:lpstr>
      <vt:lpstr>Lysbilde 17</vt:lpstr>
      <vt:lpstr>Lysbilde 18</vt:lpstr>
      <vt:lpstr>Lysbilde 19</vt:lpstr>
      <vt:lpstr>Lysbilde 20</vt:lpstr>
      <vt:lpstr>Lysbilde 21</vt:lpstr>
      <vt:lpstr>Lysbilde 22</vt:lpstr>
      <vt:lpstr>Lysbilde 23</vt:lpstr>
      <vt:lpstr>Lysbilde 24</vt:lpstr>
      <vt:lpstr>Lysbilde 25</vt:lpstr>
      <vt:lpstr>Lysbilde 26</vt:lpstr>
    </vt:vector>
  </TitlesOfParts>
  <Company>Fagbokforlaget Vigmostad &amp; Bjørke AS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mateusz</dc:creator>
  <cp:lastModifiedBy>Knut Ebeltoft</cp:lastModifiedBy>
  <cp:revision>365</cp:revision>
  <dcterms:created xsi:type="dcterms:W3CDTF">2009-03-30T12:33:10Z</dcterms:created>
  <dcterms:modified xsi:type="dcterms:W3CDTF">2009-08-05T08:41:21Z</dcterms:modified>
</cp:coreProperties>
</file>