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30"/>
  </p:notesMasterIdLst>
  <p:handoutMasterIdLst>
    <p:handoutMasterId r:id="rId31"/>
  </p:handoutMasterIdLst>
  <p:sldIdLst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FCBD0-7D04-4D00-9920-68076E46FFD8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9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Gjeld og Egenkapital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8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B53-10D9-4DAE-8B67-74B056CF7FB7}" type="slidenum">
              <a:rPr lang="en-US"/>
              <a:pPr/>
              <a:t>10</a:t>
            </a:fld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/>
              <a:t>Investeringsrisikoen er usikkerheten i kontant-strømmen (uansett finansiering, også ved 0 gjeld).</a:t>
            </a:r>
          </a:p>
          <a:p>
            <a:r>
              <a:rPr lang="nb-NO" sz="2800" dirty="0"/>
              <a:t>Når gjelden er såpass stor at det kan oppstå finansiell krise (konkursrisiko), vil ytterligere gjeld øke risikotillegget i lånerenten (risikokompensasjon til långiverne).</a:t>
            </a:r>
          </a:p>
          <a:p>
            <a:r>
              <a:rPr lang="nb-NO" sz="2800" dirty="0"/>
              <a:t>Egenkapitalkostnaden er større enn gjeldskostnaden og stiger med gjeldsgraden, fordi eierne også påføres finansieringsrisiko.</a:t>
            </a: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Konkursrisiko og investeringsrisiko</a:t>
            </a:r>
          </a:p>
        </p:txBody>
      </p:sp>
    </p:spTree>
    <p:extLst>
      <p:ext uri="{BB962C8B-B14F-4D97-AF65-F5344CB8AC3E}">
        <p14:creationId xmlns:p14="http://schemas.microsoft.com/office/powerpoint/2010/main" val="14270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11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Finansieringsrisiko øker når gjeldsgraden </a:t>
            </a:r>
            <a:r>
              <a:rPr lang="nb-NO" dirty="0" smtClean="0"/>
              <a:t>øker</a:t>
            </a:r>
            <a:endParaRPr lang="nb-NO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829" y="2074985"/>
            <a:ext cx="5964826" cy="14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07445" y="2667000"/>
            <a:ext cx="5943600" cy="365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608" y="3977640"/>
            <a:ext cx="341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Calibri" pitchFamily="34" charset="0"/>
                <a:cs typeface="Calibri" pitchFamily="34" charset="0"/>
              </a:rPr>
              <a:t>Gearingeffekten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Bil på høyt gir i motbakke kveler ofte motoren.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12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Investeringsrisiko </a:t>
            </a:r>
          </a:p>
          <a:p>
            <a:pPr lvl="1"/>
            <a:r>
              <a:rPr lang="nb-NO" sz="2400" dirty="0"/>
              <a:t>Skyldes usikkerhet i </a:t>
            </a:r>
            <a:r>
              <a:rPr lang="nb-NO" sz="2400" dirty="0" smtClean="0"/>
              <a:t>kontantstrøm </a:t>
            </a:r>
            <a:r>
              <a:rPr lang="nb-NO" sz="2400" dirty="0"/>
              <a:t>fra driften. Uansett </a:t>
            </a:r>
            <a:r>
              <a:rPr lang="nb-NO" sz="2400" dirty="0" smtClean="0"/>
              <a:t>gjeld.</a:t>
            </a:r>
            <a:endParaRPr lang="nb-NO" sz="2400" dirty="0"/>
          </a:p>
          <a:p>
            <a:r>
              <a:rPr lang="nb-NO" dirty="0"/>
              <a:t>Finansieringsrisiko </a:t>
            </a:r>
          </a:p>
          <a:p>
            <a:pPr lvl="1"/>
            <a:r>
              <a:rPr lang="nb-NO" sz="2400" dirty="0"/>
              <a:t>Skyldes fast betalingsforpliktelse på gjeld (renter og </a:t>
            </a:r>
            <a:r>
              <a:rPr lang="nb-NO" sz="2400" dirty="0" smtClean="0"/>
              <a:t>avdrag).</a:t>
            </a:r>
            <a:endParaRPr lang="nb-NO" sz="2400" dirty="0"/>
          </a:p>
          <a:p>
            <a:pPr lvl="1"/>
            <a:r>
              <a:rPr lang="nb-NO" sz="2400" dirty="0"/>
              <a:t>Stiger med </a:t>
            </a:r>
            <a:r>
              <a:rPr lang="nb-NO" sz="2400" dirty="0" smtClean="0"/>
              <a:t>gjeldsgraden.</a:t>
            </a:r>
            <a:endParaRPr lang="nb-NO" sz="2400" dirty="0"/>
          </a:p>
          <a:p>
            <a:r>
              <a:rPr lang="nb-NO" dirty="0"/>
              <a:t>Konkursrisiko</a:t>
            </a:r>
          </a:p>
          <a:p>
            <a:pPr lvl="1"/>
            <a:r>
              <a:rPr lang="nb-NO" sz="2400" dirty="0" smtClean="0"/>
              <a:t>Kontantstrøm </a:t>
            </a:r>
            <a:r>
              <a:rPr lang="nb-NO" sz="2400" dirty="0"/>
              <a:t>fra drift dekker ikke renter og </a:t>
            </a:r>
            <a:r>
              <a:rPr lang="nb-NO" sz="2400" dirty="0" smtClean="0"/>
              <a:t>avdrag.</a:t>
            </a:r>
            <a:endParaRPr lang="nb-NO" sz="2400" dirty="0"/>
          </a:p>
          <a:p>
            <a:pPr lvl="1"/>
            <a:r>
              <a:rPr lang="nb-NO" sz="2400" dirty="0"/>
              <a:t>Skyldes høy </a:t>
            </a:r>
            <a:r>
              <a:rPr lang="nb-NO" sz="2400" dirty="0" smtClean="0"/>
              <a:t>gjeldsgrad.</a:t>
            </a:r>
            <a:endParaRPr lang="nb-NO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Finansieringsrisiko øker med gjeldsgraden </a:t>
            </a:r>
          </a:p>
        </p:txBody>
      </p:sp>
    </p:spTree>
    <p:extLst>
      <p:ext uri="{BB962C8B-B14F-4D97-AF65-F5344CB8AC3E}">
        <p14:creationId xmlns:p14="http://schemas.microsoft.com/office/powerpoint/2010/main" val="13049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Fleksibilitet for eierne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Høy gjeld betyr høy fast forpliktelse for </a:t>
            </a:r>
            <a:r>
              <a:rPr lang="nb-NO" sz="2200" dirty="0" smtClean="0"/>
              <a:t>eierne.</a:t>
            </a:r>
            <a:endParaRPr lang="nb-NO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Tilsier lav </a:t>
            </a:r>
            <a:r>
              <a:rPr lang="nb-NO" sz="2200" dirty="0" smtClean="0"/>
              <a:t>gjeld.</a:t>
            </a:r>
            <a:endParaRPr lang="nb-NO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Kontroll med egenrådig ledelse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Jo mer gjeld, desto større </a:t>
            </a:r>
            <a:r>
              <a:rPr lang="nb-NO" sz="2200" dirty="0" smtClean="0"/>
              <a:t>kontantstrøm </a:t>
            </a:r>
            <a:r>
              <a:rPr lang="nb-NO" sz="2200" dirty="0"/>
              <a:t>fra driften </a:t>
            </a:r>
            <a:r>
              <a:rPr lang="nb-NO" sz="2200" dirty="0" smtClean="0"/>
              <a:t>trengs.</a:t>
            </a:r>
            <a:endParaRPr lang="nb-NO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 smtClean="0"/>
              <a:t>Høy gjeld gir mindre frie tøyler til ledelsen, </a:t>
            </a:r>
            <a:r>
              <a:rPr lang="nb-NO" sz="2200" smtClean="0"/>
              <a:t>mindre agentkostnad.</a:t>
            </a:r>
            <a:endParaRPr lang="nb-NO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Lav skatt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Bedrifts, eiers og kreditors </a:t>
            </a:r>
            <a:r>
              <a:rPr lang="nb-NO" sz="2200" dirty="0" smtClean="0"/>
              <a:t>hånd.</a:t>
            </a:r>
            <a:endParaRPr lang="nb-NO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Uklar konklusjon; uansett beskjedent </a:t>
            </a:r>
            <a:r>
              <a:rPr lang="nb-NO" sz="2200" dirty="0" smtClean="0"/>
              <a:t>gjeldsargument.</a:t>
            </a:r>
            <a:endParaRPr lang="nb-NO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Kreditors behov for beskyttelse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Høy gjeld frister eierne til å stjele fra </a:t>
            </a:r>
            <a:r>
              <a:rPr lang="nb-NO" sz="2200" dirty="0" smtClean="0"/>
              <a:t>kreditorene.</a:t>
            </a:r>
            <a:endParaRPr lang="nb-NO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sz="2200" dirty="0"/>
              <a:t>Tilsier lav </a:t>
            </a:r>
            <a:r>
              <a:rPr lang="nb-NO" sz="2200" dirty="0" smtClean="0"/>
              <a:t>gjeld.</a:t>
            </a:r>
            <a:endParaRPr lang="nb-NO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beste (optimal) gjeldsgrad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5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14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Diskonter </a:t>
            </a:r>
            <a:r>
              <a:rPr lang="nb-NO" dirty="0"/>
              <a:t>forventet </a:t>
            </a:r>
            <a:r>
              <a:rPr lang="nb-NO" dirty="0" smtClean="0"/>
              <a:t>kontantstrøm </a:t>
            </a:r>
            <a:r>
              <a:rPr lang="nb-NO" dirty="0"/>
              <a:t>til eierne etter skatt med eiernes kapitalkostnad etter </a:t>
            </a:r>
            <a:r>
              <a:rPr lang="nb-NO" dirty="0" smtClean="0"/>
              <a:t>skatt.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Egenkapitalmetoden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62153"/>
              </p:ext>
            </p:extLst>
          </p:nvPr>
        </p:nvGraphicFramePr>
        <p:xfrm>
          <a:off x="7015162" y="2256692"/>
          <a:ext cx="2513509" cy="79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396394" imgH="444307" progId="Equation.DSMT4">
                  <p:embed/>
                </p:oleObj>
              </mc:Choice>
              <mc:Fallback>
                <p:oleObj name="Equation" r:id="rId3" imgW="1396394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2" y="2256692"/>
                        <a:ext cx="2513509" cy="79975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8513" y="2664069"/>
            <a:ext cx="6327784" cy="23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8513" y="5099538"/>
            <a:ext cx="7269402" cy="120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78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15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Egenkapitalstrøm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6272" y="1731104"/>
            <a:ext cx="778973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85480" y="2570429"/>
            <a:ext cx="6529387" cy="37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18680" y="5073162"/>
            <a:ext cx="1066800" cy="1588"/>
          </a:xfrm>
          <a:prstGeom prst="straightConnector1">
            <a:avLst/>
          </a:prstGeom>
          <a:ln w="22225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9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16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Egenkapitalmetoden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879568"/>
              </p:ext>
            </p:extLst>
          </p:nvPr>
        </p:nvGraphicFramePr>
        <p:xfrm>
          <a:off x="2812068" y="1793631"/>
          <a:ext cx="42497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2362200" imgH="279400" progId="Equation.DSMT4">
                  <p:embed/>
                </p:oleObj>
              </mc:Choice>
              <mc:Fallback>
                <p:oleObj name="Equation" r:id="rId3" imgW="23622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68" y="1793631"/>
                        <a:ext cx="42497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8426" y="2587869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Risikofri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rente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5 %;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markedets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risikopremie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6 %;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skattesats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28 %; EK-beta 1,4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41546"/>
              </p:ext>
            </p:extLst>
          </p:nvPr>
        </p:nvGraphicFramePr>
        <p:xfrm>
          <a:off x="3288107" y="3205773"/>
          <a:ext cx="3322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1904174" imgH="406224" progId="Equation.DSMT4">
                  <p:embed/>
                </p:oleObj>
              </mc:Choice>
              <mc:Fallback>
                <p:oleObj name="Equation" r:id="rId5" imgW="1904174" imgH="4062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107" y="3205773"/>
                        <a:ext cx="3322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34320"/>
              </p:ext>
            </p:extLst>
          </p:nvPr>
        </p:nvGraphicFramePr>
        <p:xfrm>
          <a:off x="2725737" y="4223238"/>
          <a:ext cx="445452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2451100" imgH="1066800" progId="Equation.DSMT4">
                  <p:embed/>
                </p:oleObj>
              </mc:Choice>
              <mc:Fallback>
                <p:oleObj name="Equation" r:id="rId7" imgW="2451100" imgH="106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7" y="4223238"/>
                        <a:ext cx="4454525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Callout 2 9"/>
          <p:cNvSpPr/>
          <p:nvPr/>
        </p:nvSpPr>
        <p:spPr>
          <a:xfrm>
            <a:off x="802386" y="3205773"/>
            <a:ext cx="1800137" cy="654050"/>
          </a:xfrm>
          <a:prstGeom prst="borderCallout2">
            <a:avLst>
              <a:gd name="adj1" fmla="val 24127"/>
              <a:gd name="adj2" fmla="val 102255"/>
              <a:gd name="adj3" fmla="val 73866"/>
              <a:gd name="adj4" fmla="val 119215"/>
              <a:gd name="adj5" fmla="val 95025"/>
              <a:gd name="adj6" fmla="val 1437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Kapitalkostnad egenkapital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77070" y="4656504"/>
            <a:ext cx="1800137" cy="821104"/>
          </a:xfrm>
          <a:prstGeom prst="borderCallout2">
            <a:avLst>
              <a:gd name="adj1" fmla="val 24127"/>
              <a:gd name="adj2" fmla="val 102255"/>
              <a:gd name="adj3" fmla="val 73866"/>
              <a:gd name="adj4" fmla="val 119215"/>
              <a:gd name="adj5" fmla="val 95025"/>
              <a:gd name="adj6" fmla="val 1437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Nåverdi egenkapital-metoden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17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Diskonter forventet </a:t>
            </a:r>
            <a:r>
              <a:rPr lang="nb-NO" dirty="0" smtClean="0"/>
              <a:t>kontantstrøm </a:t>
            </a:r>
            <a:r>
              <a:rPr lang="nb-NO" dirty="0"/>
              <a:t>fra driften etter skatt med eiernes og kreditorenes kapitalkostnad etter </a:t>
            </a:r>
            <a:r>
              <a:rPr lang="nb-NO" dirty="0" smtClean="0"/>
              <a:t>skatt.</a:t>
            </a:r>
            <a:endParaRPr lang="nb-NO" dirty="0"/>
          </a:p>
          <a:p>
            <a:pPr lvl="1"/>
            <a:r>
              <a:rPr lang="nb-NO" sz="2400" dirty="0"/>
              <a:t>Altså: Diskonter totalkapitalstrømmen med </a:t>
            </a:r>
            <a:r>
              <a:rPr lang="nb-NO" sz="2400" dirty="0" smtClean="0"/>
              <a:t>totalkapitalkostnaden.</a:t>
            </a:r>
            <a:endParaRPr lang="nb-NO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Totalkapitalmetoden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35952"/>
              </p:ext>
            </p:extLst>
          </p:nvPr>
        </p:nvGraphicFramePr>
        <p:xfrm>
          <a:off x="7035800" y="3048000"/>
          <a:ext cx="249174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384300" imgH="444500" progId="Equation.DSMT4">
                  <p:embed/>
                </p:oleObj>
              </mc:Choice>
              <mc:Fallback>
                <p:oleObj name="Equation" r:id="rId3" imgW="13843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3048000"/>
                        <a:ext cx="249174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6416" y="4200831"/>
            <a:ext cx="7196137" cy="18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9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18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Totalkapitalmetoden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7071" y="2587869"/>
            <a:ext cx="89336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Her: 	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Egenkapitalkostnad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12 %;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gjeldsrente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7 %;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skattesats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28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%;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gjeldsandel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60 % 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802386" y="3205773"/>
            <a:ext cx="1800137" cy="654050"/>
          </a:xfrm>
          <a:prstGeom prst="borderCallout2">
            <a:avLst>
              <a:gd name="adj1" fmla="val 24127"/>
              <a:gd name="adj2" fmla="val 102255"/>
              <a:gd name="adj3" fmla="val 73866"/>
              <a:gd name="adj4" fmla="val 119215"/>
              <a:gd name="adj5" fmla="val 95025"/>
              <a:gd name="adj6" fmla="val 1437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Kapitalkostnad totalkapital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77070" y="4656504"/>
            <a:ext cx="1800137" cy="821104"/>
          </a:xfrm>
          <a:prstGeom prst="borderCallout2">
            <a:avLst>
              <a:gd name="adj1" fmla="val 24127"/>
              <a:gd name="adj2" fmla="val 102255"/>
              <a:gd name="adj3" fmla="val 73866"/>
              <a:gd name="adj4" fmla="val 119215"/>
              <a:gd name="adj5" fmla="val 95025"/>
              <a:gd name="adj6" fmla="val 1437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Nåverdi totalkapital-metoden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74669"/>
              </p:ext>
            </p:extLst>
          </p:nvPr>
        </p:nvGraphicFramePr>
        <p:xfrm>
          <a:off x="3349651" y="1755530"/>
          <a:ext cx="31940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2044700" imgH="393700" progId="Equation.DSMT4">
                  <p:embed/>
                </p:oleObj>
              </mc:Choice>
              <mc:Fallback>
                <p:oleObj name="Equation" r:id="rId3" imgW="20447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51" y="1755530"/>
                        <a:ext cx="31940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97297"/>
              </p:ext>
            </p:extLst>
          </p:nvPr>
        </p:nvGraphicFramePr>
        <p:xfrm>
          <a:off x="3208979" y="3308840"/>
          <a:ext cx="34925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5" imgW="2235200" imgH="431800" progId="Equation.DSMT4">
                  <p:embed/>
                </p:oleObj>
              </mc:Choice>
              <mc:Fallback>
                <p:oleObj name="Equation" r:id="rId5" imgW="22352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979" y="3308840"/>
                        <a:ext cx="34925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57461"/>
              </p:ext>
            </p:extLst>
          </p:nvPr>
        </p:nvGraphicFramePr>
        <p:xfrm>
          <a:off x="2720975" y="4310905"/>
          <a:ext cx="45180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7" imgW="2628900" imgH="1066800" progId="Equation.DSMT4">
                  <p:embed/>
                </p:oleObj>
              </mc:Choice>
              <mc:Fallback>
                <p:oleObj name="Equation" r:id="rId7" imgW="2628900" imgH="106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310905"/>
                        <a:ext cx="45180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1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00DA-4480-4C54-BD9C-7F39F1C59B27}" type="slidenum">
              <a:rPr lang="en-US"/>
              <a:pPr/>
              <a:t>19</a:t>
            </a:fld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totalkapitalmetoden beregnes nominell kontantstrøm etter skatt, uavhengig av finansieringen.</a:t>
            </a:r>
          </a:p>
          <a:p>
            <a:r>
              <a:rPr lang="nb-NO" dirty="0"/>
              <a:t>Nåverdien beregnes av totalkapitalkostnaden etter skatt:</a:t>
            </a: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Totalkapitalmetoden</a:t>
            </a:r>
          </a:p>
        </p:txBody>
      </p:sp>
      <p:graphicFrame>
        <p:nvGraphicFramePr>
          <p:cNvPr id="433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7967"/>
              </p:ext>
            </p:extLst>
          </p:nvPr>
        </p:nvGraphicFramePr>
        <p:xfrm>
          <a:off x="1382713" y="4419600"/>
          <a:ext cx="56959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82713" y="4419600"/>
                        <a:ext cx="56959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1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1650999"/>
            <a:ext cx="8609277" cy="47392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Etter å ha jobbet med lærebok og hjemmeside til kapittel 8 skal du kunne</a:t>
            </a:r>
            <a:r>
              <a:rPr lang="nb-NO" sz="2200" dirty="0" smtClean="0"/>
              <a:t>:</a:t>
            </a: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Beskrive hvilke komponenter gjeld og egenkapital består av og forskjellen mellom bokverdi og </a:t>
            </a:r>
            <a:r>
              <a:rPr lang="nb-NO" sz="2000" dirty="0" smtClean="0"/>
              <a:t>markedsverdi.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Forklare hvordan gjeldsfinansiering påvirker risikoen for kreditorer og </a:t>
            </a:r>
            <a:r>
              <a:rPr lang="nb-NO" sz="2000" dirty="0" smtClean="0"/>
              <a:t>eiere.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Redegjøre for hva som påvirker valget mellom å finansiere med gjeld kontra </a:t>
            </a:r>
            <a:r>
              <a:rPr lang="nb-NO" sz="2000" dirty="0" smtClean="0"/>
              <a:t>egenkapital.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Beregne kontantstrøm og nåverdi basert på egenkapitalmetoden og </a:t>
            </a:r>
            <a:r>
              <a:rPr lang="nb-NO" sz="2000" dirty="0" smtClean="0"/>
              <a:t>totalkapitalmetoden.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Konstruere kontantstrøm fra driften basert på kontantstrøm til eierne og </a:t>
            </a:r>
            <a:r>
              <a:rPr lang="nb-NO" sz="2000" dirty="0" smtClean="0"/>
              <a:t>omvendt.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Finne egenkapitalverdi og egenkapitalkostnad ved hjelp av </a:t>
            </a:r>
            <a:r>
              <a:rPr lang="nb-NO" sz="2000" dirty="0" smtClean="0"/>
              <a:t>dividendemodellen.</a:t>
            </a:r>
            <a:endParaRPr lang="nb-NO" sz="20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Læringsmål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91DB-5915-47E6-BF4F-44A2E965611C}" type="slidenum">
              <a:rPr lang="en-US"/>
              <a:pPr/>
              <a:t>20</a:t>
            </a:fld>
            <a:endParaRPr lang="en-US"/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 av totalkapitalmetoden og veid gjennomsnittlig kapitalkostnad gir sjelden samme svar som egenkapitalmetoden.</a:t>
            </a:r>
          </a:p>
          <a:p>
            <a:r>
              <a:rPr lang="nb-NO" dirty="0"/>
              <a:t>Avviket skyldes at formelen forutsetter en nåverdibasert gjeldsgrad, som må holdes konstant i hele prosjektets levetid.</a:t>
            </a:r>
          </a:p>
          <a:p>
            <a:r>
              <a:rPr lang="nb-NO" dirty="0"/>
              <a:t>Ofte blandes metodene sammen – for å unngå dette anbefales egenkapitalmetoden.</a:t>
            </a:r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Veid gjennomsnittlig kapitalkostnad</a:t>
            </a:r>
          </a:p>
        </p:txBody>
      </p:sp>
    </p:spTree>
    <p:extLst>
      <p:ext uri="{BB962C8B-B14F-4D97-AF65-F5344CB8AC3E}">
        <p14:creationId xmlns:p14="http://schemas.microsoft.com/office/powerpoint/2010/main" val="2822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21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Enkel metode for å beregne verdi eller kostnad for </a:t>
            </a:r>
            <a:r>
              <a:rPr lang="nb-NO" dirty="0" smtClean="0"/>
              <a:t>egenkapital.</a:t>
            </a:r>
            <a:endParaRPr lang="nb-NO" dirty="0"/>
          </a:p>
          <a:p>
            <a:r>
              <a:rPr lang="nb-NO" smtClean="0"/>
              <a:t>Idé: </a:t>
            </a:r>
            <a:r>
              <a:rPr lang="nb-NO" dirty="0"/>
              <a:t>En aksjes verdi er nåverdien av forventet </a:t>
            </a:r>
            <a:r>
              <a:rPr lang="nb-NO" dirty="0" smtClean="0"/>
              <a:t>dividende.</a:t>
            </a:r>
            <a:endParaRPr lang="nb-NO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Dividendemodellen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36377"/>
              </p:ext>
            </p:extLst>
          </p:nvPr>
        </p:nvGraphicFramePr>
        <p:xfrm>
          <a:off x="2298700" y="3892061"/>
          <a:ext cx="530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2654300" imgH="889000" progId="Equation.DSMT4">
                  <p:embed/>
                </p:oleObj>
              </mc:Choice>
              <mc:Fallback>
                <p:oleObj name="Equation" r:id="rId3" imgW="2654300" imgH="889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892061"/>
                        <a:ext cx="530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6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22</a:t>
            </a:fld>
            <a:endParaRPr lang="nn-NO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581" y="641838"/>
            <a:ext cx="6617452" cy="56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16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23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dividenden har konstant vekst </a:t>
            </a:r>
            <a:r>
              <a:rPr lang="nb-NO" i="1" dirty="0"/>
              <a:t>v</a:t>
            </a:r>
            <a:r>
              <a:rPr lang="nb-NO" dirty="0"/>
              <a:t> og evig </a:t>
            </a:r>
            <a:r>
              <a:rPr lang="nb-NO" dirty="0" smtClean="0"/>
              <a:t>levetid: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Løst for egenkapitalkostnaden </a:t>
            </a:r>
            <a:r>
              <a:rPr lang="nb-NO" i="1" dirty="0" err="1"/>
              <a:t>r</a:t>
            </a:r>
            <a:r>
              <a:rPr lang="nb-NO" i="1" baseline="-25000" dirty="0" err="1"/>
              <a:t>E</a:t>
            </a:r>
            <a:endParaRPr lang="nb-NO" i="1" baseline="-25000" dirty="0"/>
          </a:p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Dividendemodellen</a:t>
            </a:r>
            <a:endParaRPr lang="nb-NO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19739"/>
              </p:ext>
            </p:extLst>
          </p:nvPr>
        </p:nvGraphicFramePr>
        <p:xfrm>
          <a:off x="3832354" y="2344622"/>
          <a:ext cx="2259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1129810" imgH="431613" progId="Equation.DSMT4">
                  <p:embed/>
                </p:oleObj>
              </mc:Choice>
              <mc:Fallback>
                <p:oleObj name="Equation" r:id="rId3" imgW="11298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354" y="2344622"/>
                        <a:ext cx="2259620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51650"/>
              </p:ext>
            </p:extLst>
          </p:nvPr>
        </p:nvGraphicFramePr>
        <p:xfrm>
          <a:off x="3823141" y="472733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1143000" imgH="431800" progId="Equation.DSMT4">
                  <p:embed/>
                </p:oleObj>
              </mc:Choice>
              <mc:Fallback>
                <p:oleObj name="Equation" r:id="rId5" imgW="11430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141" y="4727330"/>
                        <a:ext cx="228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2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24</a:t>
            </a:fld>
            <a:endParaRPr lang="nn-NO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2605" y="677009"/>
            <a:ext cx="7698254" cy="564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01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25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Finansieringsprosjekter</a:t>
            </a:r>
          </a:p>
          <a:p>
            <a:pPr lvl="1"/>
            <a:r>
              <a:rPr lang="nb-NO" dirty="0"/>
              <a:t>Dreier seg om gjeldsprosjekter og </a:t>
            </a:r>
            <a:r>
              <a:rPr lang="nb-NO" dirty="0" smtClean="0"/>
              <a:t>egenkapitalprosjekter.</a:t>
            </a:r>
            <a:endParaRPr lang="nb-NO" dirty="0"/>
          </a:p>
          <a:p>
            <a:pPr lvl="1"/>
            <a:r>
              <a:rPr lang="nb-NO" dirty="0"/>
              <a:t>Har </a:t>
            </a:r>
            <a:r>
              <a:rPr lang="nb-NO" dirty="0" smtClean="0"/>
              <a:t>kontantstrømmen </a:t>
            </a:r>
            <a:r>
              <a:rPr lang="nb-NO" dirty="0"/>
              <a:t>(+, -, -, </a:t>
            </a:r>
            <a:r>
              <a:rPr lang="nb-NO" dirty="0" smtClean="0"/>
              <a:t>…-).</a:t>
            </a:r>
            <a:endParaRPr lang="nb-NO" dirty="0"/>
          </a:p>
          <a:p>
            <a:pPr lvl="1"/>
            <a:r>
              <a:rPr lang="nb-NO" dirty="0"/>
              <a:t>Bokført verdi kan avvike sterkt fra </a:t>
            </a:r>
            <a:r>
              <a:rPr lang="nb-NO" dirty="0" smtClean="0"/>
              <a:t>markedsverdi.</a:t>
            </a:r>
            <a:endParaRPr lang="nb-NO" dirty="0"/>
          </a:p>
          <a:p>
            <a:pPr lvl="1"/>
            <a:r>
              <a:rPr lang="nb-NO" dirty="0"/>
              <a:t>Finans er mer interessert i markedsverdi enn i </a:t>
            </a:r>
            <a:r>
              <a:rPr lang="nb-NO" dirty="0" smtClean="0"/>
              <a:t>bokverdi.</a:t>
            </a:r>
            <a:endParaRPr lang="nb-NO" dirty="0"/>
          </a:p>
          <a:p>
            <a:r>
              <a:rPr lang="nb-NO" dirty="0"/>
              <a:t>Gjeldsfinansiering</a:t>
            </a:r>
          </a:p>
          <a:p>
            <a:pPr lvl="1"/>
            <a:r>
              <a:rPr lang="nb-NO" dirty="0"/>
              <a:t>Økt gjeldsgrad gir mer risiko for eierne og høyere </a:t>
            </a:r>
            <a:r>
              <a:rPr lang="nb-NO" dirty="0" smtClean="0"/>
              <a:t>egenkapitalkostnad.</a:t>
            </a:r>
            <a:endParaRPr lang="nb-NO" dirty="0"/>
          </a:p>
          <a:p>
            <a:pPr lvl="1"/>
            <a:r>
              <a:rPr lang="nb-NO" dirty="0"/>
              <a:t>Skyldes økt fast betalingsforpliktelse som avdrag og </a:t>
            </a:r>
            <a:r>
              <a:rPr lang="nb-NO" dirty="0" smtClean="0"/>
              <a:t>renter.</a:t>
            </a:r>
            <a:endParaRPr lang="nb-NO" dirty="0"/>
          </a:p>
          <a:p>
            <a:pPr lvl="1"/>
            <a:r>
              <a:rPr lang="nb-NO" dirty="0"/>
              <a:t>Jo høyere gjeld, desto høyere </a:t>
            </a:r>
            <a:r>
              <a:rPr lang="nb-NO" dirty="0" smtClean="0"/>
              <a:t>konkursrisiko.</a:t>
            </a:r>
            <a:endParaRPr lang="nb-NO" dirty="0"/>
          </a:p>
          <a:p>
            <a:pPr lvl="1"/>
            <a:r>
              <a:rPr lang="nb-NO" dirty="0"/>
              <a:t>Konkurs oppstår når eiendelene er mindre verd enn </a:t>
            </a:r>
            <a:r>
              <a:rPr lang="nb-NO" dirty="0" smtClean="0"/>
              <a:t>gjelden.</a:t>
            </a:r>
            <a:endParaRPr lang="nb-NO" dirty="0"/>
          </a:p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5205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26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Egenkapitalmetoden</a:t>
            </a:r>
          </a:p>
          <a:p>
            <a:pPr lvl="1"/>
            <a:r>
              <a:rPr lang="nb-NO" dirty="0"/>
              <a:t>Diskonter forventet egenkapitalstrøm med </a:t>
            </a:r>
            <a:r>
              <a:rPr lang="nb-NO" dirty="0" smtClean="0"/>
              <a:t>egenkapitalkostnaden.</a:t>
            </a:r>
            <a:endParaRPr lang="nb-NO" dirty="0"/>
          </a:p>
          <a:p>
            <a:r>
              <a:rPr lang="nb-NO" dirty="0"/>
              <a:t>Totalkapitalmetoden</a:t>
            </a:r>
          </a:p>
          <a:p>
            <a:pPr lvl="1"/>
            <a:r>
              <a:rPr lang="nb-NO" dirty="0"/>
              <a:t>Diskonter forventet totalkapitalstrøm med </a:t>
            </a:r>
            <a:r>
              <a:rPr lang="nb-NO" dirty="0" smtClean="0"/>
              <a:t>totalkapitalkostnaden.</a:t>
            </a:r>
            <a:endParaRPr lang="nb-NO" dirty="0"/>
          </a:p>
          <a:p>
            <a:r>
              <a:rPr lang="nb-NO" dirty="0"/>
              <a:t>Forholdet mellom egenkapitalmetoden og totalkapitalmetoden</a:t>
            </a:r>
          </a:p>
          <a:p>
            <a:pPr lvl="1"/>
            <a:r>
              <a:rPr lang="nb-NO" dirty="0"/>
              <a:t>Alternative teknikker for verdsettelse av et </a:t>
            </a:r>
            <a:r>
              <a:rPr lang="nb-NO" dirty="0" smtClean="0"/>
              <a:t>prosjekt.</a:t>
            </a:r>
            <a:endParaRPr lang="nb-NO" dirty="0"/>
          </a:p>
          <a:p>
            <a:pPr lvl="1"/>
            <a:r>
              <a:rPr lang="nb-NO" dirty="0"/>
              <a:t>Gir normalt ikke nøyaktig samme </a:t>
            </a:r>
            <a:r>
              <a:rPr lang="nb-NO" dirty="0" smtClean="0"/>
              <a:t>nåverdi.</a:t>
            </a:r>
            <a:endParaRPr lang="nb-NO" dirty="0"/>
          </a:p>
          <a:p>
            <a:pPr lvl="1"/>
            <a:r>
              <a:rPr lang="nb-NO" dirty="0"/>
              <a:t>Lett å rote sammen til feilaktig hummer-og-kanari </a:t>
            </a:r>
            <a:r>
              <a:rPr lang="nb-NO" dirty="0" smtClean="0"/>
              <a:t>metode.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21460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27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Dividendemodellen</a:t>
            </a:r>
          </a:p>
          <a:p>
            <a:pPr lvl="1"/>
            <a:r>
              <a:rPr lang="nb-NO" dirty="0"/>
              <a:t>Enkel metode for å anslå egenkapitalens verdi og </a:t>
            </a:r>
            <a:r>
              <a:rPr lang="nb-NO" dirty="0" smtClean="0"/>
              <a:t>kapitalkostnad.</a:t>
            </a:r>
            <a:endParaRPr lang="nb-NO" dirty="0"/>
          </a:p>
          <a:p>
            <a:pPr lvl="1"/>
            <a:r>
              <a:rPr lang="nb-NO" dirty="0"/>
              <a:t>Antar at forventet fremtidig dividende er annuitet med konstant vekst og uendelig </a:t>
            </a:r>
            <a:r>
              <a:rPr lang="nb-NO" dirty="0" smtClean="0"/>
              <a:t>levetid.</a:t>
            </a:r>
            <a:endParaRPr lang="nb-NO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6414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/>
              <a:t>Gjeld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egenkapital</a:t>
            </a:r>
            <a:endParaRPr lang="en-US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/>
              <a:t>Gjeldsgrad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/>
              <a:t>Totalkapitalmetoden</a:t>
            </a:r>
            <a:endParaRPr lang="en-US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/>
              <a:t>Egenkapitalmetoden</a:t>
            </a:r>
            <a:endParaRPr lang="en-US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/>
              <a:t>Dividendemodellen</a:t>
            </a:r>
            <a:endParaRPr lang="en-US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dirty="0" err="1" smtClean="0"/>
              <a:t>Oppsummering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Oversikt: Kapittel </a:t>
            </a:r>
            <a:r>
              <a:rPr lang="nb-NO" dirty="0" smtClean="0"/>
              <a:t>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11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A70-A18E-4EBE-B546-6281C3D77C61}" type="slidenum">
              <a:rPr lang="en-US"/>
              <a:pPr/>
              <a:t>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Gjeld og egenkapital</a:t>
            </a:r>
          </a:p>
        </p:txBody>
      </p:sp>
      <p:graphicFrame>
        <p:nvGraphicFramePr>
          <p:cNvPr id="7481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92539"/>
              </p:ext>
            </p:extLst>
          </p:nvPr>
        </p:nvGraphicFramePr>
        <p:xfrm>
          <a:off x="1150541" y="1358900"/>
          <a:ext cx="7592880" cy="4230689"/>
        </p:xfrm>
        <a:graphic>
          <a:graphicData uri="http://schemas.openxmlformats.org/drawingml/2006/table">
            <a:tbl>
              <a:tblPr/>
              <a:tblGrid>
                <a:gridCol w="3797300"/>
                <a:gridCol w="3795580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Eiendeler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Egenkapital og gjeld</a:t>
                      </a:r>
                    </a:p>
                  </a:txBody>
                  <a:tcPr marL="99060" marR="9906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Anleggsmidler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Egenkapital</a:t>
                      </a:r>
                    </a:p>
                  </a:txBody>
                  <a:tcPr marL="99060" marR="9906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Omløpsmidler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Kortsiktig gjeld</a:t>
                      </a:r>
                    </a:p>
                  </a:txBody>
                  <a:tcPr marL="99060" marR="9906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Langsiktig gjeld</a:t>
                      </a:r>
                    </a:p>
                  </a:txBody>
                  <a:tcPr marL="99060" marR="9906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 eiendeler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 EK og gjeld</a:t>
                      </a:r>
                    </a:p>
                  </a:txBody>
                  <a:tcPr marL="99060" marR="9906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17" name="AutoShape 65"/>
          <p:cNvSpPr>
            <a:spLocks/>
          </p:cNvSpPr>
          <p:nvPr/>
        </p:nvSpPr>
        <p:spPr bwMode="auto">
          <a:xfrm>
            <a:off x="369756" y="3944939"/>
            <a:ext cx="4192852" cy="744537"/>
          </a:xfrm>
          <a:prstGeom prst="borderCallout2">
            <a:avLst>
              <a:gd name="adj1" fmla="val 15352"/>
              <a:gd name="adj2" fmla="val 101968"/>
              <a:gd name="adj3" fmla="val 15352"/>
              <a:gd name="adj4" fmla="val 114398"/>
              <a:gd name="adj5" fmla="val -33051"/>
              <a:gd name="adj6" fmla="val 127278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Arbeidskapital =</a:t>
            </a:r>
          </a:p>
          <a:p>
            <a:pPr algn="ctr">
              <a:buFont typeface="Wingdings" pitchFamily="2" charset="2"/>
              <a:buNone/>
            </a:pPr>
            <a:r>
              <a:rPr lang="nb-NO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Omløpsmidler – Kortsiktig gjeld</a:t>
            </a:r>
          </a:p>
        </p:txBody>
      </p:sp>
    </p:spTree>
    <p:extLst>
      <p:ext uri="{BB962C8B-B14F-4D97-AF65-F5344CB8AC3E}">
        <p14:creationId xmlns:p14="http://schemas.microsoft.com/office/powerpoint/2010/main" val="40675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7331-8B49-48F9-9174-B46C4D3120BE}" type="slidenum">
              <a:rPr lang="en-US"/>
              <a:pPr/>
              <a:t>5</a:t>
            </a:fld>
            <a:endParaRPr 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Gjeldsgrad = Gjeld / Egenkapital</a:t>
            </a:r>
          </a:p>
          <a:p>
            <a:r>
              <a:rPr lang="nb-NO" dirty="0"/>
              <a:t>Gjeldsandel = Gjeld / Totalkapital</a:t>
            </a:r>
          </a:p>
          <a:p>
            <a:r>
              <a:rPr lang="nb-NO" dirty="0"/>
              <a:t>Egenkapitalandel = Egenkapital / Totalkapital</a:t>
            </a:r>
          </a:p>
          <a:p>
            <a:r>
              <a:rPr lang="nb-NO" dirty="0"/>
              <a:t>Regnskapsanalysen baserer seg på </a:t>
            </a:r>
            <a:br>
              <a:rPr lang="nb-NO" dirty="0"/>
            </a:br>
            <a:r>
              <a:rPr lang="nb-NO" dirty="0"/>
              <a:t>bokførte verdier (historisk kost prinsippet).</a:t>
            </a:r>
          </a:p>
          <a:p>
            <a:r>
              <a:rPr lang="nb-NO" dirty="0"/>
              <a:t>Markedsverdien avviker ofte fra bokført verdi.</a:t>
            </a:r>
          </a:p>
          <a:p>
            <a:r>
              <a:rPr lang="nb-NO" dirty="0"/>
              <a:t>Merverdien angis via skjulte reserver.</a:t>
            </a: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Kapitalstruktur</a:t>
            </a:r>
          </a:p>
        </p:txBody>
      </p:sp>
    </p:spTree>
    <p:extLst>
      <p:ext uri="{BB962C8B-B14F-4D97-AF65-F5344CB8AC3E}">
        <p14:creationId xmlns:p14="http://schemas.microsoft.com/office/powerpoint/2010/main" val="3980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5020408"/>
            <a:ext cx="8879286" cy="1369810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Kortsiktig gjeld	Løpetid &lt; 1 år (varegjeld, kassekreditt, skatt</a:t>
            </a:r>
            <a:r>
              <a:rPr lang="nb-NO" dirty="0" smtClean="0"/>
              <a:t>,…)</a:t>
            </a:r>
            <a:endParaRPr lang="nb-NO" dirty="0"/>
          </a:p>
          <a:p>
            <a:r>
              <a:rPr lang="nb-NO" dirty="0"/>
              <a:t>Langsiktig gjeld	Løpetid &gt; 1 år (bank, </a:t>
            </a:r>
            <a:r>
              <a:rPr lang="nb-NO" dirty="0" smtClean="0"/>
              <a:t>finansieringsselskap</a:t>
            </a:r>
            <a:r>
              <a:rPr lang="nb-NO" dirty="0"/>
              <a:t>, obligasjon</a:t>
            </a:r>
            <a:r>
              <a:rPr lang="nb-NO" dirty="0" smtClean="0"/>
              <a:t>,…)</a:t>
            </a:r>
            <a:endParaRPr lang="nb-NO" dirty="0"/>
          </a:p>
          <a:p>
            <a:r>
              <a:rPr lang="nb-NO" dirty="0"/>
              <a:t>Egenkapital	</a:t>
            </a:r>
            <a:r>
              <a:rPr lang="nb-NO" dirty="0" smtClean="0"/>
              <a:t>	Innskutt </a:t>
            </a:r>
            <a:r>
              <a:rPr lang="nb-NO" dirty="0"/>
              <a:t>+ </a:t>
            </a:r>
            <a:r>
              <a:rPr lang="nb-NO" dirty="0" smtClean="0"/>
              <a:t>opptjent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Gjeld og </a:t>
            </a:r>
            <a:r>
              <a:rPr lang="nb-NO" dirty="0" smtClean="0"/>
              <a:t>egenkapital</a:t>
            </a:r>
            <a:endParaRPr lang="nb-NO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430867"/>
            <a:ext cx="5377988" cy="352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93930" y="1737946"/>
            <a:ext cx="3103685" cy="315057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1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1778001"/>
          </a:xfrm>
        </p:spPr>
        <p:txBody>
          <a:bodyPr>
            <a:normAutofit/>
          </a:bodyPr>
          <a:lstStyle/>
          <a:p>
            <a:r>
              <a:rPr lang="nb-NO" dirty="0"/>
              <a:t>Bokverdi: Innskutt + opptjent (fra regnskapsbalansen)</a:t>
            </a:r>
          </a:p>
          <a:p>
            <a:r>
              <a:rPr lang="nb-NO" dirty="0"/>
              <a:t>Markedsverdi: Antall aksjer </a:t>
            </a:r>
            <a:r>
              <a:rPr lang="nb-NO" dirty="0" smtClean="0">
                <a:sym typeface="Symbol"/>
              </a:rPr>
              <a:t></a:t>
            </a:r>
            <a:r>
              <a:rPr lang="nb-NO" dirty="0" smtClean="0"/>
              <a:t> </a:t>
            </a:r>
            <a:r>
              <a:rPr lang="nb-NO" dirty="0"/>
              <a:t>Kurs per aksje (fra aksjeomsetningen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Egenkapital: Bokverdi kontra </a:t>
            </a:r>
            <a:r>
              <a:rPr lang="nb-NO" sz="3600" dirty="0" smtClean="0"/>
              <a:t>markedsverdi</a:t>
            </a:r>
            <a:endParaRPr lang="nb-NO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1674" y="3472960"/>
            <a:ext cx="7852593" cy="27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45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E850-78D7-451B-89FD-A87F3F38E1D7}" type="slidenum">
              <a:rPr lang="en-US"/>
              <a:pPr/>
              <a:t>8</a:t>
            </a:fld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Kreditorer har prioritet framfor eierne </a:t>
            </a:r>
            <a:r>
              <a:rPr lang="nb-NO" dirty="0" smtClean="0"/>
              <a:t>(Aksjeloven</a:t>
            </a:r>
            <a:r>
              <a:rPr lang="nb-NO" dirty="0" smtClean="0"/>
              <a:t>).</a:t>
            </a:r>
            <a:endParaRPr lang="nb-NO" dirty="0"/>
          </a:p>
          <a:p>
            <a:r>
              <a:rPr lang="nb-NO" dirty="0"/>
              <a:t>Kreditorene får bindende løfte fra bedriften om å betale fremtidige renter og avdrag, uavhengig av bedriftens inntjening.</a:t>
            </a:r>
          </a:p>
          <a:p>
            <a:r>
              <a:rPr lang="nb-NO" dirty="0"/>
              <a:t>Kreditorene kan bringe bedriften inn for skifteretten (konkurs) hvis kravene ikke innfris.</a:t>
            </a:r>
          </a:p>
          <a:p>
            <a:r>
              <a:rPr lang="nb-NO" dirty="0"/>
              <a:t>Eierne får utbetalt utbytte først etter at </a:t>
            </a:r>
            <a:r>
              <a:rPr lang="nb-NO" dirty="0"/>
              <a:t>kreditorer </a:t>
            </a:r>
            <a:r>
              <a:rPr lang="nb-NO" dirty="0" smtClean="0"/>
              <a:t>og stat  </a:t>
            </a:r>
            <a:r>
              <a:rPr lang="nb-NO" dirty="0" smtClean="0"/>
              <a:t>har </a:t>
            </a:r>
            <a:r>
              <a:rPr lang="nb-NO" dirty="0"/>
              <a:t>fått sitt.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Prioriterte parter</a:t>
            </a:r>
          </a:p>
        </p:txBody>
      </p:sp>
    </p:spTree>
    <p:extLst>
      <p:ext uri="{BB962C8B-B14F-4D97-AF65-F5344CB8AC3E}">
        <p14:creationId xmlns:p14="http://schemas.microsoft.com/office/powerpoint/2010/main" val="2521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B3F-7311-49B8-977A-54E1518F0579}" type="slidenum">
              <a:rPr lang="en-US"/>
              <a:pPr/>
              <a:t>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Gjeldsgrad og risiko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938" y="3942484"/>
            <a:ext cx="9291771" cy="2430462"/>
          </a:xfrm>
        </p:spPr>
        <p:txBody>
          <a:bodyPr/>
          <a:lstStyle/>
          <a:p>
            <a:r>
              <a:rPr lang="nb-NO" sz="2800" dirty="0"/>
              <a:t>Egenkapital er mer risikabel enn gjeld.</a:t>
            </a:r>
          </a:p>
          <a:p>
            <a:r>
              <a:rPr lang="nb-NO" sz="2800" dirty="0"/>
              <a:t>Egenkapitalkostnaden er derfor større enn gjeldskostnaden.</a:t>
            </a:r>
          </a:p>
          <a:p>
            <a:r>
              <a:rPr lang="nb-NO" sz="2800" dirty="0"/>
              <a:t>Hvis det ikke er fare for konkurs kan gjelden ansees som risikofri, og kan lånes til risikofri rente.</a:t>
            </a:r>
          </a:p>
        </p:txBody>
      </p:sp>
      <p:graphicFrame>
        <p:nvGraphicFramePr>
          <p:cNvPr id="425037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14302"/>
              </p:ext>
            </p:extLst>
          </p:nvPr>
        </p:nvGraphicFramePr>
        <p:xfrm>
          <a:off x="1150542" y="1558549"/>
          <a:ext cx="7568802" cy="2286000"/>
        </p:xfrm>
        <a:graphic>
          <a:graphicData uri="http://schemas.openxmlformats.org/drawingml/2006/table">
            <a:tbl>
              <a:tblPr/>
              <a:tblGrid>
                <a:gridCol w="4012273"/>
                <a:gridCol w="1788583"/>
                <a:gridCol w="1767946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Oppgang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Nedgang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Kontantstrøm før skatt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Renter og avdrag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Skatt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Til eierne</a:t>
                      </a: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2176</TotalTime>
  <Words>982</Words>
  <Application>Microsoft Office PowerPoint</Application>
  <PresentationFormat>A4 Paper (210x297 mm)</PresentationFormat>
  <Paragraphs>233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him_mal_B</vt:lpstr>
      <vt:lpstr>Ripple</vt:lpstr>
      <vt:lpstr>Equation</vt:lpstr>
      <vt:lpstr>Prosjektanalyse Øyvind Bøhren og Per Ivar Gjærum</vt:lpstr>
      <vt:lpstr>Læringsmål</vt:lpstr>
      <vt:lpstr>Oversikt: Kapittel 8</vt:lpstr>
      <vt:lpstr>Gjeld og egenkapital</vt:lpstr>
      <vt:lpstr>Kapitalstruktur</vt:lpstr>
      <vt:lpstr>1. Gjeld og egenkapital</vt:lpstr>
      <vt:lpstr>Egenkapital: Bokverdi kontra markedsverdi</vt:lpstr>
      <vt:lpstr>Prioriterte parter</vt:lpstr>
      <vt:lpstr>Gjeldsgrad og risiko</vt:lpstr>
      <vt:lpstr>Konkursrisiko og investeringsrisiko</vt:lpstr>
      <vt:lpstr>Finansieringsrisiko øker når gjeldsgraden øker</vt:lpstr>
      <vt:lpstr>Finansieringsrisiko øker med gjeldsgraden </vt:lpstr>
      <vt:lpstr>Hva er beste (optimal) gjeldsgrad?</vt:lpstr>
      <vt:lpstr>Egenkapitalmetoden</vt:lpstr>
      <vt:lpstr>Egenkapitalstrøm</vt:lpstr>
      <vt:lpstr>Egenkapitalmetoden</vt:lpstr>
      <vt:lpstr>Totalkapitalmetoden</vt:lpstr>
      <vt:lpstr>Totalkapitalmetoden</vt:lpstr>
      <vt:lpstr>Totalkapitalmetoden</vt:lpstr>
      <vt:lpstr>Veid gjennomsnittlig kapitalkostnad</vt:lpstr>
      <vt:lpstr>Dividendemodellen</vt:lpstr>
      <vt:lpstr>PowerPoint Presentation</vt:lpstr>
      <vt:lpstr>Dividendemodellen</vt:lpstr>
      <vt:lpstr>PowerPoint Presentation</vt:lpstr>
      <vt:lpstr>Oppsummering</vt:lpstr>
      <vt:lpstr>Oppsummering</vt:lpstr>
      <vt:lpstr>Oppsummering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184</cp:revision>
  <cp:lastPrinted>2011-09-07T12:05:55Z</cp:lastPrinted>
  <dcterms:created xsi:type="dcterms:W3CDTF">2011-03-04T18:04:00Z</dcterms:created>
  <dcterms:modified xsi:type="dcterms:W3CDTF">2012-05-31T13:03:44Z</dcterms:modified>
</cp:coreProperties>
</file>