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4" r:id="rId1"/>
    <p:sldMasterId id="2147483771" r:id="rId2"/>
  </p:sldMasterIdLst>
  <p:notesMasterIdLst>
    <p:notesMasterId r:id="rId30"/>
  </p:notesMasterIdLst>
  <p:handoutMasterIdLst>
    <p:handoutMasterId r:id="rId31"/>
  </p:handoutMasterIdLst>
  <p:sldIdLst>
    <p:sldId id="311" r:id="rId3"/>
    <p:sldId id="312" r:id="rId4"/>
    <p:sldId id="313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</p:sldIdLst>
  <p:sldSz cx="9906000" cy="6858000" type="A4"/>
  <p:notesSz cx="6797675" cy="9874250"/>
  <p:defaultTextStyle>
    <a:defPPr>
      <a:defRPr lang="nn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9E8FB"/>
    <a:srgbClr val="BBD7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17" autoAdjust="0"/>
    <p:restoredTop sz="94634" autoAdjust="0"/>
  </p:normalViewPr>
  <p:slideViewPr>
    <p:cSldViewPr snapToGrid="0" snapToObjects="1">
      <p:cViewPr varScale="1">
        <p:scale>
          <a:sx n="104" d="100"/>
          <a:sy n="104" d="100"/>
        </p:scale>
        <p:origin x="-84" y="-57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056" y="0"/>
    </p:cViewPr>
  </p:sorterViewPr>
  <p:notesViewPr>
    <p:cSldViewPr snapToGrid="0" snapToObjects="1">
      <p:cViewPr varScale="1">
        <p:scale>
          <a:sx n="86" d="100"/>
          <a:sy n="86" d="100"/>
        </p:scale>
        <p:origin x="-3030" y="-96"/>
      </p:cViewPr>
      <p:guideLst>
        <p:guide orient="horz" pos="3110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A7F21-93AB-F141-B5DF-C5DEC9ADD7FC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AFC79-0860-C841-8EDA-23442A983571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256422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27896-0BD5-F942-9C6E-A9ABC30FBEB1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EF757-EB36-7542-8ED8-5F1079D825E3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88149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0598E7-6F08-48F3-ABFF-8307A6894F48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5FCBD0-7D04-4D00-9920-68076E46FFD8}" type="slidenum">
              <a:rPr lang="en-US"/>
              <a:pPr/>
              <a:t>4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bunnbilde_himmel_ligg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495300" y="2236695"/>
            <a:ext cx="6934200" cy="1362075"/>
          </a:xfrm>
          <a:prstGeom prst="rect">
            <a:avLst/>
          </a:prstGeo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"/>
          </p:nvPr>
        </p:nvSpPr>
        <p:spPr>
          <a:xfrm>
            <a:off x="1816100" y="3609696"/>
            <a:ext cx="56134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7107384" y="6390219"/>
            <a:ext cx="1854584" cy="365125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3" y="6390219"/>
            <a:ext cx="6305960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02859" y="6390219"/>
            <a:ext cx="577850" cy="365125"/>
          </a:xfrm>
        </p:spPr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pic>
        <p:nvPicPr>
          <p:cNvPr id="21" name="Bilde 20" descr="logo_hvi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3488267" cy="10407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74650" y="1735667"/>
            <a:ext cx="4442800" cy="445773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606824" y="1735667"/>
            <a:ext cx="3802157" cy="1276352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087224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64972" y="3059967"/>
            <a:ext cx="3226560" cy="324167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039004" y="1811867"/>
            <a:ext cx="1250635" cy="125412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01422" y="1260474"/>
            <a:ext cx="1769450" cy="179949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606824" y="1667933"/>
            <a:ext cx="3802157" cy="1419291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162429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BØK311 BEDRIFTSØKONOMI 2b</a:t>
            </a: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B61D-5665-4110-96F1-DEE42E75877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4678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14DB20-9034-4EB9-8E62-D7415B2E147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536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144CB3-0E09-49DC-84AE-60D450AE22A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5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728" y="1600200"/>
            <a:ext cx="4676114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2941" y="1600200"/>
            <a:ext cx="4676113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7B37E5-37E9-4A76-99BC-22B23F41A17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51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632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742950" y="1692276"/>
            <a:ext cx="84201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9632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22A32-6910-492F-AA07-9C34A9062B8A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55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0CA19-A702-4818-9194-C79B793A58B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63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DA9F5-C3CD-44C7-B6E1-E817D6D0822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57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8C1FB-951F-4BC3-A8EE-AABB65B61E4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70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305961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386265"/>
          </a:xfrm>
        </p:spPr>
        <p:txBody>
          <a:bodyPr/>
          <a:lstStyle>
            <a:lvl1pPr>
              <a:defRPr>
                <a:solidFill>
                  <a:srgbClr val="0B5395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54690-D50F-4C33-8951-3F3311952E61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800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37EB7-11B3-4902-B518-48F34CD2415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020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12950-4FB6-403F-840F-E8640399393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6905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4DD00-C8FA-441E-BB32-5D167BA5858E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65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CC504-38EF-423C-A6E7-56C74765F51F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57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0FF8E-910C-4258-96D8-69196F139292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0031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7813"/>
            <a:ext cx="222885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52145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CB11B-4113-42CE-A3BA-C747CB3102B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7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0982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7543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7543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nhold, topp og b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5500" y="1684867"/>
            <a:ext cx="8294555" cy="20175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825500" y="3860568"/>
            <a:ext cx="8294555" cy="241323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2342" y="2063314"/>
            <a:ext cx="408127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5022342" y="3775909"/>
            <a:ext cx="4081272" cy="243015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802386" y="2063313"/>
            <a:ext cx="4081272" cy="414275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98265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998265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77346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77346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7" y="1727200"/>
            <a:ext cx="4590620" cy="1284819"/>
          </a:xfrm>
          <a:prstGeom prst="rect">
            <a:avLst/>
          </a:prstGeom>
        </p:spPr>
        <p:txBody>
          <a:bodyPr anchor="ctr"/>
          <a:lstStyle>
            <a:lvl1pPr algn="l">
              <a:defRPr sz="36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8300" y="1727200"/>
            <a:ext cx="3962400" cy="4529667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847" y="3087224"/>
            <a:ext cx="4590620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0.emf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" y="6356351"/>
            <a:ext cx="9906000" cy="5016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423" y="1701800"/>
            <a:ext cx="8301436" cy="4335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nb-NO" dirty="0" smtClean="0"/>
          </a:p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07384" y="6390219"/>
            <a:ext cx="18545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423" y="6390219"/>
            <a:ext cx="6305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2859" y="6390219"/>
            <a:ext cx="577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pic>
        <p:nvPicPr>
          <p:cNvPr id="17" name="Bilde 16" descr="Him_topp_stor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906000" cy="18891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70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4" r:id="rId8"/>
    <p:sldLayoutId id="2147483765" r:id="rId9"/>
    <p:sldLayoutId id="2147483766" r:id="rId10"/>
    <p:sldLayoutId id="2147483767" r:id="rId11"/>
    <p:sldLayoutId id="2147483783" r:id="rId12"/>
    <p:sldLayoutId id="2147483784" r:id="rId13"/>
    <p:sldLayoutId id="2147483785" r:id="rId14"/>
    <p:sldLayoutId id="2147483786" r:id="rId15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Calibri"/>
          <a:ea typeface="+mj-ea"/>
          <a:cs typeface="Calibri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3">
            <a:lumMod val="75000"/>
          </a:schemeClr>
        </a:buClr>
        <a:buSzPct val="100000"/>
        <a:buFontTx/>
        <a:buBlip>
          <a:blip r:embed="rId19"/>
        </a:buBlip>
        <a:defRPr sz="2800" kern="1200">
          <a:solidFill>
            <a:schemeClr val="tx1">
              <a:lumMod val="65000"/>
              <a:lumOff val="35000"/>
            </a:schemeClr>
          </a:solidFill>
          <a:effectLst/>
          <a:latin typeface="Calibri"/>
          <a:ea typeface="+mn-ea"/>
          <a:cs typeface="Calibri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20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reeform 2"/>
          <p:cNvSpPr>
            <a:spLocks/>
          </p:cNvSpPr>
          <p:nvPr/>
        </p:nvSpPr>
        <p:spPr bwMode="hidden">
          <a:xfrm>
            <a:off x="7180131" y="6429375"/>
            <a:ext cx="309563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nb-NO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1035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1036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9523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3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9525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1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2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6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8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9526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59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9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40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7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8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0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1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529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814"/>
            <a:ext cx="8915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Click to edit Master title style</a:t>
            </a:r>
          </a:p>
        </p:txBody>
      </p:sp>
      <p:sp>
        <p:nvSpPr>
          <p:cNvPr id="9530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</a:t>
            </a:r>
            <a:r>
              <a:rPr lang="nb-NO" dirty="0" err="1" smtClean="0"/>
              <a:t>styles</a:t>
            </a:r>
            <a:endParaRPr lang="nb-NO" dirty="0" smtClean="0"/>
          </a:p>
          <a:p>
            <a:pPr lvl="1"/>
            <a:r>
              <a:rPr lang="nb-NO" dirty="0" err="1" smtClean="0"/>
              <a:t>Second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err="1" smtClean="0"/>
              <a:t>Third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err="1" smtClean="0"/>
              <a:t>Fifth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</p:txBody>
      </p:sp>
      <p:sp>
        <p:nvSpPr>
          <p:cNvPr id="9530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9530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B8E2FC5-670A-4E85-BC13-EAA478844FB7}" type="slidenum">
              <a:rPr lang="nb-NO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530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52513" y="6245225"/>
            <a:ext cx="210674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033" name="Picture 94" descr="HsM_side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84"/>
          <a:stretch>
            <a:fillRect/>
          </a:stretch>
        </p:blipFill>
        <p:spPr bwMode="auto">
          <a:xfrm>
            <a:off x="309562" y="6200776"/>
            <a:ext cx="2863454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AutoShape 73"/>
          <p:cNvSpPr>
            <a:spLocks noChangeAspect="1" noChangeArrowheads="1"/>
          </p:cNvSpPr>
          <p:nvPr/>
        </p:nvSpPr>
        <p:spPr bwMode="auto">
          <a:xfrm>
            <a:off x="350838" y="6237289"/>
            <a:ext cx="2636441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nb-NO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0516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4.emf"/><Relationship Id="rId4" Type="http://schemas.openxmlformats.org/officeDocument/2006/relationships/image" Target="../media/image23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8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9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31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tekst 12"/>
          <p:cNvSpPr>
            <a:spLocks noGrp="1"/>
          </p:cNvSpPr>
          <p:nvPr>
            <p:ph type="body" idx="1"/>
          </p:nvPr>
        </p:nvSpPr>
        <p:spPr>
          <a:xfrm>
            <a:off x="1816099" y="5096526"/>
            <a:ext cx="5613401" cy="918342"/>
          </a:xfrm>
        </p:spPr>
        <p:txBody>
          <a:bodyPr>
            <a:normAutofit/>
          </a:bodyPr>
          <a:lstStyle/>
          <a:p>
            <a:r>
              <a:rPr lang="nb-NO" sz="2400" dirty="0" smtClean="0"/>
              <a:t>Gjeld og Egenkapital</a:t>
            </a:r>
            <a:endParaRPr lang="nn-NO" sz="2400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622931" y="6390219"/>
            <a:ext cx="1339036" cy="365125"/>
          </a:xfrm>
        </p:spPr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724793" cy="365125"/>
          </a:xfrm>
        </p:spPr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</a:t>
            </a:fld>
            <a:endParaRPr lang="nn-NO"/>
          </a:p>
        </p:txBody>
      </p:sp>
      <p:sp>
        <p:nvSpPr>
          <p:cNvPr id="7" name="Plassholder for tekst 12"/>
          <p:cNvSpPr txBox="1">
            <a:spLocks/>
          </p:cNvSpPr>
          <p:nvPr/>
        </p:nvSpPr>
        <p:spPr>
          <a:xfrm>
            <a:off x="1816099" y="3481682"/>
            <a:ext cx="5613401" cy="15562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None/>
              <a:defRPr sz="1800" kern="1200" baseline="0">
                <a:solidFill>
                  <a:schemeClr val="bg1"/>
                </a:solidFill>
                <a:effectLst/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sz="3200" dirty="0" smtClean="0"/>
              <a:t>Kapittel 8</a:t>
            </a:r>
          </a:p>
          <a:p>
            <a:r>
              <a:rPr lang="nb-N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Finansiering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Prosjektanalyse</a:t>
            </a:r>
            <a:br>
              <a:rPr lang="nb-NO" dirty="0"/>
            </a:br>
            <a:r>
              <a:rPr lang="nb-NO" sz="3600" dirty="0"/>
              <a:t>Øyvind Bøhren og Per Ivar Gjærum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5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7B53-10D9-4DAE-8B67-74B056CF7FB7}" type="slidenum">
              <a:rPr lang="en-US"/>
              <a:pPr/>
              <a:t>10</a:t>
            </a:fld>
            <a:endParaRPr lang="en-US"/>
          </a:p>
        </p:txBody>
      </p:sp>
      <p:sp>
        <p:nvSpPr>
          <p:cNvPr id="4270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2800" dirty="0"/>
              <a:t>Investeringsrisikoen er usikkerheten i kontant-strømmen (uansett finansiering, også ved 0 gjeld).</a:t>
            </a:r>
          </a:p>
          <a:p>
            <a:r>
              <a:rPr lang="nb-NO" sz="2800" dirty="0"/>
              <a:t>Når gjelden er såpass stor at det kan oppstå finansiell krise (konkursrisiko), vil ytterligere gjeld øke risikotillegget i lånerenten (risikokompensasjon til långiverne).</a:t>
            </a:r>
          </a:p>
          <a:p>
            <a:r>
              <a:rPr lang="nb-NO" sz="2800" dirty="0"/>
              <a:t>Egenkapitalkostnaden er større enn gjeldskostnaden og stiger med gjeldsgraden, fordi eierne også påføres finansieringsrisiko.</a:t>
            </a:r>
          </a:p>
        </p:txBody>
      </p:sp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Konkursrisiko og investeringsrisiko</a:t>
            </a:r>
          </a:p>
        </p:txBody>
      </p:sp>
    </p:spTree>
    <p:extLst>
      <p:ext uri="{BB962C8B-B14F-4D97-AF65-F5344CB8AC3E}">
        <p14:creationId xmlns:p14="http://schemas.microsoft.com/office/powerpoint/2010/main" val="142703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7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7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7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7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11</a:t>
            </a:fld>
            <a:endParaRPr lang="nn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Finansieringsrisiko øker når gjeldsgraden </a:t>
            </a:r>
            <a:r>
              <a:rPr lang="nb-NO" dirty="0" smtClean="0"/>
              <a:t>øker</a:t>
            </a:r>
            <a:endParaRPr lang="nb-NO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5829" y="2074985"/>
            <a:ext cx="5964826" cy="1422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07445" y="2667000"/>
            <a:ext cx="5943600" cy="3653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92608" y="3977640"/>
            <a:ext cx="3410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 smtClean="0">
                <a:latin typeface="Calibri" pitchFamily="34" charset="0"/>
                <a:cs typeface="Calibri" pitchFamily="34" charset="0"/>
              </a:rPr>
              <a:t>Gearingeffekten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Bil på høyt gir i motbakke kveler ofte motoren.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81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12</a:t>
            </a:fld>
            <a:endParaRPr lang="nn-NO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Investeringsrisiko </a:t>
            </a:r>
          </a:p>
          <a:p>
            <a:pPr lvl="1"/>
            <a:r>
              <a:rPr lang="nb-NO" sz="2400" dirty="0"/>
              <a:t>Skyldes usikkerhet i </a:t>
            </a:r>
            <a:r>
              <a:rPr lang="nb-NO" sz="2400" dirty="0" smtClean="0"/>
              <a:t>kontantstrøm </a:t>
            </a:r>
            <a:r>
              <a:rPr lang="nb-NO" sz="2400" dirty="0"/>
              <a:t>fra driften. Uansett </a:t>
            </a:r>
            <a:r>
              <a:rPr lang="nb-NO" sz="2400" dirty="0" smtClean="0"/>
              <a:t>gjeld.</a:t>
            </a:r>
            <a:endParaRPr lang="nb-NO" sz="2400" dirty="0"/>
          </a:p>
          <a:p>
            <a:r>
              <a:rPr lang="nb-NO" dirty="0"/>
              <a:t>Finansieringsrisiko </a:t>
            </a:r>
          </a:p>
          <a:p>
            <a:pPr lvl="1"/>
            <a:r>
              <a:rPr lang="nb-NO" sz="2400" dirty="0"/>
              <a:t>Skyldes fast betalingsforpliktelse på gjeld (renter og </a:t>
            </a:r>
            <a:r>
              <a:rPr lang="nb-NO" sz="2400" dirty="0" smtClean="0"/>
              <a:t>avdrag).</a:t>
            </a:r>
            <a:endParaRPr lang="nb-NO" sz="2400" dirty="0"/>
          </a:p>
          <a:p>
            <a:pPr lvl="1"/>
            <a:r>
              <a:rPr lang="nb-NO" sz="2400" dirty="0"/>
              <a:t>Stiger med </a:t>
            </a:r>
            <a:r>
              <a:rPr lang="nb-NO" sz="2400" dirty="0" smtClean="0"/>
              <a:t>gjeldsgraden.</a:t>
            </a:r>
            <a:endParaRPr lang="nb-NO" sz="2400" dirty="0"/>
          </a:p>
          <a:p>
            <a:r>
              <a:rPr lang="nb-NO" dirty="0"/>
              <a:t>Konkursrisiko</a:t>
            </a:r>
          </a:p>
          <a:p>
            <a:pPr lvl="1"/>
            <a:r>
              <a:rPr lang="nb-NO" sz="2400" dirty="0" smtClean="0"/>
              <a:t>Kontantstrøm </a:t>
            </a:r>
            <a:r>
              <a:rPr lang="nb-NO" sz="2400" dirty="0"/>
              <a:t>fra drift dekker ikke renter og </a:t>
            </a:r>
            <a:r>
              <a:rPr lang="nb-NO" sz="2400" dirty="0" smtClean="0"/>
              <a:t>avdrag.</a:t>
            </a:r>
            <a:endParaRPr lang="nb-NO" sz="2400" dirty="0"/>
          </a:p>
          <a:p>
            <a:pPr lvl="1"/>
            <a:r>
              <a:rPr lang="nb-NO" sz="2400" dirty="0"/>
              <a:t>Skyldes høy </a:t>
            </a:r>
            <a:r>
              <a:rPr lang="nb-NO" sz="2400" dirty="0" smtClean="0"/>
              <a:t>gjeldsgrad.</a:t>
            </a:r>
            <a:endParaRPr lang="nb-NO" sz="24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Finansieringsrisiko øker med gjeldsgraden </a:t>
            </a:r>
          </a:p>
        </p:txBody>
      </p:sp>
    </p:spTree>
    <p:extLst>
      <p:ext uri="{BB962C8B-B14F-4D97-AF65-F5344CB8AC3E}">
        <p14:creationId xmlns:p14="http://schemas.microsoft.com/office/powerpoint/2010/main" val="130492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13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73922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b-NO" dirty="0"/>
              <a:t>Fleksibilitet for eierne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nb-NO" sz="2200" dirty="0"/>
              <a:t>Høy gjeld betyr høy fast forpliktelse for </a:t>
            </a:r>
            <a:r>
              <a:rPr lang="nb-NO" sz="2200" dirty="0" smtClean="0"/>
              <a:t>eierne.</a:t>
            </a:r>
            <a:endParaRPr lang="nb-NO" sz="2200" dirty="0"/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nb-NO" sz="2200" dirty="0"/>
              <a:t>Tilsier lav </a:t>
            </a:r>
            <a:r>
              <a:rPr lang="nb-NO" sz="2200" dirty="0" smtClean="0"/>
              <a:t>gjeld.</a:t>
            </a:r>
            <a:endParaRPr lang="nb-NO" sz="22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b-NO" dirty="0"/>
              <a:t>Kontroll med egenrådig ledelse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nb-NO" sz="2200" dirty="0"/>
              <a:t>Jo mer gjeld, desto større </a:t>
            </a:r>
            <a:r>
              <a:rPr lang="nb-NO" sz="2200" dirty="0" smtClean="0"/>
              <a:t>kontantstrøm </a:t>
            </a:r>
            <a:r>
              <a:rPr lang="nb-NO" sz="2200" dirty="0"/>
              <a:t>fra driften </a:t>
            </a:r>
            <a:r>
              <a:rPr lang="nb-NO" sz="2200" dirty="0" smtClean="0"/>
              <a:t>trengs.</a:t>
            </a:r>
            <a:endParaRPr lang="nb-NO" sz="2200" dirty="0"/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nb-NO" sz="2200" dirty="0" smtClean="0"/>
              <a:t>Høy gjeld gir mindre frie tøyler til ledelsen, </a:t>
            </a:r>
            <a:r>
              <a:rPr lang="nb-NO" sz="2200" smtClean="0"/>
              <a:t>mindre agentkostnad.</a:t>
            </a:r>
            <a:endParaRPr lang="nb-NO" sz="22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b-NO" dirty="0"/>
              <a:t>Lav skatt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nb-NO" sz="2200" dirty="0"/>
              <a:t>Bedrifts, eiers og kreditors </a:t>
            </a:r>
            <a:r>
              <a:rPr lang="nb-NO" sz="2200" dirty="0" smtClean="0"/>
              <a:t>hånd.</a:t>
            </a:r>
            <a:endParaRPr lang="nb-NO" sz="2200" dirty="0"/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nb-NO" sz="2200" dirty="0"/>
              <a:t>Uklar konklusjon; uansett beskjedent </a:t>
            </a:r>
            <a:r>
              <a:rPr lang="nb-NO" sz="2200" dirty="0" smtClean="0"/>
              <a:t>gjeldsargument.</a:t>
            </a:r>
            <a:endParaRPr lang="nb-NO" sz="22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b-NO" dirty="0"/>
              <a:t>Kreditors behov for beskyttelse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nb-NO" sz="2200" dirty="0"/>
              <a:t>Høy gjeld frister eierne til å stjele fra </a:t>
            </a:r>
            <a:r>
              <a:rPr lang="nb-NO" sz="2200" dirty="0" smtClean="0"/>
              <a:t>kreditorene.</a:t>
            </a:r>
            <a:endParaRPr lang="nb-NO" sz="2200" dirty="0"/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nb-NO" sz="2200" dirty="0"/>
              <a:t>Tilsier lav </a:t>
            </a:r>
            <a:r>
              <a:rPr lang="nb-NO" sz="2200" dirty="0" smtClean="0"/>
              <a:t>gjeld.</a:t>
            </a:r>
            <a:endParaRPr lang="nb-NO" sz="22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beste (optimal) gjeldsgrad</a:t>
            </a:r>
            <a:r>
              <a:rPr lang="nb-NO" dirty="0" smtClean="0"/>
              <a:t>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5954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14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Diskonter </a:t>
            </a:r>
            <a:r>
              <a:rPr lang="nb-NO" dirty="0"/>
              <a:t>forventet </a:t>
            </a:r>
            <a:r>
              <a:rPr lang="nb-NO" dirty="0" smtClean="0"/>
              <a:t>kontantstrøm </a:t>
            </a:r>
            <a:r>
              <a:rPr lang="nb-NO" dirty="0"/>
              <a:t>til eierne etter skatt med eiernes kapitalkostnad etter </a:t>
            </a:r>
            <a:r>
              <a:rPr lang="nb-NO" dirty="0" smtClean="0"/>
              <a:t>skatt.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Egenkapitalmetoden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6862153"/>
              </p:ext>
            </p:extLst>
          </p:nvPr>
        </p:nvGraphicFramePr>
        <p:xfrm>
          <a:off x="7015162" y="2256692"/>
          <a:ext cx="2513509" cy="799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3" imgW="1396394" imgH="444307" progId="Equation.DSMT4">
                  <p:embed/>
                </p:oleObj>
              </mc:Choice>
              <mc:Fallback>
                <p:oleObj name="Equation" r:id="rId3" imgW="1396394" imgH="444307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5162" y="2256692"/>
                        <a:ext cx="2513509" cy="79975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CC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98513" y="2664069"/>
            <a:ext cx="6327784" cy="236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98513" y="5099538"/>
            <a:ext cx="7269402" cy="1204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8789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15</a:t>
            </a:fld>
            <a:endParaRPr lang="nn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Egenkapitalstrøm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46272" y="1731104"/>
            <a:ext cx="7789730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85480" y="2570429"/>
            <a:ext cx="6529387" cy="3738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>
            <a:off x="618680" y="5073162"/>
            <a:ext cx="1066800" cy="1588"/>
          </a:xfrm>
          <a:prstGeom prst="straightConnector1">
            <a:avLst/>
          </a:prstGeom>
          <a:ln w="22225">
            <a:solidFill>
              <a:srgbClr val="00B0F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98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16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Egenkapitalmetoden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879568"/>
              </p:ext>
            </p:extLst>
          </p:nvPr>
        </p:nvGraphicFramePr>
        <p:xfrm>
          <a:off x="2812068" y="1793631"/>
          <a:ext cx="424973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Equation" r:id="rId3" imgW="2362200" imgH="279400" progId="Equation.DSMT4">
                  <p:embed/>
                </p:oleObj>
              </mc:Choice>
              <mc:Fallback>
                <p:oleObj name="Equation" r:id="rId3" imgW="2362200" imgH="279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2068" y="1793631"/>
                        <a:ext cx="4249738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58426" y="2587869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Risikofri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rente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5 %;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markedets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risikopremie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6 %;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skattesats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smtClean="0">
                <a:latin typeface="Calibri" pitchFamily="34" charset="0"/>
                <a:cs typeface="Calibri" pitchFamily="34" charset="0"/>
              </a:rPr>
              <a:t>28 %; EK-beta 1,4 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1941546"/>
              </p:ext>
            </p:extLst>
          </p:nvPr>
        </p:nvGraphicFramePr>
        <p:xfrm>
          <a:off x="3288107" y="3205773"/>
          <a:ext cx="332263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Equation" r:id="rId5" imgW="1904174" imgH="406224" progId="Equation.DSMT4">
                  <p:embed/>
                </p:oleObj>
              </mc:Choice>
              <mc:Fallback>
                <p:oleObj name="Equation" r:id="rId5" imgW="1904174" imgH="406224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8107" y="3205773"/>
                        <a:ext cx="3322637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1734320"/>
              </p:ext>
            </p:extLst>
          </p:nvPr>
        </p:nvGraphicFramePr>
        <p:xfrm>
          <a:off x="2725737" y="4223238"/>
          <a:ext cx="4454525" cy="193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Equation" r:id="rId7" imgW="2451100" imgH="1066800" progId="Equation.DSMT4">
                  <p:embed/>
                </p:oleObj>
              </mc:Choice>
              <mc:Fallback>
                <p:oleObj name="Equation" r:id="rId7" imgW="2451100" imgH="1066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5737" y="4223238"/>
                        <a:ext cx="4454525" cy="1938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Line Callout 2 9"/>
          <p:cNvSpPr/>
          <p:nvPr/>
        </p:nvSpPr>
        <p:spPr>
          <a:xfrm>
            <a:off x="802386" y="3205773"/>
            <a:ext cx="1800137" cy="654050"/>
          </a:xfrm>
          <a:prstGeom prst="borderCallout2">
            <a:avLst>
              <a:gd name="adj1" fmla="val 24127"/>
              <a:gd name="adj2" fmla="val 102255"/>
              <a:gd name="adj3" fmla="val 73866"/>
              <a:gd name="adj4" fmla="val 119215"/>
              <a:gd name="adj5" fmla="val 95025"/>
              <a:gd name="adj6" fmla="val 143753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Kapitalkostnad egenkapital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Line Callout 2 10"/>
          <p:cNvSpPr/>
          <p:nvPr/>
        </p:nvSpPr>
        <p:spPr>
          <a:xfrm>
            <a:off x="477070" y="4656504"/>
            <a:ext cx="1800137" cy="821104"/>
          </a:xfrm>
          <a:prstGeom prst="borderCallout2">
            <a:avLst>
              <a:gd name="adj1" fmla="val 24127"/>
              <a:gd name="adj2" fmla="val 102255"/>
              <a:gd name="adj3" fmla="val 73866"/>
              <a:gd name="adj4" fmla="val 119215"/>
              <a:gd name="adj5" fmla="val 95025"/>
              <a:gd name="adj6" fmla="val 143753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Nåverdi egenkapital-metoden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61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17</a:t>
            </a:fld>
            <a:endParaRPr lang="nn-NO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Diskonter forventet </a:t>
            </a:r>
            <a:r>
              <a:rPr lang="nb-NO" dirty="0" smtClean="0"/>
              <a:t>kontantstrøm </a:t>
            </a:r>
            <a:r>
              <a:rPr lang="nb-NO" dirty="0"/>
              <a:t>fra driften etter skatt med eiernes og kreditorenes kapitalkostnad etter </a:t>
            </a:r>
            <a:r>
              <a:rPr lang="nb-NO" dirty="0" smtClean="0"/>
              <a:t>skatt.</a:t>
            </a:r>
            <a:endParaRPr lang="nb-NO" dirty="0"/>
          </a:p>
          <a:p>
            <a:pPr lvl="1"/>
            <a:r>
              <a:rPr lang="nb-NO" sz="2400" dirty="0"/>
              <a:t>Altså: Diskonter totalkapitalstrømmen med </a:t>
            </a:r>
            <a:r>
              <a:rPr lang="nb-NO" sz="2400" dirty="0" smtClean="0"/>
              <a:t>totalkapitalkostnaden.</a:t>
            </a:r>
            <a:endParaRPr lang="nb-NO" sz="24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Totalkapitalmetoden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1835952"/>
              </p:ext>
            </p:extLst>
          </p:nvPr>
        </p:nvGraphicFramePr>
        <p:xfrm>
          <a:off x="7035800" y="3048000"/>
          <a:ext cx="249174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tion" r:id="rId3" imgW="1384300" imgH="444500" progId="Equation.DSMT4">
                  <p:embed/>
                </p:oleObj>
              </mc:Choice>
              <mc:Fallback>
                <p:oleObj name="Equation" r:id="rId3" imgW="1384300" imgH="444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5800" y="3048000"/>
                        <a:ext cx="2491740" cy="8001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CC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336416" y="4200831"/>
            <a:ext cx="7196137" cy="184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1892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18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Totalkapitalmetoden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77071" y="2587869"/>
            <a:ext cx="893363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tabLst>
                <a:tab pos="628650" algn="l"/>
              </a:tabLst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Her: 	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Egenkapitalkostnad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12 %;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gjeldsrente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7 %;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skattesats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28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%;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gjeldsandel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60 % </a:t>
            </a:r>
          </a:p>
        </p:txBody>
      </p:sp>
      <p:sp>
        <p:nvSpPr>
          <p:cNvPr id="10" name="Line Callout 2 9"/>
          <p:cNvSpPr/>
          <p:nvPr/>
        </p:nvSpPr>
        <p:spPr>
          <a:xfrm>
            <a:off x="802386" y="3205773"/>
            <a:ext cx="1800137" cy="654050"/>
          </a:xfrm>
          <a:prstGeom prst="borderCallout2">
            <a:avLst>
              <a:gd name="adj1" fmla="val 24127"/>
              <a:gd name="adj2" fmla="val 102255"/>
              <a:gd name="adj3" fmla="val 73866"/>
              <a:gd name="adj4" fmla="val 119215"/>
              <a:gd name="adj5" fmla="val 95025"/>
              <a:gd name="adj6" fmla="val 143753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Kapitalkostnad totalkapital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Line Callout 2 10"/>
          <p:cNvSpPr/>
          <p:nvPr/>
        </p:nvSpPr>
        <p:spPr>
          <a:xfrm>
            <a:off x="477070" y="4656504"/>
            <a:ext cx="1800137" cy="821104"/>
          </a:xfrm>
          <a:prstGeom prst="borderCallout2">
            <a:avLst>
              <a:gd name="adj1" fmla="val 24127"/>
              <a:gd name="adj2" fmla="val 102255"/>
              <a:gd name="adj3" fmla="val 73866"/>
              <a:gd name="adj4" fmla="val 119215"/>
              <a:gd name="adj5" fmla="val 95025"/>
              <a:gd name="adj6" fmla="val 143753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Nåverdi totalkapital-metoden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1574669"/>
              </p:ext>
            </p:extLst>
          </p:nvPr>
        </p:nvGraphicFramePr>
        <p:xfrm>
          <a:off x="3349651" y="1755530"/>
          <a:ext cx="3194050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" name="Equation" r:id="rId3" imgW="2044700" imgH="393700" progId="Equation.DSMT4">
                  <p:embed/>
                </p:oleObj>
              </mc:Choice>
              <mc:Fallback>
                <p:oleObj name="Equation" r:id="rId3" imgW="2044700" imgH="3937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9651" y="1755530"/>
                        <a:ext cx="3194050" cy="700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9097297"/>
              </p:ext>
            </p:extLst>
          </p:nvPr>
        </p:nvGraphicFramePr>
        <p:xfrm>
          <a:off x="3208979" y="3308840"/>
          <a:ext cx="34925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Equation" r:id="rId5" imgW="2235200" imgH="431800" progId="Equation.DSMT4">
                  <p:embed/>
                </p:oleObj>
              </mc:Choice>
              <mc:Fallback>
                <p:oleObj name="Equation" r:id="rId5" imgW="2235200" imgH="4318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8979" y="3308840"/>
                        <a:ext cx="3492500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9057461"/>
              </p:ext>
            </p:extLst>
          </p:nvPr>
        </p:nvGraphicFramePr>
        <p:xfrm>
          <a:off x="2720975" y="4310905"/>
          <a:ext cx="4518025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name="Equation" r:id="rId7" imgW="2628900" imgH="1066800" progId="Equation.DSMT4">
                  <p:embed/>
                </p:oleObj>
              </mc:Choice>
              <mc:Fallback>
                <p:oleObj name="Equation" r:id="rId7" imgW="2628900" imgH="1066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0975" y="4310905"/>
                        <a:ext cx="4518025" cy="183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4312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00DA-4480-4C54-BD9C-7F39F1C59B27}" type="slidenum">
              <a:rPr lang="en-US"/>
              <a:pPr/>
              <a:t>19</a:t>
            </a:fld>
            <a:endParaRPr lang="en-US"/>
          </a:p>
        </p:txBody>
      </p:sp>
      <p:sp>
        <p:nvSpPr>
          <p:cNvPr id="433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Ved totalkapitalmetoden beregnes nominell kontantstrøm etter skatt, uavhengig av finansieringen.</a:t>
            </a:r>
          </a:p>
          <a:p>
            <a:r>
              <a:rPr lang="nb-NO" dirty="0"/>
              <a:t>Nåverdien beregnes av totalkapitalkostnaden etter skatt:</a:t>
            </a:r>
          </a:p>
        </p:txBody>
      </p:sp>
      <p:sp>
        <p:nvSpPr>
          <p:cNvPr id="433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Totalkapitalmetoden</a:t>
            </a:r>
          </a:p>
        </p:txBody>
      </p:sp>
      <p:graphicFrame>
        <p:nvGraphicFramePr>
          <p:cNvPr id="43315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607967"/>
              </p:ext>
            </p:extLst>
          </p:nvPr>
        </p:nvGraphicFramePr>
        <p:xfrm>
          <a:off x="1382713" y="4419600"/>
          <a:ext cx="5695950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Equation" r:id="rId3" imgW="1879560" imgH="393480" progId="Equation.DSMT4">
                  <p:embed/>
                </p:oleObj>
              </mc:Choice>
              <mc:Fallback>
                <p:oleObj name="Equation" r:id="rId3" imgW="18795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382713" y="4419600"/>
                        <a:ext cx="5695950" cy="1101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217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3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3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3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3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3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3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15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BØK311 BEDRIFTSØKONOMI 2b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349B-86F0-4104-9B43-AB58508A664F}" type="slidenum">
              <a:rPr lang="en-US"/>
              <a:pPr/>
              <a:t>2</a:t>
            </a:fld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801422" y="1650999"/>
            <a:ext cx="8609277" cy="473922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nb-NO" sz="2200" dirty="0"/>
              <a:t>Etter å ha jobbet med lærebok og hjemmeside til kapittel 8 skal du kunne</a:t>
            </a:r>
            <a:r>
              <a:rPr lang="nb-NO" sz="2200" dirty="0" smtClean="0"/>
              <a:t>:</a:t>
            </a:r>
            <a:endParaRPr lang="nb-NO" sz="22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nb-NO" sz="2000" dirty="0"/>
              <a:t>Beskrive hvilke komponenter gjeld og egenkapital består av og forskjellen mellom bokverdi og </a:t>
            </a:r>
            <a:r>
              <a:rPr lang="nb-NO" sz="2000" dirty="0" smtClean="0"/>
              <a:t>markedsverdi.</a:t>
            </a:r>
            <a:endParaRPr lang="nb-NO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nb-NO" sz="2000" dirty="0"/>
              <a:t>Forklare hvordan gjeldsfinansiering påvirker risikoen for kreditorer og </a:t>
            </a:r>
            <a:r>
              <a:rPr lang="nb-NO" sz="2000" dirty="0" smtClean="0"/>
              <a:t>eiere.</a:t>
            </a:r>
            <a:endParaRPr lang="nb-NO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nb-NO" sz="2000" dirty="0"/>
              <a:t>Redegjøre for hva som påvirker valget mellom å finansiere med gjeld kontra </a:t>
            </a:r>
            <a:r>
              <a:rPr lang="nb-NO" sz="2000" dirty="0" smtClean="0"/>
              <a:t>egenkapital.</a:t>
            </a:r>
            <a:endParaRPr lang="nb-NO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nb-NO" sz="2000" dirty="0"/>
              <a:t>Beregne kontantstrøm og nåverdi basert på egenkapitalmetoden og </a:t>
            </a:r>
            <a:r>
              <a:rPr lang="nb-NO" sz="2000" dirty="0" smtClean="0"/>
              <a:t>totalkapitalmetoden.</a:t>
            </a:r>
            <a:endParaRPr lang="nb-NO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nb-NO" sz="2000" dirty="0"/>
              <a:t>Konstruere kontantstrøm fra driften basert på kontantstrøm til eierne og </a:t>
            </a:r>
            <a:r>
              <a:rPr lang="nb-NO" sz="2000" dirty="0" smtClean="0"/>
              <a:t>omvendt.</a:t>
            </a:r>
            <a:endParaRPr lang="nb-NO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nb-NO" sz="2000" dirty="0"/>
              <a:t>Finne egenkapitalverdi og egenkapitalkostnad ved hjelp av </a:t>
            </a:r>
            <a:r>
              <a:rPr lang="nb-NO" sz="2000" dirty="0" smtClean="0"/>
              <a:t>dividendemodellen.</a:t>
            </a:r>
            <a:endParaRPr lang="nb-NO" sz="2000" dirty="0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Læringsmål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7957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91DB-5915-47E6-BF4F-44A2E965611C}" type="slidenum">
              <a:rPr lang="en-US"/>
              <a:pPr/>
              <a:t>20</a:t>
            </a:fld>
            <a:endParaRPr lang="en-US"/>
          </a:p>
        </p:txBody>
      </p:sp>
      <p:sp>
        <p:nvSpPr>
          <p:cNvPr id="434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Bruk av totalkapitalmetoden og veid gjennomsnittlig kapitalkostnad gir sjelden samme svar som egenkapitalmetoden.</a:t>
            </a:r>
          </a:p>
          <a:p>
            <a:r>
              <a:rPr lang="nb-NO" dirty="0"/>
              <a:t>Avviket skyldes at formelen forutsetter en nåverdibasert gjeldsgrad, som må holdes konstant i hele prosjektets levetid.</a:t>
            </a:r>
          </a:p>
          <a:p>
            <a:r>
              <a:rPr lang="nb-NO" dirty="0"/>
              <a:t>Ofte blandes metodene sammen – for å unngå dette anbefales egenkapitalmetoden.</a:t>
            </a:r>
          </a:p>
        </p:txBody>
      </p:sp>
      <p:sp>
        <p:nvSpPr>
          <p:cNvPr id="434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/>
              <a:t>Veid gjennomsnittlig kapitalkostnad</a:t>
            </a:r>
          </a:p>
        </p:txBody>
      </p:sp>
    </p:spTree>
    <p:extLst>
      <p:ext uri="{BB962C8B-B14F-4D97-AF65-F5344CB8AC3E}">
        <p14:creationId xmlns:p14="http://schemas.microsoft.com/office/powerpoint/2010/main" val="282209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4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4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4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4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4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4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17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21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Enkel metode for å beregne verdi eller kostnad for </a:t>
            </a:r>
            <a:r>
              <a:rPr lang="nb-NO" dirty="0" smtClean="0"/>
              <a:t>egenkapital.</a:t>
            </a:r>
            <a:endParaRPr lang="nb-NO" dirty="0"/>
          </a:p>
          <a:p>
            <a:r>
              <a:rPr lang="nb-NO" smtClean="0"/>
              <a:t>Idé: </a:t>
            </a:r>
            <a:r>
              <a:rPr lang="nb-NO" dirty="0"/>
              <a:t>En aksjes verdi er nåverdien av forventet </a:t>
            </a:r>
            <a:r>
              <a:rPr lang="nb-NO" dirty="0" smtClean="0"/>
              <a:t>dividende.</a:t>
            </a:r>
            <a:endParaRPr lang="nb-NO" dirty="0"/>
          </a:p>
          <a:p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Dividendemodellen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0936377"/>
              </p:ext>
            </p:extLst>
          </p:nvPr>
        </p:nvGraphicFramePr>
        <p:xfrm>
          <a:off x="2298700" y="3892061"/>
          <a:ext cx="53086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3" imgW="2654300" imgH="889000" progId="Equation.DSMT4">
                  <p:embed/>
                </p:oleObj>
              </mc:Choice>
              <mc:Fallback>
                <p:oleObj name="Equation" r:id="rId3" imgW="2654300" imgH="8890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8700" y="3892061"/>
                        <a:ext cx="53086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960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22</a:t>
            </a:fld>
            <a:endParaRPr lang="nn-NO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43581" y="641838"/>
            <a:ext cx="6617452" cy="569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8160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23</a:t>
            </a:fld>
            <a:endParaRPr lang="nn-NO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Hvis dividenden har konstant vekst </a:t>
            </a:r>
            <a:r>
              <a:rPr lang="nb-NO" i="1" dirty="0"/>
              <a:t>v</a:t>
            </a:r>
            <a:r>
              <a:rPr lang="nb-NO" dirty="0"/>
              <a:t> og evig </a:t>
            </a:r>
            <a:r>
              <a:rPr lang="nb-NO" dirty="0" smtClean="0"/>
              <a:t>levetid:</a:t>
            </a:r>
          </a:p>
          <a:p>
            <a:endParaRPr lang="nb-NO" dirty="0"/>
          </a:p>
          <a:p>
            <a:endParaRPr lang="nb-NO" dirty="0" smtClean="0"/>
          </a:p>
          <a:p>
            <a:r>
              <a:rPr lang="nb-NO" dirty="0"/>
              <a:t>Løst for egenkapitalkostnaden </a:t>
            </a:r>
            <a:r>
              <a:rPr lang="nb-NO" i="1" dirty="0" err="1"/>
              <a:t>r</a:t>
            </a:r>
            <a:r>
              <a:rPr lang="nb-NO" i="1" baseline="-25000" dirty="0" err="1"/>
              <a:t>E</a:t>
            </a:r>
            <a:endParaRPr lang="nb-NO" i="1" baseline="-25000" dirty="0"/>
          </a:p>
          <a:p>
            <a:endParaRPr lang="nb-NO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Dividendemodellen</a:t>
            </a:r>
            <a:endParaRPr lang="nb-NO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9419739"/>
              </p:ext>
            </p:extLst>
          </p:nvPr>
        </p:nvGraphicFramePr>
        <p:xfrm>
          <a:off x="3832354" y="2344622"/>
          <a:ext cx="2259620" cy="863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Equation" r:id="rId3" imgW="1129810" imgH="431613" progId="Equation.DSMT4">
                  <p:embed/>
                </p:oleObj>
              </mc:Choice>
              <mc:Fallback>
                <p:oleObj name="Equation" r:id="rId3" imgW="1129810" imgH="431613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2354" y="2344622"/>
                        <a:ext cx="2259620" cy="863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5251650"/>
              </p:ext>
            </p:extLst>
          </p:nvPr>
        </p:nvGraphicFramePr>
        <p:xfrm>
          <a:off x="3823141" y="4727330"/>
          <a:ext cx="2286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Equation" r:id="rId5" imgW="1143000" imgH="431800" progId="Equation.DSMT4">
                  <p:embed/>
                </p:oleObj>
              </mc:Choice>
              <mc:Fallback>
                <p:oleObj name="Equation" r:id="rId5" imgW="1143000" imgH="4318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3141" y="4727330"/>
                        <a:ext cx="2286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123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24</a:t>
            </a:fld>
            <a:endParaRPr lang="nn-NO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02605" y="677009"/>
            <a:ext cx="7698254" cy="5647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6012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25</a:t>
            </a:fld>
            <a:endParaRPr lang="nn-NO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Finansieringsprosjekter</a:t>
            </a:r>
          </a:p>
          <a:p>
            <a:pPr lvl="1"/>
            <a:r>
              <a:rPr lang="nb-NO" dirty="0"/>
              <a:t>Dreier seg om gjeldsprosjekter og </a:t>
            </a:r>
            <a:r>
              <a:rPr lang="nb-NO" dirty="0" smtClean="0"/>
              <a:t>egenkapitalprosjekter.</a:t>
            </a:r>
            <a:endParaRPr lang="nb-NO" dirty="0"/>
          </a:p>
          <a:p>
            <a:pPr lvl="1"/>
            <a:r>
              <a:rPr lang="nb-NO" dirty="0"/>
              <a:t>Har </a:t>
            </a:r>
            <a:r>
              <a:rPr lang="nb-NO" dirty="0" smtClean="0"/>
              <a:t>kontantstrømmen </a:t>
            </a:r>
            <a:r>
              <a:rPr lang="nb-NO" dirty="0"/>
              <a:t>(+, -, -, </a:t>
            </a:r>
            <a:r>
              <a:rPr lang="nb-NO" dirty="0" smtClean="0"/>
              <a:t>…-).</a:t>
            </a:r>
            <a:endParaRPr lang="nb-NO" dirty="0"/>
          </a:p>
          <a:p>
            <a:pPr lvl="1"/>
            <a:r>
              <a:rPr lang="nb-NO" dirty="0"/>
              <a:t>Bokført verdi kan avvike sterkt fra </a:t>
            </a:r>
            <a:r>
              <a:rPr lang="nb-NO" dirty="0" smtClean="0"/>
              <a:t>markedsverdi.</a:t>
            </a:r>
            <a:endParaRPr lang="nb-NO" dirty="0"/>
          </a:p>
          <a:p>
            <a:pPr lvl="1"/>
            <a:r>
              <a:rPr lang="nb-NO" dirty="0"/>
              <a:t>Finans er mer interessert i markedsverdi enn i </a:t>
            </a:r>
            <a:r>
              <a:rPr lang="nb-NO" dirty="0" smtClean="0"/>
              <a:t>bokverdi.</a:t>
            </a:r>
            <a:endParaRPr lang="nb-NO" dirty="0"/>
          </a:p>
          <a:p>
            <a:r>
              <a:rPr lang="nb-NO" dirty="0"/>
              <a:t>Gjeldsfinansiering</a:t>
            </a:r>
          </a:p>
          <a:p>
            <a:pPr lvl="1"/>
            <a:r>
              <a:rPr lang="nb-NO" dirty="0"/>
              <a:t>Økt gjeldsgrad gir mer risiko for eierne og høyere </a:t>
            </a:r>
            <a:r>
              <a:rPr lang="nb-NO" dirty="0" smtClean="0"/>
              <a:t>egenkapitalkostnad.</a:t>
            </a:r>
            <a:endParaRPr lang="nb-NO" dirty="0"/>
          </a:p>
          <a:p>
            <a:pPr lvl="1"/>
            <a:r>
              <a:rPr lang="nb-NO" dirty="0"/>
              <a:t>Skyldes økt fast betalingsforpliktelse som avdrag og </a:t>
            </a:r>
            <a:r>
              <a:rPr lang="nb-NO" dirty="0" smtClean="0"/>
              <a:t>renter.</a:t>
            </a:r>
            <a:endParaRPr lang="nb-NO" dirty="0"/>
          </a:p>
          <a:p>
            <a:pPr lvl="1"/>
            <a:r>
              <a:rPr lang="nb-NO" dirty="0"/>
              <a:t>Jo høyere gjeld, desto høyere </a:t>
            </a:r>
            <a:r>
              <a:rPr lang="nb-NO" dirty="0" smtClean="0"/>
              <a:t>konkursrisiko.</a:t>
            </a:r>
            <a:endParaRPr lang="nb-NO" dirty="0"/>
          </a:p>
          <a:p>
            <a:pPr lvl="1"/>
            <a:r>
              <a:rPr lang="nb-NO" dirty="0"/>
              <a:t>Konkurs oppstår når eiendelene er mindre verd enn </a:t>
            </a:r>
            <a:r>
              <a:rPr lang="nb-NO" dirty="0" smtClean="0"/>
              <a:t>gjelden.</a:t>
            </a:r>
            <a:endParaRPr lang="nb-NO" dirty="0"/>
          </a:p>
          <a:p>
            <a:endParaRPr lang="nb-NO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</p:spTree>
    <p:extLst>
      <p:ext uri="{BB962C8B-B14F-4D97-AF65-F5344CB8AC3E}">
        <p14:creationId xmlns:p14="http://schemas.microsoft.com/office/powerpoint/2010/main" val="52050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26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Egenkapitalmetoden</a:t>
            </a:r>
          </a:p>
          <a:p>
            <a:pPr lvl="1"/>
            <a:r>
              <a:rPr lang="nb-NO" dirty="0"/>
              <a:t>Diskonter forventet egenkapitalstrøm med </a:t>
            </a:r>
            <a:r>
              <a:rPr lang="nb-NO" dirty="0" smtClean="0"/>
              <a:t>egenkapitalkostnaden.</a:t>
            </a:r>
            <a:endParaRPr lang="nb-NO" dirty="0"/>
          </a:p>
          <a:p>
            <a:r>
              <a:rPr lang="nb-NO" dirty="0"/>
              <a:t>Totalkapitalmetoden</a:t>
            </a:r>
          </a:p>
          <a:p>
            <a:pPr lvl="1"/>
            <a:r>
              <a:rPr lang="nb-NO" dirty="0"/>
              <a:t>Diskonter forventet totalkapitalstrøm med </a:t>
            </a:r>
            <a:r>
              <a:rPr lang="nb-NO" dirty="0" smtClean="0"/>
              <a:t>totalkapitalkostnaden.</a:t>
            </a:r>
            <a:endParaRPr lang="nb-NO" dirty="0"/>
          </a:p>
          <a:p>
            <a:r>
              <a:rPr lang="nb-NO" dirty="0"/>
              <a:t>Forholdet mellom egenkapitalmetoden og totalkapitalmetoden</a:t>
            </a:r>
          </a:p>
          <a:p>
            <a:pPr lvl="1"/>
            <a:r>
              <a:rPr lang="nb-NO" dirty="0"/>
              <a:t>Alternative teknikker for verdsettelse av et </a:t>
            </a:r>
            <a:r>
              <a:rPr lang="nb-NO" dirty="0" smtClean="0"/>
              <a:t>prosjekt.</a:t>
            </a:r>
            <a:endParaRPr lang="nb-NO" dirty="0"/>
          </a:p>
          <a:p>
            <a:pPr lvl="1"/>
            <a:r>
              <a:rPr lang="nb-NO" dirty="0"/>
              <a:t>Gir normalt ikke nøyaktig samme </a:t>
            </a:r>
            <a:r>
              <a:rPr lang="nb-NO" dirty="0" smtClean="0"/>
              <a:t>nåverdi.</a:t>
            </a:r>
            <a:endParaRPr lang="nb-NO" dirty="0"/>
          </a:p>
          <a:p>
            <a:pPr lvl="1"/>
            <a:r>
              <a:rPr lang="nb-NO" dirty="0"/>
              <a:t>Lett å rote sammen til feilaktig hummer-og-kanari </a:t>
            </a:r>
            <a:r>
              <a:rPr lang="nb-NO" dirty="0" smtClean="0"/>
              <a:t>metode.</a:t>
            </a:r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</p:spTree>
    <p:extLst>
      <p:ext uri="{BB962C8B-B14F-4D97-AF65-F5344CB8AC3E}">
        <p14:creationId xmlns:p14="http://schemas.microsoft.com/office/powerpoint/2010/main" val="214601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27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Dividendemodellen</a:t>
            </a:r>
          </a:p>
          <a:p>
            <a:pPr lvl="1"/>
            <a:r>
              <a:rPr lang="nb-NO" dirty="0"/>
              <a:t>Enkel metode for å anslå egenkapitalens verdi og </a:t>
            </a:r>
            <a:r>
              <a:rPr lang="nb-NO" dirty="0" smtClean="0"/>
              <a:t>kapitalkostnad.</a:t>
            </a:r>
            <a:endParaRPr lang="nb-NO" dirty="0"/>
          </a:p>
          <a:p>
            <a:pPr lvl="1"/>
            <a:r>
              <a:rPr lang="nb-NO" dirty="0"/>
              <a:t>Antar at forventet fremtidig dividende er annuitet med konstant vekst og uendelig </a:t>
            </a:r>
            <a:r>
              <a:rPr lang="nb-NO" dirty="0" smtClean="0"/>
              <a:t>levetid.</a:t>
            </a:r>
            <a:endParaRPr lang="nb-NO" dirty="0"/>
          </a:p>
          <a:p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</p:spTree>
    <p:extLst>
      <p:ext uri="{BB962C8B-B14F-4D97-AF65-F5344CB8AC3E}">
        <p14:creationId xmlns:p14="http://schemas.microsoft.com/office/powerpoint/2010/main" val="64147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Times New Roman" charset="0"/>
              <a:buAutoNum type="arabicPeriod"/>
            </a:pPr>
            <a:r>
              <a:rPr lang="en-US" dirty="0" err="1"/>
              <a:t>Gjeld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egenkapital</a:t>
            </a:r>
            <a:endParaRPr lang="en-US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Times New Roman" charset="0"/>
              <a:buAutoNum type="arabicPeriod"/>
            </a:pPr>
            <a:r>
              <a:rPr lang="en-US" dirty="0" err="1"/>
              <a:t>Gjeldsgrad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risiko</a:t>
            </a:r>
            <a:endParaRPr lang="en-US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Times New Roman" charset="0"/>
              <a:buAutoNum type="arabicPeriod"/>
            </a:pPr>
            <a:r>
              <a:rPr lang="en-US" dirty="0" err="1"/>
              <a:t>Totalkapitalmetoden</a:t>
            </a:r>
            <a:endParaRPr lang="en-US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Times New Roman" charset="0"/>
              <a:buAutoNum type="arabicPeriod"/>
            </a:pPr>
            <a:r>
              <a:rPr lang="en-US" dirty="0" err="1"/>
              <a:t>Egenkapitalmetoden</a:t>
            </a:r>
            <a:endParaRPr lang="en-US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Times New Roman" charset="0"/>
              <a:buAutoNum type="arabicPeriod"/>
            </a:pPr>
            <a:r>
              <a:rPr lang="en-US" dirty="0" err="1"/>
              <a:t>Dividendemodellen</a:t>
            </a:r>
            <a:endParaRPr lang="en-US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Times New Roman" charset="0"/>
              <a:buAutoNum type="arabicPeriod"/>
            </a:pPr>
            <a:r>
              <a:rPr lang="en-US" dirty="0" err="1" smtClean="0"/>
              <a:t>Oppsummering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Oversikt: Kapittel </a:t>
            </a:r>
            <a:r>
              <a:rPr lang="nb-NO" dirty="0" smtClean="0"/>
              <a:t>8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0119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32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6AA70-A18E-4EBE-B546-6281C3D77C61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Gjeld og egenkapital</a:t>
            </a:r>
          </a:p>
        </p:txBody>
      </p:sp>
      <p:graphicFrame>
        <p:nvGraphicFramePr>
          <p:cNvPr id="74816" name="Group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692539"/>
              </p:ext>
            </p:extLst>
          </p:nvPr>
        </p:nvGraphicFramePr>
        <p:xfrm>
          <a:off x="1150541" y="1358900"/>
          <a:ext cx="7592880" cy="4230689"/>
        </p:xfrm>
        <a:graphic>
          <a:graphicData uri="http://schemas.openxmlformats.org/drawingml/2006/table">
            <a:tbl>
              <a:tblPr/>
              <a:tblGrid>
                <a:gridCol w="3797300"/>
                <a:gridCol w="3795580"/>
              </a:tblGrid>
              <a:tr h="844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Eiendeler</a:t>
                      </a:r>
                    </a:p>
                  </a:txBody>
                  <a:tcPr marL="99060" marR="99060" anchor="b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Egenkapital og gjeld</a:t>
                      </a:r>
                    </a:p>
                  </a:txBody>
                  <a:tcPr marL="99060" marR="9906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2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Anleggsmidler</a:t>
                      </a:r>
                    </a:p>
                  </a:txBody>
                  <a:tcPr marL="99060" marR="99060" anchor="b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Egenkapital</a:t>
                      </a:r>
                    </a:p>
                  </a:txBody>
                  <a:tcPr marL="99060" marR="9906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4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Omløpsmidler</a:t>
                      </a:r>
                    </a:p>
                  </a:txBody>
                  <a:tcPr marL="99060" marR="99060" anchor="b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Kortsiktig gjeld</a:t>
                      </a:r>
                    </a:p>
                  </a:txBody>
                  <a:tcPr marL="99060" marR="9906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2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anchor="b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Langsiktig gjeld</a:t>
                      </a:r>
                    </a:p>
                  </a:txBody>
                  <a:tcPr marL="99060" marR="9906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5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Sum eiendeler</a:t>
                      </a:r>
                    </a:p>
                  </a:txBody>
                  <a:tcPr marL="99060" marR="99060" anchor="b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Sum EK og gjeld</a:t>
                      </a:r>
                    </a:p>
                  </a:txBody>
                  <a:tcPr marL="99060" marR="9906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4817" name="AutoShape 65"/>
          <p:cNvSpPr>
            <a:spLocks/>
          </p:cNvSpPr>
          <p:nvPr/>
        </p:nvSpPr>
        <p:spPr bwMode="auto">
          <a:xfrm>
            <a:off x="369756" y="3944939"/>
            <a:ext cx="4192852" cy="744537"/>
          </a:xfrm>
          <a:prstGeom prst="borderCallout2">
            <a:avLst>
              <a:gd name="adj1" fmla="val 15352"/>
              <a:gd name="adj2" fmla="val 101968"/>
              <a:gd name="adj3" fmla="val 15352"/>
              <a:gd name="adj4" fmla="val 114398"/>
              <a:gd name="adj5" fmla="val -33051"/>
              <a:gd name="adj6" fmla="val 127278"/>
            </a:avLst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nb-NO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Arbeidskapital =</a:t>
            </a:r>
          </a:p>
          <a:p>
            <a:pPr algn="ctr">
              <a:buFont typeface="Wingdings" pitchFamily="2" charset="2"/>
              <a:buNone/>
            </a:pPr>
            <a:r>
              <a:rPr lang="nb-NO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Omløpsmidler – Kortsiktig gjeld</a:t>
            </a:r>
          </a:p>
        </p:txBody>
      </p:sp>
    </p:spTree>
    <p:extLst>
      <p:ext uri="{BB962C8B-B14F-4D97-AF65-F5344CB8AC3E}">
        <p14:creationId xmlns:p14="http://schemas.microsoft.com/office/powerpoint/2010/main" val="406759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4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F7331-8B49-48F9-9174-B46C4D3120BE}" type="slidenum">
              <a:rPr lang="en-US"/>
              <a:pPr/>
              <a:t>5</a:t>
            </a:fld>
            <a:endParaRPr lang="en-US"/>
          </a:p>
        </p:txBody>
      </p:sp>
      <p:sp>
        <p:nvSpPr>
          <p:cNvPr id="422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Gjeldsgrad = Gjeld / Egenkapital</a:t>
            </a:r>
          </a:p>
          <a:p>
            <a:r>
              <a:rPr lang="nb-NO" dirty="0"/>
              <a:t>Gjeldsandel = Gjeld / Totalkapital</a:t>
            </a:r>
          </a:p>
          <a:p>
            <a:r>
              <a:rPr lang="nb-NO" dirty="0"/>
              <a:t>Egenkapitalandel = Egenkapital / Totalkapital</a:t>
            </a:r>
          </a:p>
          <a:p>
            <a:r>
              <a:rPr lang="nb-NO" dirty="0"/>
              <a:t>Regnskapsanalysen baserer seg på </a:t>
            </a:r>
            <a:br>
              <a:rPr lang="nb-NO" dirty="0"/>
            </a:br>
            <a:r>
              <a:rPr lang="nb-NO" dirty="0"/>
              <a:t>bokførte verdier (historisk kost prinsippet).</a:t>
            </a:r>
          </a:p>
          <a:p>
            <a:r>
              <a:rPr lang="nb-NO" dirty="0"/>
              <a:t>Markedsverdien avviker ofte fra bokført verdi.</a:t>
            </a:r>
          </a:p>
          <a:p>
            <a:r>
              <a:rPr lang="nb-NO" dirty="0"/>
              <a:t>Merverdien angis via skjulte reserver.</a:t>
            </a:r>
          </a:p>
        </p:txBody>
      </p:sp>
      <p:sp>
        <p:nvSpPr>
          <p:cNvPr id="422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Kapitalstruktur</a:t>
            </a:r>
          </a:p>
        </p:txBody>
      </p:sp>
    </p:spTree>
    <p:extLst>
      <p:ext uri="{BB962C8B-B14F-4D97-AF65-F5344CB8AC3E}">
        <p14:creationId xmlns:p14="http://schemas.microsoft.com/office/powerpoint/2010/main" val="398090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2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2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2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2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2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2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2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2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2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2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2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2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9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6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01423" y="5020408"/>
            <a:ext cx="8879286" cy="1369810"/>
          </a:xfrm>
        </p:spPr>
        <p:txBody>
          <a:bodyPr>
            <a:normAutofit fontScale="70000" lnSpcReduction="20000"/>
          </a:bodyPr>
          <a:lstStyle/>
          <a:p>
            <a:r>
              <a:rPr lang="nb-NO" dirty="0"/>
              <a:t>Kortsiktig gjeld	Løpetid &lt; 1 år (varegjeld, kassekreditt, skatt</a:t>
            </a:r>
            <a:r>
              <a:rPr lang="nb-NO" dirty="0" smtClean="0"/>
              <a:t>,…)</a:t>
            </a:r>
            <a:endParaRPr lang="nb-NO" dirty="0"/>
          </a:p>
          <a:p>
            <a:r>
              <a:rPr lang="nb-NO" dirty="0"/>
              <a:t>Langsiktig gjeld	Løpetid &gt; 1 år (bank, </a:t>
            </a:r>
            <a:r>
              <a:rPr lang="nb-NO" dirty="0" smtClean="0"/>
              <a:t>finansieringsselskap</a:t>
            </a:r>
            <a:r>
              <a:rPr lang="nb-NO" dirty="0"/>
              <a:t>, obligasjon</a:t>
            </a:r>
            <a:r>
              <a:rPr lang="nb-NO" dirty="0" smtClean="0"/>
              <a:t>,…)</a:t>
            </a:r>
            <a:endParaRPr lang="nb-NO" dirty="0"/>
          </a:p>
          <a:p>
            <a:r>
              <a:rPr lang="nb-NO" dirty="0"/>
              <a:t>Egenkapital	</a:t>
            </a:r>
            <a:r>
              <a:rPr lang="nb-NO" dirty="0" smtClean="0"/>
              <a:t>	Innskutt </a:t>
            </a:r>
            <a:r>
              <a:rPr lang="nb-NO" dirty="0"/>
              <a:t>+ </a:t>
            </a:r>
            <a:r>
              <a:rPr lang="nb-NO" dirty="0" smtClean="0"/>
              <a:t>opptjent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1. Gjeld og </a:t>
            </a:r>
            <a:r>
              <a:rPr lang="nb-NO" dirty="0" smtClean="0"/>
              <a:t>egenkapital</a:t>
            </a:r>
            <a:endParaRPr lang="nb-NO" dirty="0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81200" y="1430867"/>
            <a:ext cx="5377988" cy="3524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4193930" y="1737946"/>
            <a:ext cx="3103685" cy="3150578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513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7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1778001"/>
          </a:xfrm>
        </p:spPr>
        <p:txBody>
          <a:bodyPr>
            <a:normAutofit/>
          </a:bodyPr>
          <a:lstStyle/>
          <a:p>
            <a:r>
              <a:rPr lang="nb-NO" dirty="0"/>
              <a:t>Bokverdi: Innskutt + opptjent (fra regnskapsbalansen)</a:t>
            </a:r>
          </a:p>
          <a:p>
            <a:r>
              <a:rPr lang="nb-NO" dirty="0"/>
              <a:t>Markedsverdi: Antall aksjer </a:t>
            </a:r>
            <a:r>
              <a:rPr lang="nb-NO" dirty="0" smtClean="0">
                <a:sym typeface="Symbol"/>
              </a:rPr>
              <a:t></a:t>
            </a:r>
            <a:r>
              <a:rPr lang="nb-NO" dirty="0" smtClean="0"/>
              <a:t> </a:t>
            </a:r>
            <a:r>
              <a:rPr lang="nb-NO" dirty="0"/>
              <a:t>Kurs per aksje (fra aksjeomsetningen</a:t>
            </a:r>
            <a:r>
              <a:rPr lang="nb-NO" dirty="0" smtClean="0"/>
              <a:t>)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dirty="0"/>
              <a:t>Egenkapital: Bokverdi kontra </a:t>
            </a:r>
            <a:r>
              <a:rPr lang="nb-NO" sz="3600" dirty="0" smtClean="0"/>
              <a:t>markedsverdi</a:t>
            </a:r>
            <a:endParaRPr lang="nb-NO" sz="36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21674" y="3472960"/>
            <a:ext cx="7852593" cy="270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3452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E850-78D7-451B-89FD-A87F3F38E1D7}" type="slidenum">
              <a:rPr lang="en-US"/>
              <a:pPr/>
              <a:t>8</a:t>
            </a:fld>
            <a:endParaRPr lang="en-US"/>
          </a:p>
        </p:txBody>
      </p:sp>
      <p:sp>
        <p:nvSpPr>
          <p:cNvPr id="423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Kreditorer har prioritet framfor eierne </a:t>
            </a:r>
            <a:r>
              <a:rPr lang="nb-NO" dirty="0" smtClean="0"/>
              <a:t>(Aksjeloven</a:t>
            </a:r>
            <a:r>
              <a:rPr lang="nb-NO" dirty="0" smtClean="0"/>
              <a:t>).</a:t>
            </a:r>
            <a:endParaRPr lang="nb-NO" dirty="0"/>
          </a:p>
          <a:p>
            <a:r>
              <a:rPr lang="nb-NO" dirty="0"/>
              <a:t>Kreditorene får bindende løfte fra bedriften om å betale fremtidige renter og avdrag, uavhengig av bedriftens inntjening.</a:t>
            </a:r>
          </a:p>
          <a:p>
            <a:r>
              <a:rPr lang="nb-NO" dirty="0"/>
              <a:t>Kreditorene kan bringe bedriften inn for skifteretten (konkurs) hvis kravene ikke innfris.</a:t>
            </a:r>
          </a:p>
          <a:p>
            <a:r>
              <a:rPr lang="nb-NO" dirty="0"/>
              <a:t>Eierne får utbetalt utbytte først etter at </a:t>
            </a:r>
            <a:r>
              <a:rPr lang="nb-NO" dirty="0"/>
              <a:t>kreditorer </a:t>
            </a:r>
            <a:r>
              <a:rPr lang="nb-NO" dirty="0" smtClean="0"/>
              <a:t>og stat  </a:t>
            </a:r>
            <a:r>
              <a:rPr lang="nb-NO" dirty="0" smtClean="0"/>
              <a:t>har </a:t>
            </a:r>
            <a:r>
              <a:rPr lang="nb-NO" dirty="0"/>
              <a:t>fått sitt.</a:t>
            </a:r>
          </a:p>
        </p:txBody>
      </p:sp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Prioriterte parter</a:t>
            </a:r>
          </a:p>
        </p:txBody>
      </p:sp>
    </p:spTree>
    <p:extLst>
      <p:ext uri="{BB962C8B-B14F-4D97-AF65-F5344CB8AC3E}">
        <p14:creationId xmlns:p14="http://schemas.microsoft.com/office/powerpoint/2010/main" val="25216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3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3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3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3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3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3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3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3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3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4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3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0B3F-7311-49B8-977A-54E1518F0579}" type="slidenum">
              <a:rPr lang="en-US"/>
              <a:pPr/>
              <a:t>9</a:t>
            </a:fld>
            <a:endParaRPr lang="en-US"/>
          </a:p>
        </p:txBody>
      </p:sp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Gjeldsgrad og risiko</a:t>
            </a:r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8938" y="3942484"/>
            <a:ext cx="9291771" cy="2430462"/>
          </a:xfrm>
        </p:spPr>
        <p:txBody>
          <a:bodyPr/>
          <a:lstStyle/>
          <a:p>
            <a:r>
              <a:rPr lang="nb-NO" sz="2800" dirty="0"/>
              <a:t>Egenkapital er mer risikabel enn gjeld.</a:t>
            </a:r>
          </a:p>
          <a:p>
            <a:r>
              <a:rPr lang="nb-NO" sz="2800" dirty="0"/>
              <a:t>Egenkapitalkostnaden er derfor større enn gjeldskostnaden.</a:t>
            </a:r>
          </a:p>
          <a:p>
            <a:r>
              <a:rPr lang="nb-NO" sz="2800" dirty="0"/>
              <a:t>Hvis det ikke er fare for konkurs kan gjelden ansees som risikofri, og kan lånes til risikofri rente.</a:t>
            </a:r>
          </a:p>
        </p:txBody>
      </p:sp>
      <p:graphicFrame>
        <p:nvGraphicFramePr>
          <p:cNvPr id="425037" name="Group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714302"/>
              </p:ext>
            </p:extLst>
          </p:nvPr>
        </p:nvGraphicFramePr>
        <p:xfrm>
          <a:off x="1150542" y="1558549"/>
          <a:ext cx="7568802" cy="2286000"/>
        </p:xfrm>
        <a:graphic>
          <a:graphicData uri="http://schemas.openxmlformats.org/drawingml/2006/table">
            <a:tbl>
              <a:tblPr/>
              <a:tblGrid>
                <a:gridCol w="4012273"/>
                <a:gridCol w="1788583"/>
                <a:gridCol w="1767946"/>
              </a:tblGrid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9060" marR="9906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Oppgang</a:t>
                      </a: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Nedgang</a:t>
                      </a: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Kontantstrøm før skatt</a:t>
                      </a: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  <a:r>
                        <a:rPr kumimoji="0" lang="nb-NO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Renter og avdrag</a:t>
                      </a: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  <a:r>
                        <a:rPr kumimoji="0" lang="nb-NO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Skatt</a:t>
                      </a: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= Til eierne</a:t>
                      </a:r>
                    </a:p>
                  </a:txBody>
                  <a:tcPr marL="99060" marR="99060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</a:t>
                      </a:r>
                    </a:p>
                  </a:txBody>
                  <a:tcPr marL="99060" marR="9906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9060" marR="99060"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52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25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3" grpId="0" build="p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_mal_B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him_mal_B</Template>
  <TotalTime>2176</TotalTime>
  <Words>982</Words>
  <Application>Microsoft Office PowerPoint</Application>
  <PresentationFormat>A4 Paper (210x297 mm)</PresentationFormat>
  <Paragraphs>233</Paragraphs>
  <Slides>27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him_mal_B</vt:lpstr>
      <vt:lpstr>Ripple</vt:lpstr>
      <vt:lpstr>Equation</vt:lpstr>
      <vt:lpstr>Prosjektanalyse Øyvind Bøhren og Per Ivar Gjærum</vt:lpstr>
      <vt:lpstr>Læringsmål</vt:lpstr>
      <vt:lpstr>Oversikt: Kapittel 8</vt:lpstr>
      <vt:lpstr>Gjeld og egenkapital</vt:lpstr>
      <vt:lpstr>Kapitalstruktur</vt:lpstr>
      <vt:lpstr>1. Gjeld og egenkapital</vt:lpstr>
      <vt:lpstr>Egenkapital: Bokverdi kontra markedsverdi</vt:lpstr>
      <vt:lpstr>Prioriterte parter</vt:lpstr>
      <vt:lpstr>Gjeldsgrad og risiko</vt:lpstr>
      <vt:lpstr>Konkursrisiko og investeringsrisiko</vt:lpstr>
      <vt:lpstr>Finansieringsrisiko øker når gjeldsgraden øker</vt:lpstr>
      <vt:lpstr>Finansieringsrisiko øker med gjeldsgraden </vt:lpstr>
      <vt:lpstr>Hva er beste (optimal) gjeldsgrad?</vt:lpstr>
      <vt:lpstr>Egenkapitalmetoden</vt:lpstr>
      <vt:lpstr>Egenkapitalstrøm</vt:lpstr>
      <vt:lpstr>Egenkapitalmetoden</vt:lpstr>
      <vt:lpstr>Totalkapitalmetoden</vt:lpstr>
      <vt:lpstr>Totalkapitalmetoden</vt:lpstr>
      <vt:lpstr>Totalkapitalmetoden</vt:lpstr>
      <vt:lpstr>Veid gjennomsnittlig kapitalkostnad</vt:lpstr>
      <vt:lpstr>Dividendemodellen</vt:lpstr>
      <vt:lpstr>PowerPoint Presentation</vt:lpstr>
      <vt:lpstr>Dividendemodellen</vt:lpstr>
      <vt:lpstr>PowerPoint Presentation</vt:lpstr>
      <vt:lpstr>Oppsummering</vt:lpstr>
      <vt:lpstr>Oppsummering</vt:lpstr>
      <vt:lpstr>Oppsummering</vt:lpstr>
    </vt:vector>
  </TitlesOfParts>
  <Company>Høgskolen i Molde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Operasjonsanalytiske emner</dc:title>
  <dc:creator>Rasmussen Rasmus</dc:creator>
  <cp:lastModifiedBy>Rasmussen Rasmus</cp:lastModifiedBy>
  <cp:revision>184</cp:revision>
  <cp:lastPrinted>2011-09-07T12:05:55Z</cp:lastPrinted>
  <dcterms:created xsi:type="dcterms:W3CDTF">2011-03-04T18:04:00Z</dcterms:created>
  <dcterms:modified xsi:type="dcterms:W3CDTF">2012-05-31T13:03:44Z</dcterms:modified>
</cp:coreProperties>
</file>