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71" r:id="rId2"/>
  </p:sldMasterIdLst>
  <p:notesMasterIdLst>
    <p:notesMasterId r:id="rId74"/>
  </p:notesMasterIdLst>
  <p:handoutMasterIdLst>
    <p:handoutMasterId r:id="rId75"/>
  </p:handoutMasterIdLst>
  <p:sldIdLst>
    <p:sldId id="311" r:id="rId3"/>
    <p:sldId id="312" r:id="rId4"/>
    <p:sldId id="314" r:id="rId5"/>
    <p:sldId id="313" r:id="rId6"/>
    <p:sldId id="315" r:id="rId7"/>
    <p:sldId id="321" r:id="rId8"/>
    <p:sldId id="326" r:id="rId9"/>
    <p:sldId id="334" r:id="rId10"/>
    <p:sldId id="327" r:id="rId11"/>
    <p:sldId id="316" r:id="rId12"/>
    <p:sldId id="317" r:id="rId13"/>
    <p:sldId id="318" r:id="rId14"/>
    <p:sldId id="319" r:id="rId15"/>
    <p:sldId id="320" r:id="rId16"/>
    <p:sldId id="323" r:id="rId17"/>
    <p:sldId id="324" r:id="rId18"/>
    <p:sldId id="325" r:id="rId19"/>
    <p:sldId id="328" r:id="rId20"/>
    <p:sldId id="329" r:id="rId21"/>
    <p:sldId id="335" r:id="rId22"/>
    <p:sldId id="330" r:id="rId23"/>
    <p:sldId id="331" r:id="rId24"/>
    <p:sldId id="332" r:id="rId25"/>
    <p:sldId id="333" r:id="rId26"/>
    <p:sldId id="345" r:id="rId27"/>
    <p:sldId id="336" r:id="rId28"/>
    <p:sldId id="337" r:id="rId29"/>
    <p:sldId id="338" r:id="rId30"/>
    <p:sldId id="339" r:id="rId31"/>
    <p:sldId id="344" r:id="rId32"/>
    <p:sldId id="340" r:id="rId33"/>
    <p:sldId id="341" r:id="rId34"/>
    <p:sldId id="342" r:id="rId35"/>
    <p:sldId id="343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80" r:id="rId70"/>
    <p:sldId id="383" r:id="rId71"/>
    <p:sldId id="381" r:id="rId72"/>
    <p:sldId id="382" r:id="rId73"/>
  </p:sldIdLst>
  <p:sldSz cx="9906000" cy="6858000" type="A4"/>
  <p:notesSz cx="6797675" cy="987425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E8FB"/>
    <a:srgbClr val="BBD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7" autoAdjust="0"/>
    <p:restoredTop sz="94634" autoAdjust="0"/>
  </p:normalViewPr>
  <p:slideViewPr>
    <p:cSldViewPr snapToGrid="0" snapToObjects="1">
      <p:cViewPr varScale="1">
        <p:scale>
          <a:sx n="104" d="100"/>
          <a:sy n="104" d="100"/>
        </p:scale>
        <p:origin x="-84" y="-5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notesViewPr>
    <p:cSldViewPr snapToGrid="0" snapToObjects="1">
      <p:cViewPr varScale="1">
        <p:scale>
          <a:sx n="86" d="100"/>
          <a:sy n="86" d="100"/>
        </p:scale>
        <p:origin x="-3030" y="-96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7F21-93AB-F141-B5DF-C5DEC9ADD7FC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564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7896-0BD5-F942-9C6E-A9ABC30FBEB1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814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598E7-6F08-48F3-ABFF-8307A6894F48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F45BC-2EB5-463C-841B-0D587B39C638}" type="slidenum">
              <a:rPr lang="en-US"/>
              <a:pPr/>
              <a:t>17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Tomter og tilfredsstillende vedlikeholdte eiendommer kan for eksempel antas å beholde sin verdi målt i faste priser.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43CEA-0EBE-438E-85C3-C787425E67B5}" type="slidenum">
              <a:rPr lang="en-US"/>
              <a:pPr/>
              <a:t>55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Tomter og tilfredsstillende vedlikeholdte eiendommer kan for eksempel antas å beholde sin verdi målt i faste priser.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107384" y="6390219"/>
            <a:ext cx="18545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3" y="6390219"/>
            <a:ext cx="6305960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21" name="Bilde 20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488267" cy="1040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735667"/>
            <a:ext cx="4442800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1735667"/>
            <a:ext cx="3802157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64972" y="3059967"/>
            <a:ext cx="3226560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9004" y="1811867"/>
            <a:ext cx="1250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1422" y="1260474"/>
            <a:ext cx="176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1667933"/>
            <a:ext cx="3802157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CB61D-5665-4110-96F1-DEE42E7587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67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4CB3-0E09-49DC-84AE-60D450AE2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B37E5-37E9-4A76-99BC-22B23F41A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Rasmus Rasmussen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ACDE-4634-4E20-864E-AF27ADF9F96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98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1728" y="1600200"/>
            <a:ext cx="9517327" cy="45339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9300" y="6243638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D0A402A3-348C-4F89-86BB-5FFF659780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286405" y="6237288"/>
            <a:ext cx="2418027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17434" y="6243638"/>
            <a:ext cx="202763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2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6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2A32-6910-492F-AA07-9C34A9062B8A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CA19-A702-4818-9194-C79B793A58B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A9F5-C3CD-44C7-B6E1-E817D6D0822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305961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C1FB-951F-4BC3-A8EE-AABB65B61E4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690-D50F-4C33-8951-3F3311952E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EB7-11B3-4902-B518-48F34CD2415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2950-4FB6-403F-840F-E8640399393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0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D00-C8FA-441E-BB32-5D167BA5858E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5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C504-38EF-423C-A6E7-56C74765F51F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7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FF8E-910C-4258-96D8-69196F13929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21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11B-4113-42CE-A3BA-C747CB3102B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84867"/>
            <a:ext cx="8294555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3"/>
            <a:ext cx="4081272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1727200"/>
            <a:ext cx="4590620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727200"/>
            <a:ext cx="39624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4590620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1701800"/>
            <a:ext cx="8301436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384" y="6390219"/>
            <a:ext cx="185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3" y="6390219"/>
            <a:ext cx="630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7" name="Bilde 16" descr="Him_topp_stor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906000" cy="188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83" r:id="rId12"/>
    <p:sldLayoutId id="2147483785" r:id="rId13"/>
    <p:sldLayoutId id="2147483786" r:id="rId14"/>
    <p:sldLayoutId id="2147483787" r:id="rId15"/>
    <p:sldLayoutId id="2147483788" r:id="rId16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20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7180131" y="6429375"/>
            <a:ext cx="309563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8E2FC5-670A-4E85-BC13-EAA478844FB7}" type="slidenum">
              <a:rPr lang="nb-NO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2513" y="6245225"/>
            <a:ext cx="210674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Rasmus Rasmussen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3" name="Picture 94" descr="HsM_sid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4"/>
          <a:stretch>
            <a:fillRect/>
          </a:stretch>
        </p:blipFill>
        <p:spPr bwMode="auto">
          <a:xfrm>
            <a:off x="309562" y="6200776"/>
            <a:ext cx="28634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73"/>
          <p:cNvSpPr>
            <a:spLocks noChangeAspect="1" noChangeArrowheads="1"/>
          </p:cNvSpPr>
          <p:nvPr/>
        </p:nvSpPr>
        <p:spPr bwMode="auto">
          <a:xfrm>
            <a:off x="350838" y="6237289"/>
            <a:ext cx="263644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ortfolio.no/resolve_path/bffb8a1e-1f88-4093-b240-3ea36e285a65/Eksempler%20l&#230;rebok%20kapittel%202.xls?download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ssb.no/kpi/tab-01.html" TargetMode="External"/><Relationship Id="rId5" Type="http://schemas.openxmlformats.org/officeDocument/2006/relationships/hyperlink" Target="http://portfolio.no/resolve_path/bffb8a1e-1f88-4093-b240-3ea36e285a65/Tabell%202.9%20og%202.10.xls?download=1" TargetMode="Externa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b.no/emner/08/priser_tema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8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9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home.online.no/~vikul/frim/nk369.jpg&amp;imgrefurl=http://home.online.no/~vikul/frim/index.htm&amp;usg=__PNezmXUVahBoH6UJSAi44pwBzYo=&amp;h=192&amp;w=250&amp;sz=20&amp;hl=no&amp;start=9&amp;um=1&amp;tbnid=Qx5yYYzqyAV0kM:&amp;tbnh=85&amp;tbnw=111&amp;prev=/images?q=frimerkesamling&amp;hl=no&amp;lr=&amp;sa=N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Prosjektanalyse</a:t>
            </a:r>
            <a:br>
              <a:rPr lang="nb-NO" dirty="0"/>
            </a:br>
            <a:r>
              <a:rPr lang="nb-NO" sz="3600" dirty="0"/>
              <a:t>Øyvind Bøhren og Per Ivar Gjærum</a:t>
            </a:r>
            <a:endParaRPr lang="nn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1816099" y="5096526"/>
            <a:ext cx="5613401" cy="91834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Kontantstrømmer</a:t>
            </a:r>
            <a:endParaRPr lang="nn-NO" sz="24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2931" y="6390219"/>
            <a:ext cx="1339036" cy="365125"/>
          </a:xfrm>
        </p:spPr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724793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7" name="Plassholder for tekst 12"/>
          <p:cNvSpPr txBox="1">
            <a:spLocks/>
          </p:cNvSpPr>
          <p:nvPr/>
        </p:nvSpPr>
        <p:spPr>
          <a:xfrm>
            <a:off x="1816099" y="3481682"/>
            <a:ext cx="5613401" cy="1556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None/>
              <a:defRPr sz="1800" kern="120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dirty="0" smtClean="0"/>
              <a:t>Kapittel 2</a:t>
            </a:r>
          </a:p>
          <a:p>
            <a:r>
              <a:rPr lang="nb-N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Budsjettering</a:t>
            </a:r>
          </a:p>
        </p:txBody>
      </p:sp>
    </p:spTree>
    <p:extLst>
      <p:ext uri="{BB962C8B-B14F-4D97-AF65-F5344CB8AC3E}">
        <p14:creationId xmlns:p14="http://schemas.microsoft.com/office/powerpoint/2010/main" val="196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0B6-6134-4626-9024-CB035F8B772B}" type="slidenum">
              <a:rPr lang="en-US"/>
              <a:pPr/>
              <a:t>10</a:t>
            </a:fld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Tid er i prinsippet en kontinuerlig variabel.</a:t>
            </a:r>
          </a:p>
          <a:p>
            <a:r>
              <a:rPr lang="nb-NO" dirty="0"/>
              <a:t>Vi forenkler og behandler tiden som en diskret variabel. 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Dvs. v</a:t>
            </a:r>
            <a:r>
              <a:rPr lang="nb-NO" dirty="0" smtClean="0"/>
              <a:t>i </a:t>
            </a:r>
            <a:r>
              <a:rPr lang="nb-NO" dirty="0"/>
              <a:t>summerer isteden for å beregne integraler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Vi angir derfor alle inn- og utbetalinger til bestemte </a:t>
            </a:r>
            <a:r>
              <a:rPr lang="nb-NO" dirty="0" smtClean="0"/>
              <a:t>tidspunkter.</a:t>
            </a:r>
            <a:endParaRPr lang="nb-NO" dirty="0"/>
          </a:p>
          <a:p>
            <a:r>
              <a:rPr lang="nb-NO" dirty="0"/>
              <a:t>Avstanden mellom to tidspunkter er en tidsperiode.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Tidspunkt og perioder</a:t>
            </a:r>
          </a:p>
        </p:txBody>
      </p:sp>
    </p:spTree>
    <p:extLst>
      <p:ext uri="{BB962C8B-B14F-4D97-AF65-F5344CB8AC3E}">
        <p14:creationId xmlns:p14="http://schemas.microsoft.com/office/powerpoint/2010/main" val="26218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0C20-4D9E-487E-820F-683AB521E597}" type="slidenum">
              <a:rPr lang="en-US"/>
              <a:pPr/>
              <a:t>11</a:t>
            </a:fld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Periodelengden kan i prinsippet velges fritt.</a:t>
            </a:r>
          </a:p>
          <a:p>
            <a:pPr>
              <a:lnSpc>
                <a:spcPct val="90000"/>
              </a:lnSpc>
            </a:pPr>
            <a:r>
              <a:rPr lang="nb-NO" dirty="0"/>
              <a:t>Periodelengden bør imidlertid være den samme for en bestemt kontantstrøm, </a:t>
            </a:r>
            <a:br>
              <a:rPr lang="nb-NO" dirty="0"/>
            </a:br>
            <a:r>
              <a:rPr lang="nb-NO" dirty="0"/>
              <a:t>for å slippe å bruke forskjellige renter for samme kontantstrøm.</a:t>
            </a:r>
          </a:p>
          <a:p>
            <a:pPr>
              <a:lnSpc>
                <a:spcPct val="90000"/>
              </a:lnSpc>
            </a:pPr>
            <a:r>
              <a:rPr lang="nb-NO" dirty="0"/>
              <a:t>Vanligvis henføres alle </a:t>
            </a:r>
            <a:r>
              <a:rPr lang="nb-NO" dirty="0" smtClean="0"/>
              <a:t>beløp i </a:t>
            </a:r>
            <a:r>
              <a:rPr lang="nb-NO" dirty="0"/>
              <a:t>en periode til slutten av perioden, </a:t>
            </a:r>
            <a:r>
              <a:rPr lang="nb-NO" dirty="0" smtClean="0"/>
              <a:t>unntatt første år der alle </a:t>
            </a:r>
            <a:r>
              <a:rPr lang="nb-NO" dirty="0"/>
              <a:t>utbetalinger henføres til begynnelsen.</a:t>
            </a:r>
          </a:p>
          <a:p>
            <a:pPr>
              <a:lnSpc>
                <a:spcPct val="90000"/>
              </a:lnSpc>
            </a:pPr>
            <a:r>
              <a:rPr lang="nb-NO" dirty="0"/>
              <a:t>Dvs. alle beløp henføres til et tidspunkt.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Periodelengde</a:t>
            </a:r>
          </a:p>
        </p:txBody>
      </p:sp>
    </p:spTree>
    <p:extLst>
      <p:ext uri="{BB962C8B-B14F-4D97-AF65-F5344CB8AC3E}">
        <p14:creationId xmlns:p14="http://schemas.microsoft.com/office/powerpoint/2010/main" val="8498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5310-03DE-4932-A04E-C785DD1CA663}" type="slidenum">
              <a:rPr lang="en-US"/>
              <a:pPr/>
              <a:t>12</a:t>
            </a:fld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801422" y="2706648"/>
            <a:ext cx="8301436" cy="36835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800" dirty="0"/>
              <a:t>Periodelengden kan være dager, uker, måneder, kvartal, halvår, år, </a:t>
            </a:r>
            <a:r>
              <a:rPr lang="nb-NO" sz="2800" dirty="0" smtClean="0"/>
              <a:t>4 år (skuddårssyklus), </a:t>
            </a:r>
            <a:r>
              <a:rPr lang="nb-NO" sz="2800" dirty="0"/>
              <a:t>etc.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Vi bør imidlertid ha samme periodelengde for samme kontantstrøm. Hvis noen beløp er månedlig, andre kvartalsvis, og noen årlig, bør en benytte korteste tidsperiode (måned).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Ofte er det imidlertid tilstrekkelig å slå alle beløp innen ett år sammen, for å forenkle analysen.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Inn- og utbetalinger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818621" y="1557338"/>
            <a:ext cx="7646194" cy="647700"/>
            <a:chOff x="249" y="2251"/>
            <a:chExt cx="4446" cy="408"/>
          </a:xfrm>
        </p:grpSpPr>
        <p:sp>
          <p:nvSpPr>
            <p:cNvPr id="160773" name="Line 5"/>
            <p:cNvSpPr>
              <a:spLocks noChangeShapeType="1"/>
            </p:cNvSpPr>
            <p:nvPr/>
          </p:nvSpPr>
          <p:spPr bwMode="auto">
            <a:xfrm>
              <a:off x="249" y="2614"/>
              <a:ext cx="44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0774" name="Rectangle 6"/>
            <p:cNvSpPr>
              <a:spLocks noChangeArrowheads="1"/>
            </p:cNvSpPr>
            <p:nvPr/>
          </p:nvSpPr>
          <p:spPr bwMode="auto">
            <a:xfrm>
              <a:off x="4241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Tid</a:t>
              </a:r>
            </a:p>
          </p:txBody>
        </p:sp>
        <p:sp>
          <p:nvSpPr>
            <p:cNvPr id="160775" name="Line 7"/>
            <p:cNvSpPr>
              <a:spLocks noChangeShapeType="1"/>
            </p:cNvSpPr>
            <p:nvPr/>
          </p:nvSpPr>
          <p:spPr bwMode="auto">
            <a:xfrm>
              <a:off x="612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0776" name="Line 8"/>
            <p:cNvSpPr>
              <a:spLocks noChangeShapeType="1"/>
            </p:cNvSpPr>
            <p:nvPr/>
          </p:nvSpPr>
          <p:spPr bwMode="auto">
            <a:xfrm>
              <a:off x="1519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0777" name="Line 9"/>
            <p:cNvSpPr>
              <a:spLocks noChangeShapeType="1"/>
            </p:cNvSpPr>
            <p:nvPr/>
          </p:nvSpPr>
          <p:spPr bwMode="auto">
            <a:xfrm>
              <a:off x="2426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0778" name="Line 10"/>
            <p:cNvSpPr>
              <a:spLocks noChangeShapeType="1"/>
            </p:cNvSpPr>
            <p:nvPr/>
          </p:nvSpPr>
          <p:spPr bwMode="auto">
            <a:xfrm>
              <a:off x="3334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0779" name="Rectangle 11"/>
            <p:cNvSpPr>
              <a:spLocks noChangeArrowheads="1"/>
            </p:cNvSpPr>
            <p:nvPr/>
          </p:nvSpPr>
          <p:spPr bwMode="auto">
            <a:xfrm>
              <a:off x="431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/>
                <a:t>0  </a:t>
              </a:r>
            </a:p>
          </p:txBody>
        </p:sp>
        <p:sp>
          <p:nvSpPr>
            <p:cNvPr id="160780" name="Rectangle 12"/>
            <p:cNvSpPr>
              <a:spLocks noChangeArrowheads="1"/>
            </p:cNvSpPr>
            <p:nvPr/>
          </p:nvSpPr>
          <p:spPr bwMode="auto">
            <a:xfrm>
              <a:off x="1292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/>
                <a:t>1</a:t>
              </a:r>
            </a:p>
          </p:txBody>
        </p:sp>
        <p:sp>
          <p:nvSpPr>
            <p:cNvPr id="160781" name="Rectangle 13"/>
            <p:cNvSpPr>
              <a:spLocks noChangeArrowheads="1"/>
            </p:cNvSpPr>
            <p:nvPr/>
          </p:nvSpPr>
          <p:spPr bwMode="auto">
            <a:xfrm>
              <a:off x="2200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/>
                <a:t>2</a:t>
              </a:r>
            </a:p>
          </p:txBody>
        </p:sp>
        <p:sp>
          <p:nvSpPr>
            <p:cNvPr id="160782" name="Rectangle 14"/>
            <p:cNvSpPr>
              <a:spLocks noChangeArrowheads="1"/>
            </p:cNvSpPr>
            <p:nvPr/>
          </p:nvSpPr>
          <p:spPr bwMode="auto">
            <a:xfrm>
              <a:off x="3107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/>
                <a:t>3</a:t>
              </a:r>
            </a:p>
          </p:txBody>
        </p:sp>
      </p:grpSp>
      <p:sp>
        <p:nvSpPr>
          <p:cNvPr id="160789" name="Rectangle 21"/>
          <p:cNvSpPr>
            <a:spLocks noChangeArrowheads="1"/>
          </p:cNvSpPr>
          <p:nvPr/>
        </p:nvSpPr>
        <p:spPr bwMode="auto">
          <a:xfrm>
            <a:off x="1851345" y="2276476"/>
            <a:ext cx="78078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dirty="0"/>
              <a:t>Utbetalinger</a:t>
            </a:r>
          </a:p>
        </p:txBody>
      </p:sp>
      <p:grpSp>
        <p:nvGrpSpPr>
          <p:cNvPr id="160791" name="Group 23"/>
          <p:cNvGrpSpPr>
            <a:grpSpLocks/>
          </p:cNvGrpSpPr>
          <p:nvPr/>
        </p:nvGrpSpPr>
        <p:grpSpPr bwMode="auto">
          <a:xfrm>
            <a:off x="3314039" y="2133600"/>
            <a:ext cx="1248569" cy="503238"/>
            <a:chOff x="1020" y="1344"/>
            <a:chExt cx="726" cy="317"/>
          </a:xfrm>
        </p:grpSpPr>
        <p:sp>
          <p:nvSpPr>
            <p:cNvPr id="160785" name="Rectangle 17"/>
            <p:cNvSpPr>
              <a:spLocks noChangeArrowheads="1"/>
            </p:cNvSpPr>
            <p:nvPr/>
          </p:nvSpPr>
          <p:spPr bwMode="auto">
            <a:xfrm>
              <a:off x="1020" y="1434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/>
                <a:t>Innbetalinger</a:t>
              </a:r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V="1">
              <a:off x="1338" y="1344"/>
              <a:ext cx="408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60792" name="Line 24"/>
          <p:cNvSpPr>
            <a:spLocks noChangeShapeType="1"/>
          </p:cNvSpPr>
          <p:nvPr/>
        </p:nvSpPr>
        <p:spPr bwMode="auto">
          <a:xfrm flipH="1" flipV="1">
            <a:off x="1460952" y="2133600"/>
            <a:ext cx="62428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60795" name="Group 27"/>
          <p:cNvGrpSpPr>
            <a:grpSpLocks/>
          </p:cNvGrpSpPr>
          <p:nvPr/>
        </p:nvGrpSpPr>
        <p:grpSpPr bwMode="auto">
          <a:xfrm>
            <a:off x="4562608" y="2133600"/>
            <a:ext cx="3900488" cy="503238"/>
            <a:chOff x="2653" y="1344"/>
            <a:chExt cx="2268" cy="317"/>
          </a:xfrm>
        </p:grpSpPr>
        <p:sp>
          <p:nvSpPr>
            <p:cNvPr id="160784" name="Rectangle 16"/>
            <p:cNvSpPr>
              <a:spLocks noChangeArrowheads="1"/>
            </p:cNvSpPr>
            <p:nvPr/>
          </p:nvSpPr>
          <p:spPr bwMode="auto">
            <a:xfrm>
              <a:off x="3833" y="1434"/>
              <a:ext cx="108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Samme periodelengde</a:t>
              </a:r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 flipV="1">
              <a:off x="2653" y="1344"/>
              <a:ext cx="953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 flipV="1">
              <a:off x="3560" y="1344"/>
              <a:ext cx="4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259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60789" grpId="0"/>
      <p:bldP spid="1607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4CE9-5D0B-4E7E-AD2D-9BCBBF7C8129}" type="slidenum">
              <a:rPr lang="en-US"/>
              <a:pPr/>
              <a:t>13</a:t>
            </a:fld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FF3300"/>
                </a:solidFill>
              </a:rPr>
              <a:t>Kontantstrømmen til et prosjekt måler endringene i inn- og utbetalingene som følge av å gjennomføre prosjektet.</a:t>
            </a:r>
          </a:p>
          <a:p>
            <a:r>
              <a:rPr lang="nb-NO" dirty="0"/>
              <a:t>For å beregne skatteutbetalingene må en også beregne et resultatbudsjett.</a:t>
            </a:r>
          </a:p>
          <a:p>
            <a:r>
              <a:rPr lang="nb-NO" dirty="0"/>
              <a:t>Enkelte poster i resultatet er ikke relevant for likviditeten, som for eksempel avskrivinger.</a:t>
            </a:r>
          </a:p>
          <a:p>
            <a:r>
              <a:rPr lang="nb-NO" dirty="0"/>
              <a:t>Ikke bland likviditet og resultat. 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Kontantstrøm</a:t>
            </a:r>
          </a:p>
        </p:txBody>
      </p:sp>
    </p:spTree>
    <p:extLst>
      <p:ext uri="{BB962C8B-B14F-4D97-AF65-F5344CB8AC3E}">
        <p14:creationId xmlns:p14="http://schemas.microsoft.com/office/powerpoint/2010/main" val="24912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900D-0562-4FCE-AC27-0EF40EDC267F}" type="slidenum">
              <a:rPr lang="en-US"/>
              <a:pPr/>
              <a:t>14</a:t>
            </a:fld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(X</a:t>
            </a:r>
            <a:r>
              <a:rPr lang="nb-NO" baseline="-25000" dirty="0"/>
              <a:t>0</a:t>
            </a:r>
            <a:r>
              <a:rPr lang="nb-NO" dirty="0"/>
              <a:t>, X</a:t>
            </a:r>
            <a:r>
              <a:rPr lang="nb-NO" baseline="-25000" dirty="0"/>
              <a:t>1</a:t>
            </a:r>
            <a:r>
              <a:rPr lang="nb-NO" dirty="0"/>
              <a:t>, X</a:t>
            </a:r>
            <a:r>
              <a:rPr lang="nb-NO" baseline="-25000" dirty="0"/>
              <a:t>2</a:t>
            </a:r>
            <a:r>
              <a:rPr lang="nb-NO" dirty="0"/>
              <a:t>, … X</a:t>
            </a:r>
            <a:r>
              <a:rPr lang="nb-NO" baseline="-25000" dirty="0"/>
              <a:t>T</a:t>
            </a:r>
            <a:r>
              <a:rPr lang="nb-NO" dirty="0"/>
              <a:t>)</a:t>
            </a:r>
          </a:p>
          <a:p>
            <a:r>
              <a:rPr lang="nb-NO" dirty="0" err="1"/>
              <a:t>X</a:t>
            </a:r>
            <a:r>
              <a:rPr lang="nb-NO" baseline="-25000" dirty="0" err="1"/>
              <a:t>t</a:t>
            </a:r>
            <a:r>
              <a:rPr lang="nb-NO" dirty="0"/>
              <a:t> = prosjektets </a:t>
            </a:r>
            <a:r>
              <a:rPr lang="nb-NO" dirty="0" err="1"/>
              <a:t>kontantstrømseffekt</a:t>
            </a:r>
            <a:r>
              <a:rPr lang="nb-NO" dirty="0"/>
              <a:t> på tidspunkt t.</a:t>
            </a:r>
          </a:p>
          <a:p>
            <a:r>
              <a:rPr lang="nb-NO" dirty="0"/>
              <a:t>t = </a:t>
            </a:r>
            <a:r>
              <a:rPr lang="nb-NO" dirty="0" smtClean="0"/>
              <a:t>0, 1</a:t>
            </a:r>
            <a:r>
              <a:rPr lang="nb-NO" dirty="0"/>
              <a:t>, 2, …, T; hvor T er </a:t>
            </a:r>
            <a:r>
              <a:rPr lang="nb-NO" dirty="0" smtClean="0"/>
              <a:t>planhorisonten, </a:t>
            </a:r>
            <a:br>
              <a:rPr lang="nb-NO" dirty="0" smtClean="0"/>
            </a:br>
            <a:r>
              <a:rPr lang="nb-NO" dirty="0" smtClean="0"/>
              <a:t>0 er nå (investeringstidspunktet).</a:t>
            </a:r>
            <a:endParaRPr lang="nb-NO" dirty="0"/>
          </a:p>
          <a:p>
            <a:r>
              <a:rPr lang="nb-NO" dirty="0"/>
              <a:t>Planhorisonten T kan være kortere enn prosjektets levetid.</a:t>
            </a:r>
          </a:p>
          <a:p>
            <a:r>
              <a:rPr lang="nb-NO" dirty="0"/>
              <a:t>I så fall må det estimeres en </a:t>
            </a:r>
            <a:r>
              <a:rPr lang="nb-NO" dirty="0" smtClean="0"/>
              <a:t>restverdi</a:t>
            </a:r>
            <a:r>
              <a:rPr lang="nb-NO" dirty="0"/>
              <a:t>.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Generell kontantstrøm</a:t>
            </a:r>
          </a:p>
        </p:txBody>
      </p:sp>
    </p:spTree>
    <p:extLst>
      <p:ext uri="{BB962C8B-B14F-4D97-AF65-F5344CB8AC3E}">
        <p14:creationId xmlns:p14="http://schemas.microsoft.com/office/powerpoint/2010/main" val="12788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6D83-072E-4888-9616-8CAA9B13BD2A}" type="slidenum">
              <a:rPr lang="en-US"/>
              <a:pPr/>
              <a:t>15</a:t>
            </a:fld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Bruk av egne ressurser må kalkuleres inn i kontantstrømmen.</a:t>
            </a:r>
          </a:p>
          <a:p>
            <a:r>
              <a:rPr lang="nb-NO"/>
              <a:t>Utarbeidelse av egne kalkyler framfor å leie konsulenter er ikke gratis, hvis arbeidstiden ellers ville vært brukt til noe annet.</a:t>
            </a:r>
          </a:p>
          <a:p>
            <a:r>
              <a:rPr lang="nb-NO"/>
              <a:t>Å bebygge egen tomt betyr ikke at tomten er gratis. </a:t>
            </a:r>
            <a:r>
              <a:rPr lang="nb-NO" b="1" i="1"/>
              <a:t>Alternativkostnaden</a:t>
            </a:r>
            <a:r>
              <a:rPr lang="nb-NO"/>
              <a:t> tilsvarer salgsverdien av tomten.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Egne ressurser er ikke gratis</a:t>
            </a:r>
          </a:p>
        </p:txBody>
      </p:sp>
    </p:spTree>
    <p:extLst>
      <p:ext uri="{BB962C8B-B14F-4D97-AF65-F5344CB8AC3E}">
        <p14:creationId xmlns:p14="http://schemas.microsoft.com/office/powerpoint/2010/main" val="145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911-B03F-4684-B4B9-B5FAF3E8BCE2}" type="slidenum">
              <a:rPr lang="en-US"/>
              <a:pPr/>
              <a:t>16</a:t>
            </a:fld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b="1" i="1" dirty="0"/>
              <a:t>Inn- eller utbetalinger som ikke blir påvirket av beslutningen skal </a:t>
            </a:r>
            <a:r>
              <a:rPr lang="nb-NO" b="1" i="1" u="sng" dirty="0"/>
              <a:t>ikke</a:t>
            </a:r>
            <a:r>
              <a:rPr lang="nb-NO" b="1" i="1" dirty="0"/>
              <a:t> med i kontantstrømmen</a:t>
            </a:r>
            <a:r>
              <a:rPr lang="nb-NO" dirty="0"/>
              <a:t>.</a:t>
            </a:r>
          </a:p>
          <a:p>
            <a:r>
              <a:rPr lang="nb-NO" dirty="0"/>
              <a:t>Verken juridiske betenkninger, markeds-undersøkelser eller konsulentoppdrag der betalingsforpliktelsen ikke bortfaller ved å droppe prosjektet, skal tas med.</a:t>
            </a:r>
          </a:p>
          <a:p>
            <a:r>
              <a:rPr lang="nb-NO" dirty="0"/>
              <a:t>Samme prinsipp gjelder også for </a:t>
            </a:r>
            <a:r>
              <a:rPr lang="nb-NO" dirty="0" smtClean="0"/>
              <a:t>innbetalinger. </a:t>
            </a:r>
            <a:endParaRPr lang="nb-NO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Gjort er gjort</a:t>
            </a:r>
          </a:p>
        </p:txBody>
      </p:sp>
    </p:spTree>
    <p:extLst>
      <p:ext uri="{BB962C8B-B14F-4D97-AF65-F5344CB8AC3E}">
        <p14:creationId xmlns:p14="http://schemas.microsoft.com/office/powerpoint/2010/main" val="9058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733D-821D-4DD0-97DD-BBD1E0665E19}" type="slidenum">
              <a:rPr lang="en-US"/>
              <a:pPr/>
              <a:t>17</a:t>
            </a:fld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Prosjektanalyser har vanligvis ikke </a:t>
            </a:r>
            <a:r>
              <a:rPr lang="nb-NO" dirty="0" smtClean="0"/>
              <a:t>lengre </a:t>
            </a:r>
            <a:r>
              <a:rPr lang="nb-NO" dirty="0"/>
              <a:t>tidshorisont enn 10 – 15 år, fordi usikkerheten lenger fram i tid blir så stor.</a:t>
            </a:r>
          </a:p>
          <a:p>
            <a:r>
              <a:rPr lang="nb-NO" dirty="0"/>
              <a:t>Investeringsobjekter som har en </a:t>
            </a:r>
            <a:r>
              <a:rPr lang="nb-NO" dirty="0" smtClean="0"/>
              <a:t>lengre </a:t>
            </a:r>
            <a:r>
              <a:rPr lang="nb-NO" dirty="0"/>
              <a:t>levetid må da få estimert en salgsverdi.</a:t>
            </a:r>
          </a:p>
          <a:p>
            <a:r>
              <a:rPr lang="nb-NO" dirty="0"/>
              <a:t>For enkelte prosjekt kan sluttverdien være negativ, som ved opprydding av plattforminstallasjoner i Nordsjøen. 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Estimere salgsverdi</a:t>
            </a:r>
          </a:p>
        </p:txBody>
      </p:sp>
    </p:spTree>
    <p:extLst>
      <p:ext uri="{BB962C8B-B14F-4D97-AF65-F5344CB8AC3E}">
        <p14:creationId xmlns:p14="http://schemas.microsoft.com/office/powerpoint/2010/main" val="35174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Differansekontantstrøm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1988628"/>
            <a:ext cx="8915400" cy="382905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6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Eksempel 2.5</a:t>
            </a:r>
          </a:p>
        </p:txBody>
      </p:sp>
      <p:pic>
        <p:nvPicPr>
          <p:cNvPr id="14339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1430867"/>
            <a:ext cx="5972175" cy="2205038"/>
          </a:xfrm>
          <a:noFill/>
        </p:spPr>
      </p:pic>
      <p:grpSp>
        <p:nvGrpSpPr>
          <p:cNvPr id="5" name="Group 4"/>
          <p:cNvGrpSpPr/>
          <p:nvPr/>
        </p:nvGrpSpPr>
        <p:grpSpPr>
          <a:xfrm>
            <a:off x="2631282" y="2071689"/>
            <a:ext cx="1315641" cy="571499"/>
            <a:chOff x="2631282" y="2071689"/>
            <a:chExt cx="1315641" cy="571499"/>
          </a:xfrm>
        </p:grpSpPr>
        <p:sp>
          <p:nvSpPr>
            <p:cNvPr id="9" name="Rectangle 8"/>
            <p:cNvSpPr/>
            <p:nvPr/>
          </p:nvSpPr>
          <p:spPr>
            <a:xfrm>
              <a:off x="2631282" y="2286000"/>
              <a:ext cx="541735" cy="35718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173017" y="2071689"/>
              <a:ext cx="773906" cy="428625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173017" y="2214563"/>
              <a:ext cx="773906" cy="28575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73017" y="2428875"/>
              <a:ext cx="773906" cy="7143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73017" y="2500313"/>
              <a:ext cx="773906" cy="10795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0" y="3714750"/>
            <a:ext cx="7174971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8" descr="BT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2286001"/>
            <a:ext cx="246102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19</a:t>
            </a:fld>
            <a:endParaRPr lang="nn-NO"/>
          </a:p>
        </p:txBody>
      </p:sp>
      <p:sp>
        <p:nvSpPr>
          <p:cNvPr id="6" name="Line Callout 2 5"/>
          <p:cNvSpPr/>
          <p:nvPr/>
        </p:nvSpPr>
        <p:spPr>
          <a:xfrm>
            <a:off x="228600" y="2788921"/>
            <a:ext cx="2314973" cy="925830"/>
          </a:xfrm>
          <a:prstGeom prst="borderCallout2">
            <a:avLst>
              <a:gd name="adj1" fmla="val 31250"/>
              <a:gd name="adj2" fmla="val 105953"/>
              <a:gd name="adj3" fmla="val 39716"/>
              <a:gd name="adj4" fmla="val 175568"/>
              <a:gd name="adj5" fmla="val 103182"/>
              <a:gd name="adj6" fmla="val 2202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Budsjetter kontantstrømmen til begge alternativene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228601" y="4442460"/>
            <a:ext cx="2038814" cy="1523999"/>
          </a:xfrm>
          <a:prstGeom prst="borderCallout2">
            <a:avLst>
              <a:gd name="adj1" fmla="val 62118"/>
              <a:gd name="adj2" fmla="val 101953"/>
              <a:gd name="adj3" fmla="val 65374"/>
              <a:gd name="adj4" fmla="val 214275"/>
              <a:gd name="adj5" fmla="val 77043"/>
              <a:gd name="adj6" fmla="val 2313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Velge Årlig </a:t>
            </a:r>
            <a:br>
              <a:rPr lang="nb-NO" dirty="0" smtClean="0">
                <a:latin typeface="Calibri" pitchFamily="34" charset="0"/>
                <a:cs typeface="Calibri" pitchFamily="34" charset="0"/>
              </a:rPr>
            </a:br>
            <a:r>
              <a:rPr lang="nb-NO" dirty="0" smtClean="0">
                <a:latin typeface="Calibri" pitchFamily="34" charset="0"/>
                <a:cs typeface="Calibri" pitchFamily="34" charset="0"/>
              </a:rPr>
              <a:t>(ikke kvartal)</a:t>
            </a:r>
          </a:p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Merk: </a:t>
            </a:r>
            <a:r>
              <a:rPr lang="nb-NO" dirty="0">
                <a:latin typeface="Calibri" pitchFamily="34" charset="0"/>
                <a:cs typeface="Calibri" pitchFamily="34" charset="0"/>
              </a:rPr>
              <a:t>S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parte utbetalinger blir innbetaling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483" y="3880624"/>
            <a:ext cx="2981093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Øvelse: </a:t>
            </a:r>
            <a:r>
              <a:rPr lang="nb-NO" dirty="0" err="1" smtClean="0">
                <a:latin typeface="Calibri" pitchFamily="34" charset="0"/>
                <a:cs typeface="Calibri" pitchFamily="34" charset="0"/>
              </a:rPr>
              <a:t>Beregn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 differansekontantstrømmen ved å velge Kvartalsvis istedenfor årlig betaling. 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349B-86F0-4104-9B43-AB58508A664F}" type="slidenum">
              <a:rPr lang="en-US"/>
              <a:pPr/>
              <a:t>2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0" hangingPunct="0">
              <a:spcBef>
                <a:spcPct val="20000"/>
              </a:spcBef>
              <a:buNone/>
              <a:defRPr/>
            </a:pPr>
            <a:r>
              <a:rPr lang="nb-NO" b="1" dirty="0"/>
              <a:t>Etter å ha jobbet med lærebok og hjemmeside til kapittel 2 skal du kunne:</a:t>
            </a:r>
          </a:p>
          <a:p>
            <a:pPr eaLnBrk="0" hangingPunct="0">
              <a:spcBef>
                <a:spcPct val="20000"/>
              </a:spcBef>
              <a:defRPr/>
            </a:pPr>
            <a:endParaRPr lang="nb-NO" b="1" dirty="0"/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b-NO" dirty="0"/>
              <a:t>Forklare hvorfor prosjektanalyser baserer seg på likviditet og ikke </a:t>
            </a:r>
            <a:r>
              <a:rPr lang="nb-NO" dirty="0" smtClean="0"/>
              <a:t>resultat.</a:t>
            </a:r>
            <a:endParaRPr lang="nb-NO" dirty="0"/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b-NO" dirty="0"/>
              <a:t>Konstruere en differansekontantstrøm og forklare hva den </a:t>
            </a:r>
            <a:r>
              <a:rPr lang="nb-NO" dirty="0" smtClean="0"/>
              <a:t>viser. </a:t>
            </a:r>
            <a:endParaRPr lang="nb-NO" dirty="0"/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b-NO" dirty="0"/>
              <a:t>Budsjettere prosjektets arbeidskapital og dens </a:t>
            </a:r>
            <a:r>
              <a:rPr lang="nb-NO" dirty="0" smtClean="0"/>
              <a:t>likviditetseffekt. </a:t>
            </a:r>
            <a:endParaRPr lang="nb-NO" dirty="0"/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b-NO" dirty="0"/>
              <a:t>Bruke prosjektdata til å budsjettere kontantstrøm fra </a:t>
            </a:r>
            <a:r>
              <a:rPr lang="nb-NO" dirty="0" smtClean="0"/>
              <a:t>driften. </a:t>
            </a:r>
            <a:endParaRPr lang="nb-NO" dirty="0"/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b-NO" dirty="0"/>
              <a:t>Forklare hvordan generell og spesiell prisstigning påvirker nominell og reell </a:t>
            </a:r>
            <a:r>
              <a:rPr lang="nb-NO" dirty="0" smtClean="0"/>
              <a:t>kontantstrøm.</a:t>
            </a:r>
            <a:endParaRPr lang="nb-NO" dirty="0"/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b-NO" dirty="0"/>
              <a:t>Ta hensyn til finansiering og skatt ved budsjettering av </a:t>
            </a:r>
            <a:r>
              <a:rPr lang="nb-NO" dirty="0" smtClean="0"/>
              <a:t>kontantstrøm.</a:t>
            </a:r>
            <a:endParaRPr lang="nb-NO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Læringsmål</a:t>
            </a:r>
          </a:p>
        </p:txBody>
      </p:sp>
    </p:spTree>
    <p:extLst>
      <p:ext uri="{BB962C8B-B14F-4D97-AF65-F5344CB8AC3E}">
        <p14:creationId xmlns:p14="http://schemas.microsoft.com/office/powerpoint/2010/main" val="28795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20</a:t>
            </a:fld>
            <a:endParaRPr lang="nn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Når alternativene (A eller B) er gjensidig utelukkende, dvs. du kan maksimalt velge ett av alternativene, så er det ofte enklest å beregne differansekontantstrømmen istedenfor å vurdere begge kontantstrømmene separat.</a:t>
            </a:r>
          </a:p>
          <a:p>
            <a:r>
              <a:rPr lang="nb-NO" dirty="0" smtClean="0"/>
              <a:t>Men man må vite hvilket valg differansekontantstrømmen representerer! (A-B, eller B-A)</a:t>
            </a:r>
          </a:p>
          <a:p>
            <a:r>
              <a:rPr lang="nb-NO" dirty="0" smtClean="0"/>
              <a:t>For uavhengige alternativer, dvs. man kan velge alle, skal man ikke beregne differansekontantstrømmen.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Differansekontantstrøm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81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4. Anleggskapital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61" y="1748412"/>
            <a:ext cx="6861969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21</a:t>
            </a:fld>
            <a:endParaRPr lang="nn-NO"/>
          </a:p>
        </p:txBody>
      </p:sp>
      <p:sp>
        <p:nvSpPr>
          <p:cNvPr id="5" name="Line Callout 2 4"/>
          <p:cNvSpPr/>
          <p:nvPr/>
        </p:nvSpPr>
        <p:spPr>
          <a:xfrm>
            <a:off x="6885470" y="2906752"/>
            <a:ext cx="2795239" cy="877229"/>
          </a:xfrm>
          <a:prstGeom prst="borderCallout2">
            <a:avLst>
              <a:gd name="adj1" fmla="val 18750"/>
              <a:gd name="adj2" fmla="val -8333"/>
              <a:gd name="adj3" fmla="val 17903"/>
              <a:gd name="adj4" fmla="val -41667"/>
              <a:gd name="adj5" fmla="val 30297"/>
              <a:gd name="adj6" fmla="val -1086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Fysisk eiendel </a:t>
            </a:r>
            <a:br>
              <a:rPr lang="nb-NO" dirty="0" smtClean="0">
                <a:latin typeface="Calibri" pitchFamily="34" charset="0"/>
                <a:cs typeface="Calibri" pitchFamily="34" charset="0"/>
              </a:rPr>
            </a:br>
            <a:r>
              <a:rPr lang="nb-NO" dirty="0" smtClean="0">
                <a:latin typeface="Calibri" pitchFamily="34" charset="0"/>
                <a:cs typeface="Calibri" pitchFamily="34" charset="0"/>
              </a:rPr>
              <a:t>til varig eie eller bruk (levetid minst ett år)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Husk alternativverdien av egne ressurser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707423"/>
            <a:ext cx="81724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22</a:t>
            </a:fld>
            <a:endParaRPr lang="nn-NO"/>
          </a:p>
        </p:txBody>
      </p:sp>
      <p:sp>
        <p:nvSpPr>
          <p:cNvPr id="5" name="TextBox 4"/>
          <p:cNvSpPr txBox="1"/>
          <p:nvPr/>
        </p:nvSpPr>
        <p:spPr>
          <a:xfrm>
            <a:off x="866775" y="4646351"/>
            <a:ext cx="817245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3"/>
              </a:buBlip>
            </a:pPr>
            <a:r>
              <a:rPr lang="nb-NO" sz="2400" dirty="0">
                <a:solidFill>
                  <a:srgbClr val="0B5395"/>
                </a:solidFill>
                <a:latin typeface="Calibri"/>
                <a:cs typeface="Calibri"/>
              </a:rPr>
              <a:t>Kan vurdere alternativene A og B hver for seg, og så sammenligne de.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3"/>
              </a:buBlip>
            </a:pPr>
            <a:r>
              <a:rPr lang="nb-NO" sz="2400" dirty="0">
                <a:solidFill>
                  <a:srgbClr val="0B5395"/>
                </a:solidFill>
                <a:latin typeface="Calibri"/>
                <a:cs typeface="Calibri"/>
              </a:rPr>
              <a:t>Eller en kan vurdere differansen A-B, dvs. velge A framfor B, og dermed foreta sammenligningen direkte.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385932" y="2772940"/>
            <a:ext cx="3294777" cy="386573"/>
          </a:xfrm>
          <a:prstGeom prst="borderCallout2">
            <a:avLst>
              <a:gd name="adj1" fmla="val 18750"/>
              <a:gd name="adj2" fmla="val -8333"/>
              <a:gd name="adj3" fmla="val 17903"/>
              <a:gd name="adj4" fmla="val -41667"/>
              <a:gd name="adj5" fmla="val 107221"/>
              <a:gd name="adj6" fmla="val -786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Bruke egen tomt er ikke gratis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2239-6E44-4D50-B3F5-0E88B2611CAF}" type="slidenum">
              <a:rPr lang="en-US"/>
              <a:pPr/>
              <a:t>23</a:t>
            </a:fld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801422" y="1650999"/>
            <a:ext cx="8535865" cy="4644293"/>
          </a:xfrm>
        </p:spPr>
        <p:txBody>
          <a:bodyPr>
            <a:normAutofit/>
          </a:bodyPr>
          <a:lstStyle/>
          <a:p>
            <a:r>
              <a:rPr lang="nb-NO" dirty="0"/>
              <a:t>Hvis et prosjekt påvirker kontantstrømmen til den øvrige virksomheten i bedriften, så skal også disse endringene med i dette prosjektets kontantstrøm.</a:t>
            </a:r>
          </a:p>
          <a:p>
            <a:pPr lvl="1"/>
            <a:r>
              <a:rPr lang="nb-NO" sz="2800" dirty="0"/>
              <a:t>Substitutter: øvrig kontantstrøm vil reduseres</a:t>
            </a:r>
          </a:p>
          <a:p>
            <a:pPr lvl="1"/>
            <a:r>
              <a:rPr lang="nb-NO" sz="2800" dirty="0"/>
              <a:t>Komplementære: øvrig kontantstrøm vil økes</a:t>
            </a:r>
          </a:p>
          <a:p>
            <a:r>
              <a:rPr lang="nb-NO" dirty="0"/>
              <a:t>Internprising: </a:t>
            </a:r>
            <a:br>
              <a:rPr lang="nb-NO" dirty="0"/>
            </a:br>
            <a:r>
              <a:rPr lang="nb-NO" dirty="0"/>
              <a:t>Interne leveranser skal prises til </a:t>
            </a:r>
            <a:r>
              <a:rPr lang="nb-NO" u="sng" dirty="0"/>
              <a:t>markedspris</a:t>
            </a:r>
            <a:r>
              <a:rPr lang="nb-NO" dirty="0" smtClean="0"/>
              <a:t>.</a:t>
            </a:r>
          </a:p>
          <a:p>
            <a:pPr lvl="1"/>
            <a:r>
              <a:rPr lang="nb-NO" sz="2800" dirty="0"/>
              <a:t>Ikke bare kostnadene som skal tas med, også bortfall av </a:t>
            </a:r>
            <a:r>
              <a:rPr lang="nb-NO" sz="2800" dirty="0" smtClean="0"/>
              <a:t>innbetalinger </a:t>
            </a:r>
            <a:r>
              <a:rPr lang="nb-NO" sz="2800" dirty="0" smtClean="0"/>
              <a:t>må med i kontantstrømmen.</a:t>
            </a:r>
            <a:endParaRPr lang="nb-NO" sz="2800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Kobling til øvrig aktivitet</a:t>
            </a:r>
          </a:p>
        </p:txBody>
      </p:sp>
    </p:spTree>
    <p:extLst>
      <p:ext uri="{BB962C8B-B14F-4D97-AF65-F5344CB8AC3E}">
        <p14:creationId xmlns:p14="http://schemas.microsoft.com/office/powerpoint/2010/main" val="18613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5. Arbeidskapital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1" y="1973061"/>
            <a:ext cx="711993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761678" y="4557132"/>
            <a:ext cx="1300976" cy="944137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78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8D8-32A2-4C21-BE62-3BAA2BCCB41F}" type="slidenum">
              <a:rPr lang="en-US"/>
              <a:pPr/>
              <a:t>25</a:t>
            </a:fld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Arbeidskapital</a:t>
            </a:r>
          </a:p>
        </p:txBody>
      </p:sp>
      <p:graphicFrame>
        <p:nvGraphicFramePr>
          <p:cNvPr id="9118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32937"/>
              </p:ext>
            </p:extLst>
          </p:nvPr>
        </p:nvGraphicFramePr>
        <p:xfrm>
          <a:off x="194337" y="2060575"/>
          <a:ext cx="4603882" cy="1554480"/>
        </p:xfrm>
        <a:graphic>
          <a:graphicData uri="http://schemas.openxmlformats.org/drawingml/2006/table">
            <a:tbl>
              <a:tblPr/>
              <a:tblGrid>
                <a:gridCol w="460388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Anleggsmidler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Omløpsmidler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 eiendeler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228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05133"/>
              </p:ext>
            </p:extLst>
          </p:nvPr>
        </p:nvGraphicFramePr>
        <p:xfrm>
          <a:off x="5030392" y="1557338"/>
          <a:ext cx="4603882" cy="2072640"/>
        </p:xfrm>
        <a:graphic>
          <a:graphicData uri="http://schemas.openxmlformats.org/drawingml/2006/table">
            <a:tbl>
              <a:tblPr/>
              <a:tblGrid>
                <a:gridCol w="4603882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Egenkapital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Langsiktig gjeld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Kortsiktig gjeld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 egenkapital og gjeld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194338" y="3789363"/>
            <a:ext cx="9439936" cy="20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charset="0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Arbeidskapital =</a:t>
            </a:r>
            <a:b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</a:b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	Omløpsmidler – Kortsiktig gjeld</a:t>
            </a:r>
          </a:p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Det er ikke nok å finansiere anleggsmidler, må også finansiere arbeidskapitalen.</a:t>
            </a:r>
          </a:p>
        </p:txBody>
      </p:sp>
      <p:sp>
        <p:nvSpPr>
          <p:cNvPr id="91230" name="AutoShape 94"/>
          <p:cNvSpPr>
            <a:spLocks/>
          </p:cNvSpPr>
          <p:nvPr/>
        </p:nvSpPr>
        <p:spPr bwMode="auto">
          <a:xfrm>
            <a:off x="271727" y="1125539"/>
            <a:ext cx="2340637" cy="839787"/>
          </a:xfrm>
          <a:prstGeom prst="borderCallout3">
            <a:avLst>
              <a:gd name="adj1" fmla="val 13611"/>
              <a:gd name="adj2" fmla="val 103528"/>
              <a:gd name="adj3" fmla="val 13611"/>
              <a:gd name="adj4" fmla="val 166199"/>
              <a:gd name="adj5" fmla="val 165028"/>
              <a:gd name="adj6" fmla="val 166199"/>
              <a:gd name="adj7" fmla="val 316634"/>
              <a:gd name="adj8" fmla="val 154593"/>
            </a:avLst>
          </a:prstGeom>
          <a:solidFill>
            <a:schemeClr val="bg2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 sz="2400" dirty="0">
                <a:latin typeface="Calibri" pitchFamily="34" charset="0"/>
                <a:cs typeface="Calibri" pitchFamily="34" charset="0"/>
              </a:rPr>
              <a:t>Ofte % av omsetning</a:t>
            </a:r>
          </a:p>
        </p:txBody>
      </p:sp>
      <p:sp>
        <p:nvSpPr>
          <p:cNvPr id="91231" name="Rectangle 95"/>
          <p:cNvSpPr>
            <a:spLocks noChangeArrowheads="1"/>
          </p:cNvSpPr>
          <p:nvPr/>
        </p:nvSpPr>
        <p:spPr bwMode="auto">
          <a:xfrm>
            <a:off x="77391" y="2636838"/>
            <a:ext cx="8151813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/>
              <a:t>  –</a:t>
            </a:r>
          </a:p>
        </p:txBody>
      </p:sp>
    </p:spTree>
    <p:extLst>
      <p:ext uri="{BB962C8B-B14F-4D97-AF65-F5344CB8AC3E}">
        <p14:creationId xmlns:p14="http://schemas.microsoft.com/office/powerpoint/2010/main" val="326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9" grpId="0" build="allAtOnce"/>
      <p:bldP spid="91230" grpId="0" animBg="1"/>
      <p:bldP spid="912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26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Kapasitetsutvidelse i AS </a:t>
            </a:r>
            <a:r>
              <a:rPr lang="nb-NO" dirty="0" err="1" smtClean="0"/>
              <a:t>Alu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74" y="1569998"/>
            <a:ext cx="683418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27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Beregning av kapitalbehov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" y="1450959"/>
            <a:ext cx="9810328" cy="500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1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28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Beregning av frigjort kapital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" y="2254380"/>
            <a:ext cx="9804083" cy="356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6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29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Forenklet beregning arbeidskapital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 b="23498"/>
          <a:stretch/>
        </p:blipFill>
        <p:spPr bwMode="auto">
          <a:xfrm>
            <a:off x="189547" y="1680119"/>
            <a:ext cx="9526905" cy="4371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126381" y="4185418"/>
            <a:ext cx="3100040" cy="2304595"/>
          </a:xfrm>
          <a:prstGeom prst="rect">
            <a:avLst/>
          </a:prstGeom>
          <a:solidFill>
            <a:srgbClr val="FFCC99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0" dirty="0">
                <a:latin typeface="Calibri" pitchFamily="34" charset="0"/>
                <a:cs typeface="Calibri" pitchFamily="34" charset="0"/>
              </a:rPr>
              <a:t>Kapitalbinding ferdigvarelager tilsvarer kostnadene ved å produsere ferdigvarelageret.</a:t>
            </a:r>
          </a:p>
          <a:p>
            <a:r>
              <a:rPr lang="nb-NO" sz="1200" b="0" dirty="0">
                <a:latin typeface="Calibri" pitchFamily="34" charset="0"/>
                <a:cs typeface="Calibri" pitchFamily="34" charset="0"/>
              </a:rPr>
              <a:t>Kapitalfrigjøringen</a:t>
            </a:r>
            <a:r>
              <a:rPr lang="nb-NO" sz="1200" b="0" baseline="0" dirty="0">
                <a:latin typeface="Calibri" pitchFamily="34" charset="0"/>
                <a:cs typeface="Calibri" pitchFamily="34" charset="0"/>
              </a:rPr>
              <a:t> av ferdigvarelageret </a:t>
            </a:r>
            <a:r>
              <a:rPr lang="nb-NO" sz="1200" b="0" baseline="0" dirty="0" smtClean="0">
                <a:latin typeface="Calibri" pitchFamily="34" charset="0"/>
                <a:cs typeface="Calibri" pitchFamily="34" charset="0"/>
              </a:rPr>
              <a:t>tilsvarer </a:t>
            </a:r>
            <a:r>
              <a:rPr lang="nb-NO" sz="1200" b="0" baseline="0" dirty="0">
                <a:latin typeface="Calibri" pitchFamily="34" charset="0"/>
                <a:cs typeface="Calibri" pitchFamily="34" charset="0"/>
              </a:rPr>
              <a:t>salgsverdien av ferdigvarelageret.</a:t>
            </a:r>
          </a:p>
          <a:p>
            <a:endParaRPr lang="nb-NO" sz="1200" b="0" baseline="0" dirty="0">
              <a:latin typeface="Calibri" pitchFamily="34" charset="0"/>
              <a:cs typeface="Calibri" pitchFamily="34" charset="0"/>
            </a:endParaRPr>
          </a:p>
          <a:p>
            <a:r>
              <a:rPr lang="nb-NO" sz="1200" b="0" baseline="0" dirty="0">
                <a:latin typeface="Calibri" pitchFamily="34" charset="0"/>
                <a:cs typeface="Calibri" pitchFamily="34" charset="0"/>
              </a:rPr>
              <a:t>Kapitalbinding i kundefordringer tilsvarer kostnadene som er påløpt for de varer som er solgt på kreditt.</a:t>
            </a:r>
          </a:p>
          <a:p>
            <a:r>
              <a:rPr lang="nb-NO" sz="1200" b="0" baseline="0" dirty="0">
                <a:latin typeface="Calibri" pitchFamily="34" charset="0"/>
                <a:cs typeface="Calibri" pitchFamily="34" charset="0"/>
              </a:rPr>
              <a:t>Kapitalfrigjøring av kundefordringer tilsvarer de innbetalinger som kommer når fordringene innfris, dvs. fordringenes pålydende, altså salgsprisen.</a:t>
            </a:r>
            <a:endParaRPr lang="nb-NO" sz="12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A8D3-9639-49C2-AC6B-7F1A02A66BBA}" type="slidenum">
              <a:rPr lang="en-US"/>
              <a:pPr/>
              <a:t>3</a:t>
            </a:fld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Resultat eller likviditet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Tidspunkt og periode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Differansekontantstrøm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Anleggskapital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Arbeidskapital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Kontantstrøm fra driften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Prisendring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Restverdi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Finansiering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Skatt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Kontanstrømsvarianter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Ringvirkninger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Fra kontanstrøm til beslutning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nb-NO" smtClean="0"/>
              <a:t>Oppsummering</a:t>
            </a:r>
            <a:endParaRPr lang="nb-NO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kapittel 2</a:t>
            </a:r>
            <a:r>
              <a:rPr lang="nb-NO" b="1" kern="0" dirty="0">
                <a:solidFill>
                  <a:srgbClr val="A3B2CC"/>
                </a:solidFill>
              </a:rPr>
              <a:t/>
            </a:r>
            <a:br>
              <a:rPr lang="nb-NO" b="1" kern="0" dirty="0">
                <a:solidFill>
                  <a:srgbClr val="A3B2CC"/>
                </a:solidFill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50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621D-2E68-4449-A916-C9384912F507}" type="slidenum">
              <a:rPr lang="en-US"/>
              <a:pPr/>
              <a:t>30</a:t>
            </a:fld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Investering i arbeidskapital er den ekstra kapitalen som må til for å finansiere driften i oppstartsperioden (fordi inn- og utbetalinger fra driften skjer på forskjellige tidspunkt).</a:t>
            </a:r>
          </a:p>
          <a:p>
            <a:r>
              <a:rPr lang="nb-NO" dirty="0"/>
              <a:t>Når driften opphører vil denne arbeidskapitalen frigjøres </a:t>
            </a:r>
            <a:r>
              <a:rPr lang="nb-NO" dirty="0" smtClean="0"/>
              <a:t>(sparte utbetalinger).</a:t>
            </a:r>
            <a:endParaRPr lang="nb-NO" dirty="0"/>
          </a:p>
          <a:p>
            <a:r>
              <a:rPr lang="nb-NO" dirty="0"/>
              <a:t>Kontantstrømmen må derfor inneholde arbeidskapital både i første og siste periode.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Frigjøring av arbeidskapital</a:t>
            </a:r>
          </a:p>
        </p:txBody>
      </p:sp>
    </p:spTree>
    <p:extLst>
      <p:ext uri="{BB962C8B-B14F-4D97-AF65-F5344CB8AC3E}">
        <p14:creationId xmlns:p14="http://schemas.microsoft.com/office/powerpoint/2010/main" val="305962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31</a:t>
            </a:fld>
            <a:endParaRPr lang="nn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423" y="1650999"/>
            <a:ext cx="8879286" cy="1069899"/>
          </a:xfrm>
        </p:spPr>
        <p:txBody>
          <a:bodyPr/>
          <a:lstStyle/>
          <a:p>
            <a:r>
              <a:rPr lang="nb-NO" dirty="0" smtClean="0"/>
              <a:t>Eksempel 2.11 - Sykkelproduksjon hos P. Dal. </a:t>
            </a:r>
            <a:r>
              <a:rPr lang="nb-NO" dirty="0" smtClean="0">
                <a:hlinkClick r:id="rId2" tooltip="ZNB! Klikk på lenken en gang til dersom regnearket ikke vises umiddelbart etter nedlasting!"/>
              </a:rPr>
              <a:t>Hjemmeside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6. Kontantstrøm fra driften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58" y="2187729"/>
            <a:ext cx="54752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7" y="4837994"/>
            <a:ext cx="80057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32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Faste utbetalinger</a:t>
            </a:r>
            <a:endParaRPr lang="nb-NO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26" y="1654104"/>
            <a:ext cx="689133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775" y="4646351"/>
            <a:ext cx="81724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3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Merk at foreløpig er ikke låneopptak med tilhørende rente- og avdragsbetalinger med. (Vi ser på totalkapitalen.)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3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Heller ikke avskrivinger eller skatt er med.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3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Merk at </a:t>
            </a:r>
            <a:r>
              <a:rPr lang="nb-NO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avskrivinger ikke er en utbetaling</a:t>
            </a: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.</a:t>
            </a:r>
            <a:endParaRPr lang="nb-NO" sz="2400" dirty="0">
              <a:solidFill>
                <a:srgbClr val="0B539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2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33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Anleggskapital</a:t>
            </a:r>
            <a:endParaRPr lang="nb-NO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03" y="1928813"/>
            <a:ext cx="45624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6775" y="5404626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3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Restverdi er antatt salgsverdi av utstyret etter 3 år.</a:t>
            </a:r>
          </a:p>
        </p:txBody>
      </p:sp>
    </p:spTree>
    <p:extLst>
      <p:ext uri="{BB962C8B-B14F-4D97-AF65-F5344CB8AC3E}">
        <p14:creationId xmlns:p14="http://schemas.microsoft.com/office/powerpoint/2010/main" val="8384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34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Arbeidskapital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866775" y="1851112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Antar at arbeidskapitalen utgjør 15% av omsetningen.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17" y="2447357"/>
            <a:ext cx="75438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2386" y="4942961"/>
            <a:ext cx="87653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Merk at det er </a:t>
            </a:r>
            <a:r>
              <a:rPr lang="nb-NO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endringene i arbeidskapitalen </a:t>
            </a: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som er relevante.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Når arbeidskapitalen øker, så må økningen finansieres </a:t>
            </a: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(utbetales).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Når arbeidskapitalen minker, frigjøres midlene </a:t>
            </a: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(innbetales).</a:t>
            </a:r>
          </a:p>
        </p:txBody>
      </p:sp>
    </p:spTree>
    <p:extLst>
      <p:ext uri="{BB962C8B-B14F-4D97-AF65-F5344CB8AC3E}">
        <p14:creationId xmlns:p14="http://schemas.microsoft.com/office/powerpoint/2010/main" val="37106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35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Endring arbeidskapital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77" y="1695450"/>
            <a:ext cx="7620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6775" y="5627646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3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Direkte beregning av arbeidskapitalbehovet er ofte svært lett.</a:t>
            </a:r>
          </a:p>
        </p:txBody>
      </p:sp>
    </p:spTree>
    <p:extLst>
      <p:ext uri="{BB962C8B-B14F-4D97-AF65-F5344CB8AC3E}">
        <p14:creationId xmlns:p14="http://schemas.microsoft.com/office/powerpoint/2010/main" val="22505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36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Kontantstrøm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3" y="1480788"/>
            <a:ext cx="733266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37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Hovedtall i kontantstrømmen</a:t>
            </a:r>
            <a:endParaRPr lang="nb-N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64161"/>
              </p:ext>
            </p:extLst>
          </p:nvPr>
        </p:nvGraphicFramePr>
        <p:xfrm>
          <a:off x="529682" y="1869572"/>
          <a:ext cx="880202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9157"/>
                <a:gridCol w="1383218"/>
                <a:gridCol w="1383218"/>
                <a:gridCol w="1383218"/>
                <a:gridCol w="1383218"/>
              </a:tblGrid>
              <a:tr h="112060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2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nb-NO" sz="2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nb-NO" sz="2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nb-NO" sz="2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nb-NO" sz="2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60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Dekningsbidrag</a:t>
                      </a:r>
                      <a:endParaRPr lang="nb-NO" sz="2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4 800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9 120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3 840</a:t>
                      </a:r>
                      <a:endParaRPr lang="nb-NO" sz="2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2060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Faste utbetalinger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-3 055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-3 055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-3 055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12060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Behov</a:t>
                      </a:r>
                      <a:r>
                        <a:rPr lang="nb-NO" sz="24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ny a</a:t>
                      </a:r>
                      <a:r>
                        <a:rPr lang="nb-NO" sz="2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rbeidskapital</a:t>
                      </a:r>
                      <a:endParaRPr lang="nb-NO" sz="2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-1 800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-1 620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1 980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1 440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24119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Anleggskapital/restverdi</a:t>
                      </a:r>
                      <a:endParaRPr lang="nb-NO" sz="2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-8 800</a:t>
                      </a:r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4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3 200</a:t>
                      </a:r>
                      <a:endParaRPr lang="nb-NO" sz="2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60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Kontantstrøm</a:t>
                      </a:r>
                      <a:endParaRPr lang="nb-NO" sz="24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-10 600</a:t>
                      </a:r>
                      <a:endParaRPr lang="nb-NO" sz="2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125</a:t>
                      </a:r>
                      <a:endParaRPr lang="nb-NO" sz="2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8 045</a:t>
                      </a:r>
                      <a:endParaRPr lang="nb-NO" sz="2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5 425</a:t>
                      </a:r>
                      <a:endParaRPr lang="nb-NO" sz="2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775" y="4282070"/>
            <a:ext cx="81724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Et prosjekt som varer 3 år inkluderer 4 tidspunkt.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Denne kontantstrømmen er prosjektets totale kontantstrøm før skatt, dvs. kontantstrøm fra driften før skatt.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Denne kontantstrømmen skal fordeles mellom eiere, långivere og staten (skatt).</a:t>
            </a:r>
          </a:p>
        </p:txBody>
      </p:sp>
    </p:spTree>
    <p:extLst>
      <p:ext uri="{BB962C8B-B14F-4D97-AF65-F5344CB8AC3E}">
        <p14:creationId xmlns:p14="http://schemas.microsoft.com/office/powerpoint/2010/main" val="38208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7. Prisendring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17" y="559537"/>
            <a:ext cx="1160859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66" y="4929189"/>
            <a:ext cx="2098146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57313"/>
            <a:ext cx="696515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3405188" y="3643313"/>
            <a:ext cx="4488656" cy="2571750"/>
          </a:xfrm>
          <a:prstGeom prst="straightConnector1">
            <a:avLst/>
          </a:prstGeom>
          <a:ln w="127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4540250" y="5602288"/>
            <a:ext cx="5118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b-NO">
                <a:latin typeface="Calibri" pitchFamily="34" charset="0"/>
                <a:ea typeface="Calibri" pitchFamily="34" charset="0"/>
                <a:cs typeface="Times New Roman" pitchFamily="18" charset="0"/>
              </a:rPr>
              <a:t>Last ned </a:t>
            </a:r>
            <a:r>
              <a:rPr lang="nb-NO">
                <a:latin typeface="Calibri" pitchFamily="34" charset="0"/>
                <a:ea typeface="Calibri" pitchFamily="34" charset="0"/>
                <a:cs typeface="Times New Roman" pitchFamily="18" charset="0"/>
                <a:hlinkClick r:id="rId5" tooltip="NB! Klikk på lenken en gang til dersom regnearket ikke vises umiddelbart etter nedlasting!"/>
              </a:rPr>
              <a:t>tabell 2.9</a:t>
            </a:r>
            <a:endParaRPr lang="nb-NO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nb-NO">
                <a:latin typeface="Calibri" pitchFamily="34" charset="0"/>
                <a:ea typeface="Calibri" pitchFamily="34" charset="0"/>
                <a:cs typeface="Times New Roman" pitchFamily="18" charset="0"/>
              </a:rPr>
              <a:t>Gå til </a:t>
            </a:r>
            <a:r>
              <a:rPr lang="nb-NO"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konsumprisindeksen</a:t>
            </a:r>
            <a:r>
              <a:rPr lang="nb-NO">
                <a:latin typeface="Calibri" pitchFamily="34" charset="0"/>
                <a:ea typeface="Calibri" pitchFamily="34" charset="0"/>
                <a:cs typeface="Times New Roman" pitchFamily="18" charset="0"/>
              </a:rPr>
              <a:t>, Statistisk Sentralbyrå </a:t>
            </a:r>
            <a:endParaRPr lang="nb-NO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4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39</a:t>
            </a:fld>
            <a:endParaRPr lang="nn-NO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Utvikling konsumprisindeks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97" y="1809514"/>
            <a:ext cx="6371829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5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D9E3-A527-4285-ABF4-3C77B9D30679}" type="slidenum">
              <a:rPr lang="en-US"/>
              <a:pPr/>
              <a:t>4</a:t>
            </a:fld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653157"/>
          </a:xfrm>
        </p:spPr>
        <p:txBody>
          <a:bodyPr>
            <a:normAutofit/>
          </a:bodyPr>
          <a:lstStyle/>
          <a:p>
            <a:r>
              <a:rPr lang="nb-NO" dirty="0"/>
              <a:t>Det er kontanter bedriften lever av, og det er mangel på kontanter som gjør at den dør.</a:t>
            </a:r>
          </a:p>
          <a:p>
            <a:r>
              <a:rPr lang="nb-NO" dirty="0"/>
              <a:t>Det krever mindre skjønn å budsjettere likviditet enn </a:t>
            </a:r>
            <a:r>
              <a:rPr lang="nb-NO" dirty="0" smtClean="0"/>
              <a:t>resultat.</a:t>
            </a:r>
            <a:endParaRPr lang="nb-NO" dirty="0"/>
          </a:p>
          <a:p>
            <a:r>
              <a:rPr lang="nb-NO" dirty="0"/>
              <a:t>ABCDEF – Cash is </a:t>
            </a:r>
            <a:r>
              <a:rPr lang="nb-NO" dirty="0" smtClean="0"/>
              <a:t>King.</a:t>
            </a:r>
            <a:endParaRPr lang="nb-NO" dirty="0"/>
          </a:p>
          <a:p>
            <a:r>
              <a:rPr lang="nb-NO" dirty="0"/>
              <a:t>Unngå </a:t>
            </a:r>
            <a:r>
              <a:rPr lang="nb-NO" dirty="0" err="1" smtClean="0"/>
              <a:t>resulikvi</a:t>
            </a:r>
            <a:r>
              <a:rPr lang="nb-NO" dirty="0" smtClean="0"/>
              <a:t>-budsjetter.</a:t>
            </a:r>
          </a:p>
          <a:p>
            <a:r>
              <a:rPr lang="nb-NO" dirty="0" smtClean="0"/>
              <a:t>Vi trenger imidlertid resultatbudsjetter for å beregne skatteutbetalingene.</a:t>
            </a:r>
            <a:endParaRPr lang="nb-NO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Resultat eller likviditet</a:t>
            </a:r>
          </a:p>
        </p:txBody>
      </p:sp>
    </p:spTree>
    <p:extLst>
      <p:ext uri="{BB962C8B-B14F-4D97-AF65-F5344CB8AC3E}">
        <p14:creationId xmlns:p14="http://schemas.microsoft.com/office/powerpoint/2010/main" val="42850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40</a:t>
            </a:fld>
            <a:endParaRPr lang="nn-NO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Årlig prisendring, %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3019065"/>
            <a:ext cx="2098146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2" y="2090376"/>
            <a:ext cx="5190331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Prisnivå og -endring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1752600"/>
            <a:ext cx="735898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80" y="682454"/>
            <a:ext cx="1160859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617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Nominell kontantstrøm for P. Dal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4" y="1906855"/>
            <a:ext cx="6743304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7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 og spesiell </a:t>
            </a:r>
            <a:r>
              <a:rPr lang="nb-NO" dirty="0" smtClean="0"/>
              <a:t>prisendring</a:t>
            </a:r>
            <a:endParaRPr lang="nb-NO" dirty="0"/>
          </a:p>
        </p:txBody>
      </p:sp>
      <p:pic>
        <p:nvPicPr>
          <p:cNvPr id="33796" name="Picture 2" descr="fig1_k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54" y="1857375"/>
            <a:ext cx="419629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2228850" y="5821364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b-NO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Figuren finner du på </a:t>
            </a:r>
            <a:r>
              <a:rPr lang="nb-NO" dirty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Statistisk Sentralbyrå </a:t>
            </a:r>
            <a:r>
              <a:rPr lang="nb-NO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sine nettsider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913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Nominell kontantstrøm for P. Dal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73" y="1785939"/>
            <a:ext cx="645437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88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EA6A-C038-419A-AF44-E3ECA5F0295A}" type="slidenum">
              <a:rPr lang="en-US"/>
              <a:pPr/>
              <a:t>45</a:t>
            </a:fld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spAutoFit/>
          </a:bodyPr>
          <a:lstStyle/>
          <a:p>
            <a:r>
              <a:rPr lang="nb-NO" dirty="0"/>
              <a:t>Nominelle kroner = ”løpende” kroner, dvs. faktiske beløp på angjeldende tidspunkt.</a:t>
            </a:r>
          </a:p>
          <a:p>
            <a:r>
              <a:rPr lang="nb-NO" dirty="0"/>
              <a:t>Reelle beløp = ”faste” kroner, dvs. alle beløp er gjort om til kjøpekraften på et gitt tidspunkt.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Nominelle og reelle beløp</a:t>
            </a:r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069234"/>
              </p:ext>
            </p:extLst>
          </p:nvPr>
        </p:nvGraphicFramePr>
        <p:xfrm>
          <a:off x="1571092" y="3704662"/>
          <a:ext cx="5164254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Worksheet" r:id="rId3" imgW="4524457" imgH="2619443" progId="Excel.Sheet.8">
                  <p:embed/>
                </p:oleObj>
              </mc:Choice>
              <mc:Fallback>
                <p:oleObj name="Worksheet" r:id="rId3" imgW="4524457" imgH="26194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571092" y="3704662"/>
                        <a:ext cx="5164254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1" name="AutoShape 7"/>
          <p:cNvSpPr>
            <a:spLocks/>
          </p:cNvSpPr>
          <p:nvPr/>
        </p:nvSpPr>
        <p:spPr bwMode="auto">
          <a:xfrm>
            <a:off x="6642498" y="4415804"/>
            <a:ext cx="2648479" cy="617538"/>
          </a:xfrm>
          <a:prstGeom prst="borderCallout2">
            <a:avLst>
              <a:gd name="adj1" fmla="val 18509"/>
              <a:gd name="adj2" fmla="val -3116"/>
              <a:gd name="adj3" fmla="val 18509"/>
              <a:gd name="adj4" fmla="val -23375"/>
              <a:gd name="adj5" fmla="val -28278"/>
              <a:gd name="adj6" fmla="val -44352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>
                <a:latin typeface="Calibri" pitchFamily="34" charset="0"/>
                <a:cs typeface="Calibri" pitchFamily="34" charset="0"/>
              </a:rPr>
              <a:t>Konsumprisindeks</a:t>
            </a:r>
          </a:p>
          <a:p>
            <a:pPr algn="ctr"/>
            <a:r>
              <a:rPr lang="nb-NO" sz="1400">
                <a:latin typeface="Calibri" pitchFamily="34" charset="0"/>
                <a:cs typeface="Calibri" pitchFamily="34" charset="0"/>
              </a:rPr>
              <a:t>1998 = 100</a:t>
            </a:r>
          </a:p>
        </p:txBody>
      </p:sp>
    </p:spTree>
    <p:extLst>
      <p:ext uri="{BB962C8B-B14F-4D97-AF65-F5344CB8AC3E}">
        <p14:creationId xmlns:p14="http://schemas.microsoft.com/office/powerpoint/2010/main" val="27987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OleChart spid="103430" grpId="0"/>
      <p:bldP spid="1034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388-5D4B-403F-A4BF-61808A1DC676}" type="slidenum">
              <a:rPr lang="en-US"/>
              <a:pPr/>
              <a:t>46</a:t>
            </a:fld>
            <a:endParaRPr lang="en-US"/>
          </a:p>
        </p:txBody>
      </p:sp>
      <p:graphicFrame>
        <p:nvGraphicFramePr>
          <p:cNvPr id="105704" name="Group 2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62473"/>
              </p:ext>
            </p:extLst>
          </p:nvPr>
        </p:nvGraphicFramePr>
        <p:xfrm>
          <a:off x="962001" y="1187257"/>
          <a:ext cx="1084876" cy="5022000"/>
        </p:xfrm>
        <a:graphic>
          <a:graphicData uri="http://schemas.openxmlformats.org/drawingml/2006/table">
            <a:tbl>
              <a:tblPr/>
              <a:tblGrid>
                <a:gridCol w="469413"/>
                <a:gridCol w="615463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År</a:t>
                      </a:r>
                      <a:endParaRPr kumimoji="0" 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Indeks</a:t>
                      </a:r>
                      <a:endParaRPr kumimoji="0" lang="nb-NO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40,2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45,6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50,8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55,1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58,6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61,9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1986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66,3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1987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72,1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1988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76,9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1989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80,4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1990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83,7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1991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86,6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1992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88,6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1993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90,6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1994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91,9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1995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94,2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95,3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97,8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1998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1999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102,3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105,5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2001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108,7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2002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110,1</a:t>
                      </a: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2003</a:t>
                      </a:r>
                      <a:endParaRPr kumimoji="0" 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112,8</a:t>
                      </a:r>
                      <a:endParaRPr kumimoji="0" lang="nb-N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54000" marT="1800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Konsumprisindeks</a:t>
            </a:r>
          </a:p>
        </p:txBody>
      </p:sp>
      <p:sp>
        <p:nvSpPr>
          <p:cNvPr id="105705" name="Text Box 233"/>
          <p:cNvSpPr txBox="1">
            <a:spLocks noChangeArrowheads="1"/>
          </p:cNvSpPr>
          <p:nvPr/>
        </p:nvSpPr>
        <p:spPr bwMode="auto">
          <a:xfrm>
            <a:off x="2648967" y="1586981"/>
            <a:ext cx="6554126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charset="0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Konsumprisindeksen måler gjennomsnittsprisen på en utvalgt varekurv i et gitt år.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En slik varekurv kostet kr. 40,20 i 1980, når prisen for samme varekurv er normalisert til kr. 100,-  i 1998.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Prisen på samme varekurv er steget til kr. 112,80 i 2003.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Indeks år t = </a:t>
            </a:r>
            <a:b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</a:b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	(Pris år t / Pris år 1998)∙100 </a:t>
            </a:r>
          </a:p>
        </p:txBody>
      </p:sp>
    </p:spTree>
    <p:extLst>
      <p:ext uri="{BB962C8B-B14F-4D97-AF65-F5344CB8AC3E}">
        <p14:creationId xmlns:p14="http://schemas.microsoft.com/office/powerpoint/2010/main" val="36392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0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39F-5DD7-4070-AE98-1B1F60FF28B4}" type="slidenum">
              <a:rPr lang="en-US"/>
              <a:pPr/>
              <a:t>47</a:t>
            </a:fld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Indeks 2000: 105,5	Indeks 2001: 108,7</a:t>
            </a:r>
          </a:p>
          <a:p>
            <a:pPr lvl="1"/>
            <a:r>
              <a:rPr lang="nb-NO" sz="3200" dirty="0"/>
              <a:t>Prisstigning 2001: 	</a:t>
            </a:r>
            <a:r>
              <a:rPr lang="nb-NO" sz="3200" i="1" dirty="0"/>
              <a:t>(Ikke 3,2%!!)</a:t>
            </a:r>
            <a:r>
              <a:rPr lang="nb-NO" sz="3200" dirty="0"/>
              <a:t> </a:t>
            </a:r>
            <a:br>
              <a:rPr lang="nb-NO" sz="3200" dirty="0"/>
            </a:br>
            <a:r>
              <a:rPr lang="nb-NO" sz="3200" dirty="0"/>
              <a:t>	105,5(1+j) =108,7 </a:t>
            </a:r>
            <a:r>
              <a:rPr lang="nb-NO" sz="3200" dirty="0">
                <a:sym typeface="Symbol" pitchFamily="18" charset="2"/>
              </a:rPr>
              <a:t></a:t>
            </a:r>
            <a:r>
              <a:rPr lang="nb-NO" sz="3200" dirty="0"/>
              <a:t> j </a:t>
            </a:r>
            <a:r>
              <a:rPr lang="nb-NO" sz="3200" u="sng" dirty="0">
                <a:cs typeface="Arial" charset="0"/>
                <a:sym typeface="Symbol" pitchFamily="18" charset="2"/>
              </a:rPr>
              <a:t>≈</a:t>
            </a:r>
            <a:r>
              <a:rPr lang="nb-NO" sz="3200" u="sng" dirty="0"/>
              <a:t> 3,03%</a:t>
            </a:r>
          </a:p>
          <a:p>
            <a:r>
              <a:rPr lang="nb-NO" dirty="0"/>
              <a:t>Indeks 2003: 112,8</a:t>
            </a:r>
          </a:p>
          <a:p>
            <a:pPr lvl="1"/>
            <a:r>
              <a:rPr lang="nb-NO" sz="3200" dirty="0"/>
              <a:t>Gjennomsnittlig prisstigning 2000 – 2003:</a:t>
            </a:r>
            <a:br>
              <a:rPr lang="nb-NO" sz="3200" dirty="0"/>
            </a:br>
            <a:r>
              <a:rPr lang="nb-NO" sz="3200" dirty="0"/>
              <a:t>	105,5(1+j)</a:t>
            </a:r>
            <a:r>
              <a:rPr lang="nb-NO" sz="3200" baseline="30000" dirty="0"/>
              <a:t>3</a:t>
            </a:r>
            <a:r>
              <a:rPr lang="nb-NO" sz="3200" dirty="0"/>
              <a:t>	= 112,8 			</a:t>
            </a:r>
            <a:r>
              <a:rPr lang="nb-NO" sz="3200" dirty="0">
                <a:sym typeface="Symbol" pitchFamily="18" charset="2"/>
              </a:rPr>
              <a:t> </a:t>
            </a:r>
            <a:br>
              <a:rPr lang="nb-NO" sz="3200" dirty="0">
                <a:sym typeface="Symbol" pitchFamily="18" charset="2"/>
              </a:rPr>
            </a:br>
            <a:r>
              <a:rPr lang="nb-NO" sz="3200" dirty="0">
                <a:sym typeface="Symbol" pitchFamily="18" charset="2"/>
              </a:rPr>
              <a:t>	(1+j) 		= (112,8/105,5)</a:t>
            </a:r>
            <a:r>
              <a:rPr lang="nb-NO" sz="3200" baseline="30000" dirty="0">
                <a:cs typeface="Arial" charset="0"/>
                <a:sym typeface="Symbol" pitchFamily="18" charset="2"/>
              </a:rPr>
              <a:t>⅓</a:t>
            </a:r>
            <a:r>
              <a:rPr lang="nb-NO" sz="3200" dirty="0">
                <a:cs typeface="Arial" charset="0"/>
                <a:sym typeface="Symbol" pitchFamily="18" charset="2"/>
              </a:rPr>
              <a:t> 	</a:t>
            </a:r>
            <a:r>
              <a:rPr lang="nb-NO" sz="3200" dirty="0">
                <a:sym typeface="Symbol" pitchFamily="18" charset="2"/>
              </a:rPr>
              <a:t></a:t>
            </a:r>
            <a:br>
              <a:rPr lang="nb-NO" sz="3200" dirty="0">
                <a:sym typeface="Symbol" pitchFamily="18" charset="2"/>
              </a:rPr>
            </a:br>
            <a:r>
              <a:rPr lang="nb-NO" sz="3200" dirty="0">
                <a:sym typeface="Symbol" pitchFamily="18" charset="2"/>
              </a:rPr>
              <a:t>	j			= 1,02255 – 1 </a:t>
            </a:r>
            <a:r>
              <a:rPr lang="nb-NO" sz="3200" u="sng" dirty="0">
                <a:cs typeface="Arial" charset="0"/>
                <a:sym typeface="Symbol" pitchFamily="18" charset="2"/>
              </a:rPr>
              <a:t>≈ 2,26%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Prisstigning</a:t>
            </a:r>
          </a:p>
        </p:txBody>
      </p:sp>
    </p:spTree>
    <p:extLst>
      <p:ext uri="{BB962C8B-B14F-4D97-AF65-F5344CB8AC3E}">
        <p14:creationId xmlns:p14="http://schemas.microsoft.com/office/powerpoint/2010/main" val="17367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286-F79E-428F-ACCD-A07F58044382}" type="slidenum">
              <a:rPr lang="en-US"/>
              <a:pPr/>
              <a:t>48</a:t>
            </a:fld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  <a:tabLst>
                <a:tab pos="534988" algn="l"/>
              </a:tabLst>
            </a:pPr>
            <a:r>
              <a:rPr lang="nb-NO" dirty="0"/>
              <a:t>p</a:t>
            </a:r>
            <a:r>
              <a:rPr lang="nb-NO" baseline="-25000" dirty="0"/>
              <a:t>0</a:t>
            </a:r>
            <a:r>
              <a:rPr lang="nb-NO" dirty="0"/>
              <a:t>	= pris tidspunkt 0</a:t>
            </a:r>
          </a:p>
          <a:p>
            <a:pPr marL="0" indent="0">
              <a:buFont typeface="Wingdings" pitchFamily="2" charset="2"/>
              <a:buNone/>
              <a:tabLst>
                <a:tab pos="534988" algn="l"/>
              </a:tabLst>
            </a:pPr>
            <a:r>
              <a:rPr lang="nb-NO" dirty="0" err="1"/>
              <a:t>p</a:t>
            </a:r>
            <a:r>
              <a:rPr lang="nb-NO" baseline="-25000" dirty="0" err="1"/>
              <a:t>t</a:t>
            </a:r>
            <a:r>
              <a:rPr lang="nb-NO" dirty="0"/>
              <a:t>	= pris tidspunkt t</a:t>
            </a:r>
          </a:p>
          <a:p>
            <a:pPr marL="0" indent="0">
              <a:buFont typeface="Wingdings" pitchFamily="2" charset="2"/>
              <a:buNone/>
              <a:tabLst>
                <a:tab pos="534988" algn="l"/>
              </a:tabLst>
            </a:pPr>
            <a:r>
              <a:rPr lang="nb-NO" dirty="0"/>
              <a:t>j	= gjennomsnittlig inflasjon pr. periode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Nominelle beløp</a:t>
            </a:r>
          </a:p>
        </p:txBody>
      </p:sp>
      <p:graphicFrame>
        <p:nvGraphicFramePr>
          <p:cNvPr id="11264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496347"/>
              </p:ext>
            </p:extLst>
          </p:nvPr>
        </p:nvGraphicFramePr>
        <p:xfrm>
          <a:off x="1442906" y="3841087"/>
          <a:ext cx="2811859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3" imgW="927000" imgH="279360" progId="Equation.DSMT4">
                  <p:embed/>
                </p:oleObj>
              </mc:Choice>
              <mc:Fallback>
                <p:oleObj name="Equation" r:id="rId3" imgW="927000" imgH="27936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442906" y="3841087"/>
                        <a:ext cx="2811859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059561"/>
              </p:ext>
            </p:extLst>
          </p:nvPr>
        </p:nvGraphicFramePr>
        <p:xfrm>
          <a:off x="1462088" y="5065049"/>
          <a:ext cx="29670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5" imgW="977760" imgH="279360" progId="Equation.DSMT4">
                  <p:embed/>
                </p:oleObj>
              </mc:Choice>
              <mc:Fallback>
                <p:oleObj name="Equation" r:id="rId5" imgW="977760" imgH="27936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462088" y="5065049"/>
                        <a:ext cx="29670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61456"/>
              </p:ext>
            </p:extLst>
          </p:nvPr>
        </p:nvGraphicFramePr>
        <p:xfrm>
          <a:off x="5596203" y="4003012"/>
          <a:ext cx="2541852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7" imgW="838080" imgH="571320" progId="Equation.DSMT4">
                  <p:embed/>
                </p:oleObj>
              </mc:Choice>
              <mc:Fallback>
                <p:oleObj name="Equation" r:id="rId7" imgW="838080" imgH="57132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5596203" y="4003012"/>
                        <a:ext cx="2541852" cy="159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0F1-A247-406E-9055-E723326CA3E0}" type="slidenum">
              <a:rPr lang="en-US"/>
              <a:pPr/>
              <a:t>49</a:t>
            </a:fld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  <a:tabLst>
                <a:tab pos="534988" algn="l"/>
              </a:tabLst>
            </a:pPr>
            <a:r>
              <a:rPr lang="nb-NO"/>
              <a:t>p</a:t>
            </a:r>
            <a:r>
              <a:rPr lang="nb-NO" baseline="-25000"/>
              <a:t>t</a:t>
            </a:r>
            <a:r>
              <a:rPr lang="nb-NO"/>
              <a:t>	= nominell pris tidspunkt t</a:t>
            </a:r>
          </a:p>
          <a:p>
            <a:pPr marL="0" indent="0">
              <a:buFont typeface="Wingdings" pitchFamily="2" charset="2"/>
              <a:buNone/>
              <a:tabLst>
                <a:tab pos="534988" algn="l"/>
              </a:tabLst>
            </a:pPr>
            <a:r>
              <a:rPr lang="nb-NO"/>
              <a:t>I</a:t>
            </a:r>
            <a:r>
              <a:rPr lang="nb-NO" baseline="-25000"/>
              <a:t>t</a:t>
            </a:r>
            <a:r>
              <a:rPr lang="nb-NO"/>
              <a:t>	= Indeks tidspunkt t</a:t>
            </a:r>
          </a:p>
          <a:p>
            <a:pPr marL="0" indent="0">
              <a:buFont typeface="Wingdings" pitchFamily="2" charset="2"/>
              <a:buNone/>
              <a:tabLst>
                <a:tab pos="534988" algn="l"/>
              </a:tabLst>
            </a:pPr>
            <a:r>
              <a:rPr lang="nb-NO"/>
              <a:t>I</a:t>
            </a:r>
            <a:r>
              <a:rPr lang="nb-NO" baseline="-25000"/>
              <a:t>h</a:t>
            </a:r>
            <a:r>
              <a:rPr lang="nb-NO"/>
              <a:t>	= Indeks referansetidspunkt h </a:t>
            </a:r>
          </a:p>
          <a:p>
            <a:pPr marL="0" indent="0">
              <a:buFont typeface="Wingdings" pitchFamily="2" charset="2"/>
              <a:buNone/>
              <a:tabLst>
                <a:tab pos="534988" algn="l"/>
              </a:tabLst>
            </a:pPr>
            <a:r>
              <a:rPr lang="nb-NO"/>
              <a:t>q</a:t>
            </a:r>
            <a:r>
              <a:rPr lang="nb-NO" baseline="-25000"/>
              <a:t>t;h</a:t>
            </a:r>
            <a:r>
              <a:rPr lang="nb-NO"/>
              <a:t>	= realverdi av beløp på tidspunkt t, </a:t>
            </a:r>
            <a:br>
              <a:rPr lang="nb-NO"/>
            </a:br>
            <a:r>
              <a:rPr lang="nb-NO"/>
              <a:t>			målt i kronverdi tidspunkt h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Reelle beløp</a:t>
            </a:r>
          </a:p>
        </p:txBody>
      </p:sp>
      <p:graphicFrame>
        <p:nvGraphicFramePr>
          <p:cNvPr id="11469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90580"/>
              </p:ext>
            </p:extLst>
          </p:nvPr>
        </p:nvGraphicFramePr>
        <p:xfrm>
          <a:off x="610527" y="4727262"/>
          <a:ext cx="2502296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3" imgW="825480" imgH="482400" progId="Equation.DSMT4">
                  <p:embed/>
                </p:oleObj>
              </mc:Choice>
              <mc:Fallback>
                <p:oleObj name="Equation" r:id="rId3" imgW="825480" imgH="4824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10527" y="4727262"/>
                        <a:ext cx="2502296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5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5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resultatbudsjett måler hvor mye rikere eller </a:t>
            </a:r>
            <a:r>
              <a:rPr lang="nb-NO" dirty="0" err="1"/>
              <a:t>fattigere</a:t>
            </a:r>
            <a:r>
              <a:rPr lang="nb-NO" dirty="0"/>
              <a:t> eierne blir.</a:t>
            </a:r>
          </a:p>
          <a:p>
            <a:r>
              <a:rPr lang="nb-NO" dirty="0"/>
              <a:t>Verdivurderingene er ofte subjektive, spesielt for beholdningene av forskjellige aktiva.</a:t>
            </a:r>
          </a:p>
          <a:p>
            <a:r>
              <a:rPr lang="nb-NO" dirty="0"/>
              <a:t>Et likviditetsbudsjett måler hvor mye større eller mindre pengebeholdningen er blitt.</a:t>
            </a:r>
          </a:p>
          <a:p>
            <a:r>
              <a:rPr lang="nb-NO" dirty="0"/>
              <a:t>Likviditetsendringer er lettere å måle og kontrollere objektivt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Resultat- eller likviditetsbudsjett?</a:t>
            </a:r>
          </a:p>
        </p:txBody>
      </p:sp>
    </p:spTree>
    <p:extLst>
      <p:ext uri="{BB962C8B-B14F-4D97-AF65-F5344CB8AC3E}">
        <p14:creationId xmlns:p14="http://schemas.microsoft.com/office/powerpoint/2010/main" val="8972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B06C-2015-4C34-9928-16519E4AA857}" type="slidenum">
              <a:rPr lang="en-US"/>
              <a:pPr/>
              <a:t>50</a:t>
            </a:fld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Hva tilsvarer et TV kjøpt i 2003 til kr. 9.300,- målt i 2000 kroner?</a:t>
            </a:r>
          </a:p>
          <a:p>
            <a:r>
              <a:rPr lang="nb-NO" dirty="0"/>
              <a:t>q</a:t>
            </a:r>
            <a:r>
              <a:rPr lang="nb-NO" baseline="-25000" dirty="0"/>
              <a:t>2003;2000</a:t>
            </a:r>
            <a:r>
              <a:rPr lang="nb-NO" dirty="0"/>
              <a:t> = (9.300/112,8)105,5 	</a:t>
            </a:r>
            <a:r>
              <a:rPr lang="nb-NO" u="sng" dirty="0"/>
              <a:t>= 8.698,14</a:t>
            </a:r>
          </a:p>
          <a:p>
            <a:r>
              <a:rPr lang="nb-NO" dirty="0"/>
              <a:t>En </a:t>
            </a:r>
            <a:r>
              <a:rPr lang="nb-NO" dirty="0" err="1"/>
              <a:t>WalkMan</a:t>
            </a:r>
            <a:r>
              <a:rPr lang="nb-NO" dirty="0"/>
              <a:t> ble i 1980 kjøpt til kr. 1.270,-. Hva tilsvarer det i 2000 kroner?</a:t>
            </a:r>
          </a:p>
          <a:p>
            <a:r>
              <a:rPr lang="nb-NO" dirty="0"/>
              <a:t>q</a:t>
            </a:r>
            <a:r>
              <a:rPr lang="nb-NO" baseline="-25000" dirty="0"/>
              <a:t>1980;2000</a:t>
            </a:r>
            <a:r>
              <a:rPr lang="nb-NO" dirty="0"/>
              <a:t> = (1.270/40,2)105,5 	</a:t>
            </a:r>
            <a:r>
              <a:rPr lang="nb-NO" u="sng" dirty="0"/>
              <a:t>= 3.332,96</a:t>
            </a:r>
          </a:p>
          <a:p>
            <a:r>
              <a:rPr lang="nb-NO" dirty="0"/>
              <a:t>Realverdier: Alle kronebeløp har </a:t>
            </a:r>
            <a:r>
              <a:rPr lang="nb-NO" i="1" u="sng" dirty="0">
                <a:solidFill>
                  <a:srgbClr val="FF3300"/>
                </a:solidFill>
              </a:rPr>
              <a:t>samme kjøpekraft</a:t>
            </a:r>
            <a:r>
              <a:rPr lang="nb-NO" dirty="0"/>
              <a:t> – målt på et gitt referansetidspunkt.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Reelle beløp</a:t>
            </a:r>
          </a:p>
        </p:txBody>
      </p:sp>
    </p:spTree>
    <p:extLst>
      <p:ext uri="{BB962C8B-B14F-4D97-AF65-F5344CB8AC3E}">
        <p14:creationId xmlns:p14="http://schemas.microsoft.com/office/powerpoint/2010/main" val="3729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CAD-2FD9-42FC-8E1C-BA0EF1A702BF}" type="slidenum">
              <a:rPr lang="en-US"/>
              <a:pPr/>
              <a:t>51</a:t>
            </a:fld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spAutoFit/>
          </a:bodyPr>
          <a:lstStyle/>
          <a:p>
            <a:r>
              <a:rPr lang="nb-NO" dirty="0"/>
              <a:t>Banken gir 5% nominell rente på innskudd.</a:t>
            </a:r>
          </a:p>
          <a:p>
            <a:r>
              <a:rPr lang="nb-NO" dirty="0"/>
              <a:t>År 2000 ble det 31/12 satt inn kr. 10.000,-. </a:t>
            </a:r>
          </a:p>
          <a:p>
            <a:r>
              <a:rPr lang="nb-NO" dirty="0"/>
              <a:t>År 2001 gir det totalt kr. 10.500,- den 31/12.</a:t>
            </a:r>
          </a:p>
          <a:p>
            <a:r>
              <a:rPr lang="nb-NO" dirty="0"/>
              <a:t>Prisstigningen år 2001 er lik 3,03%.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Nominell rente – Realrente</a:t>
            </a:r>
          </a:p>
        </p:txBody>
      </p:sp>
      <p:graphicFrame>
        <p:nvGraphicFramePr>
          <p:cNvPr id="11674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591498"/>
              </p:ext>
            </p:extLst>
          </p:nvPr>
        </p:nvGraphicFramePr>
        <p:xfrm>
          <a:off x="1282072" y="4183252"/>
          <a:ext cx="729615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2806560" imgH="838080" progId="Equation.DSMT4">
                  <p:embed/>
                </p:oleObj>
              </mc:Choice>
              <mc:Fallback>
                <p:oleObj name="Equation" r:id="rId3" imgW="2806560" imgH="8380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282072" y="4183252"/>
                        <a:ext cx="729615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2" name="AutoShape 6"/>
          <p:cNvSpPr>
            <a:spLocks/>
          </p:cNvSpPr>
          <p:nvPr/>
        </p:nvSpPr>
        <p:spPr bwMode="auto">
          <a:xfrm>
            <a:off x="625509" y="4315015"/>
            <a:ext cx="1945084" cy="609600"/>
          </a:xfrm>
          <a:prstGeom prst="borderCallout2">
            <a:avLst>
              <a:gd name="adj1" fmla="val 18750"/>
              <a:gd name="adj2" fmla="val 104245"/>
              <a:gd name="adj3" fmla="val 18750"/>
              <a:gd name="adj4" fmla="val 129796"/>
              <a:gd name="adj5" fmla="val 53639"/>
              <a:gd name="adj6" fmla="val 1567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>
                <a:latin typeface="Calibri" pitchFamily="34" charset="0"/>
                <a:cs typeface="Calibri" pitchFamily="34" charset="0"/>
              </a:rPr>
              <a:t>Realverdi målt i år 2000 kroner</a:t>
            </a:r>
          </a:p>
        </p:txBody>
      </p:sp>
      <p:sp>
        <p:nvSpPr>
          <p:cNvPr id="116743" name="AutoShape 7"/>
          <p:cNvSpPr>
            <a:spLocks/>
          </p:cNvSpPr>
          <p:nvPr/>
        </p:nvSpPr>
        <p:spPr bwMode="auto">
          <a:xfrm>
            <a:off x="6553631" y="4213415"/>
            <a:ext cx="2858294" cy="609600"/>
          </a:xfrm>
          <a:prstGeom prst="borderCallout2">
            <a:avLst>
              <a:gd name="adj1" fmla="val 18750"/>
              <a:gd name="adj2" fmla="val -2889"/>
              <a:gd name="adj3" fmla="val 18750"/>
              <a:gd name="adj4" fmla="val -19917"/>
              <a:gd name="adj5" fmla="val 37759"/>
              <a:gd name="adj6" fmla="val -375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>
                <a:latin typeface="Calibri" pitchFamily="34" charset="0"/>
                <a:cs typeface="Calibri" pitchFamily="34" charset="0"/>
              </a:rPr>
              <a:t>Minus innskudd gir renteavkastningen</a:t>
            </a:r>
          </a:p>
        </p:txBody>
      </p:sp>
      <p:sp>
        <p:nvSpPr>
          <p:cNvPr id="116744" name="AutoShape 8"/>
          <p:cNvSpPr>
            <a:spLocks/>
          </p:cNvSpPr>
          <p:nvPr/>
        </p:nvSpPr>
        <p:spPr bwMode="auto">
          <a:xfrm>
            <a:off x="625510" y="5437377"/>
            <a:ext cx="2624402" cy="609600"/>
          </a:xfrm>
          <a:prstGeom prst="borderCallout2">
            <a:avLst>
              <a:gd name="adj1" fmla="val 18750"/>
              <a:gd name="adj2" fmla="val 103144"/>
              <a:gd name="adj3" fmla="val 18750"/>
              <a:gd name="adj4" fmla="val 121037"/>
              <a:gd name="adj5" fmla="val -782"/>
              <a:gd name="adj6" fmla="val 139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>
                <a:latin typeface="Calibri" pitchFamily="34" charset="0"/>
                <a:cs typeface="Calibri" pitchFamily="34" charset="0"/>
              </a:rPr>
              <a:t>Delt på innskudd gir relativ avkastning</a:t>
            </a:r>
          </a:p>
        </p:txBody>
      </p:sp>
      <p:sp>
        <p:nvSpPr>
          <p:cNvPr id="116745" name="AutoShape 9"/>
          <p:cNvSpPr>
            <a:spLocks/>
          </p:cNvSpPr>
          <p:nvPr/>
        </p:nvSpPr>
        <p:spPr bwMode="auto">
          <a:xfrm>
            <a:off x="7257026" y="5653277"/>
            <a:ext cx="2105025" cy="609600"/>
          </a:xfrm>
          <a:prstGeom prst="borderCallout2">
            <a:avLst>
              <a:gd name="adj1" fmla="val 18750"/>
              <a:gd name="adj2" fmla="val -3921"/>
              <a:gd name="adj3" fmla="val 18750"/>
              <a:gd name="adj4" fmla="val -19773"/>
              <a:gd name="adj5" fmla="val -57292"/>
              <a:gd name="adj6" fmla="val -361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>
                <a:latin typeface="Calibri" pitchFamily="34" charset="0"/>
                <a:cs typeface="Calibri" pitchFamily="34" charset="0"/>
              </a:rPr>
              <a:t>Ganger med 100 gir %</a:t>
            </a:r>
          </a:p>
        </p:txBody>
      </p:sp>
    </p:spTree>
    <p:extLst>
      <p:ext uri="{BB962C8B-B14F-4D97-AF65-F5344CB8AC3E}">
        <p14:creationId xmlns:p14="http://schemas.microsoft.com/office/powerpoint/2010/main" val="13173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  <p:bldP spid="116742" grpId="0" animBg="1"/>
      <p:bldP spid="116743" grpId="0" animBg="1"/>
      <p:bldP spid="116744" grpId="0" animBg="1"/>
      <p:bldP spid="11674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631-D948-44CB-9918-2C9858AF5EFD}" type="slidenum">
              <a:rPr lang="en-US"/>
              <a:pPr/>
              <a:t>52</a:t>
            </a:fld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nb-NO"/>
              <a:t>r</a:t>
            </a:r>
            <a:r>
              <a:rPr lang="nb-NO" baseline="-25000"/>
              <a:t>R</a:t>
            </a:r>
            <a:r>
              <a:rPr lang="nb-NO"/>
              <a:t>	= realrente pr. periode</a:t>
            </a:r>
          </a:p>
          <a:p>
            <a:pPr marL="609600" indent="-609600">
              <a:buFont typeface="Wingdings" pitchFamily="2" charset="2"/>
              <a:buNone/>
            </a:pPr>
            <a:r>
              <a:rPr lang="nb-NO"/>
              <a:t>r</a:t>
            </a:r>
            <a:r>
              <a:rPr lang="nb-NO" baseline="-25000"/>
              <a:t>N</a:t>
            </a:r>
            <a:r>
              <a:rPr lang="nb-NO"/>
              <a:t>	= nominell rente pr. periode</a:t>
            </a:r>
          </a:p>
          <a:p>
            <a:pPr marL="609600" indent="-609600">
              <a:buFont typeface="Wingdings" pitchFamily="2" charset="2"/>
              <a:buNone/>
            </a:pPr>
            <a:r>
              <a:rPr lang="nb-NO"/>
              <a:t>j	= prisstigning pr. periode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Nominell rente &amp; Realrente</a:t>
            </a:r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0095"/>
              </p:ext>
            </p:extLst>
          </p:nvPr>
        </p:nvGraphicFramePr>
        <p:xfrm>
          <a:off x="1693863" y="4753822"/>
          <a:ext cx="18732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3" imgW="685800" imgH="419040" progId="Equation.DSMT4">
                  <p:embed/>
                </p:oleObj>
              </mc:Choice>
              <mc:Fallback>
                <p:oleObj name="Equation" r:id="rId3" imgW="685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693863" y="4753822"/>
                        <a:ext cx="18732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900281"/>
              </p:ext>
            </p:extLst>
          </p:nvPr>
        </p:nvGraphicFramePr>
        <p:xfrm>
          <a:off x="4892675" y="5020522"/>
          <a:ext cx="29479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5" imgW="1079280" imgH="228600" progId="Equation.DSMT4">
                  <p:embed/>
                </p:oleObj>
              </mc:Choice>
              <mc:Fallback>
                <p:oleObj name="Equation" r:id="rId5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4892675" y="5020522"/>
                        <a:ext cx="294798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45322"/>
              </p:ext>
            </p:extLst>
          </p:nvPr>
        </p:nvGraphicFramePr>
        <p:xfrm>
          <a:off x="1555750" y="3818785"/>
          <a:ext cx="41259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7" imgW="1511280" imgH="253800" progId="Equation.DSMT4">
                  <p:embed/>
                </p:oleObj>
              </mc:Choice>
              <mc:Fallback>
                <p:oleObj name="Equation" r:id="rId7" imgW="1511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555750" y="3818785"/>
                        <a:ext cx="412591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8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4164-75B9-4CCB-9F20-910BFE55ADDC}" type="slidenum">
              <a:rPr lang="en-US"/>
              <a:pPr/>
              <a:t>53</a:t>
            </a:fld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Konsumprisindeksen beregner gjennomsnittlig prisutvikling for en varekurv representativ for en gjennomsnittsfamilie.</a:t>
            </a:r>
          </a:p>
          <a:p>
            <a:r>
              <a:rPr lang="nb-NO" dirty="0"/>
              <a:t>Prisutviklingen for spesifikke produkter vil ofte avvike fra dette gjennomsnittet.</a:t>
            </a:r>
          </a:p>
          <a:p>
            <a:r>
              <a:rPr lang="nb-NO" b="1" dirty="0"/>
              <a:t>Ikke bland</a:t>
            </a:r>
            <a:r>
              <a:rPr lang="nb-NO" dirty="0"/>
              <a:t> nominelle og reelle beløp. Bruk:</a:t>
            </a:r>
          </a:p>
          <a:p>
            <a:pPr lvl="1"/>
            <a:r>
              <a:rPr lang="nb-NO" sz="2400" dirty="0"/>
              <a:t>Enten bare nominelle beløp (løpende kroner)</a:t>
            </a:r>
          </a:p>
          <a:p>
            <a:pPr lvl="1"/>
            <a:r>
              <a:rPr lang="nb-NO" sz="2400" dirty="0"/>
              <a:t>Eller bare reelle beløp (faste kroner)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 og spesiell prisstigning</a:t>
            </a:r>
          </a:p>
        </p:txBody>
      </p:sp>
    </p:spTree>
    <p:extLst>
      <p:ext uri="{BB962C8B-B14F-4D97-AF65-F5344CB8AC3E}">
        <p14:creationId xmlns:p14="http://schemas.microsoft.com/office/powerpoint/2010/main" val="31441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dirty="0"/>
              <a:t>Fordi </a:t>
            </a:r>
            <a:r>
              <a:rPr lang="nb-N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planperioden</a:t>
            </a:r>
            <a:r>
              <a:rPr lang="nb-NO" dirty="0"/>
              <a:t> for en prosjektanalyse ofte er kortere enn </a:t>
            </a:r>
            <a:r>
              <a:rPr lang="nb-N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levetiden</a:t>
            </a:r>
            <a:r>
              <a:rPr lang="nb-NO" dirty="0"/>
              <a:t> for anleggs-investeringen, må vi anslå verdien av prosjektet ved planperiodens slutt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Restverdi kalles noen ganger verdi ved planperiodens slutt og forkortes VPS</a:t>
            </a:r>
            <a:r>
              <a:rPr lang="nb-NO" dirty="0" smtClean="0"/>
              <a:t>. </a:t>
            </a:r>
            <a:r>
              <a:rPr lang="nb-NO" sz="2000" dirty="0" smtClean="0"/>
              <a:t>(Det er en </a:t>
            </a:r>
            <a:r>
              <a:rPr lang="nb-NO" sz="2000" dirty="0" smtClean="0"/>
              <a:t>TBF = </a:t>
            </a:r>
            <a:r>
              <a:rPr lang="nb-NO" sz="2000" dirty="0" err="1" smtClean="0"/>
              <a:t>TreBokstavsForkortelse</a:t>
            </a:r>
            <a:r>
              <a:rPr lang="nb-NO" sz="2000" dirty="0" smtClean="0"/>
              <a:t>.)</a:t>
            </a:r>
            <a:endParaRPr lang="nb-NO" dirty="0"/>
          </a:p>
          <a:p>
            <a:r>
              <a:rPr lang="nb-NO" dirty="0"/>
              <a:t>Med henvisning til stor usikkerhet i restverdien er det ikke uvanlig, men likevel feil, å sette restverdien lik null.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8. Restverdi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54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853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1191-7B0C-4D3C-A095-F844C60BEC60}" type="slidenum">
              <a:rPr lang="en-US"/>
              <a:pPr/>
              <a:t>55</a:t>
            </a:fld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Prosjektanalyser har vanligvis ikke lenger tidshorisont enn 10 – 15 år, fordi usikkerheten lenger fram i tid blir så stor.</a:t>
            </a:r>
          </a:p>
          <a:p>
            <a:r>
              <a:rPr lang="nb-NO" dirty="0"/>
              <a:t>Investeringsobjekter som har en lenger levetid må da få estimert en salgsverdi.</a:t>
            </a:r>
          </a:p>
          <a:p>
            <a:r>
              <a:rPr lang="nb-NO" dirty="0"/>
              <a:t>For enkelte prosjekt kan sluttverdien være negativ, som ved opprydding av plattforminstallasjoner i Nordsjøen. 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Estimere salgsverdi</a:t>
            </a:r>
          </a:p>
        </p:txBody>
      </p:sp>
    </p:spTree>
    <p:extLst>
      <p:ext uri="{BB962C8B-B14F-4D97-AF65-F5344CB8AC3E}">
        <p14:creationId xmlns:p14="http://schemas.microsoft.com/office/powerpoint/2010/main" val="22379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56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>
            <a:normAutofit/>
          </a:bodyPr>
          <a:lstStyle/>
          <a:p>
            <a:r>
              <a:rPr lang="nb-NO" dirty="0" smtClean="0"/>
              <a:t>Mindre investeringsprosjekter kan noen ganger «finansieres over driften», dvs. foretaket trenger ikke ta opp lån.</a:t>
            </a:r>
          </a:p>
          <a:p>
            <a:r>
              <a:rPr lang="nb-NO" dirty="0" smtClean="0"/>
              <a:t>For større investeringer må foretaket enten ta opp lån eller få innbetalt mer egenkapital for å finansiere investeringsbeløpet.</a:t>
            </a:r>
          </a:p>
          <a:p>
            <a:r>
              <a:rPr lang="nb-NO" dirty="0"/>
              <a:t>Sett fra långivernes side er </a:t>
            </a:r>
            <a:r>
              <a:rPr lang="nb-NO" dirty="0" err="1"/>
              <a:t>lånet</a:t>
            </a:r>
            <a:r>
              <a:rPr lang="nb-NO" dirty="0"/>
              <a:t> en utbetaling, mens renter og avdrag blir innbetalinger.</a:t>
            </a:r>
          </a:p>
          <a:p>
            <a:r>
              <a:rPr lang="nb-NO" dirty="0"/>
              <a:t>Sett fra låntakers side blir fortegnet </a:t>
            </a:r>
            <a:r>
              <a:rPr lang="nb-NO" dirty="0" smtClean="0"/>
              <a:t>motsatt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9. Finansiering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52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57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P. Dal har fått tilbud om å låne 6 mill. til 6% p.a. over 3 år. Han kan velge om han vil ha: </a:t>
            </a:r>
          </a:p>
          <a:p>
            <a:pPr lvl="1"/>
            <a:r>
              <a:rPr lang="nb-NO" sz="2400" dirty="0"/>
              <a:t>S</a:t>
            </a:r>
            <a:r>
              <a:rPr lang="nb-NO" sz="2400" dirty="0" smtClean="0"/>
              <a:t>erielån (faste avdrag)</a:t>
            </a:r>
          </a:p>
          <a:p>
            <a:pPr lvl="1"/>
            <a:r>
              <a:rPr lang="nb-NO" sz="2400" dirty="0" smtClean="0"/>
              <a:t>Annuitetslån (fast totalbeløp)</a:t>
            </a:r>
          </a:p>
          <a:p>
            <a:r>
              <a:rPr lang="nb-NO" sz="3200" dirty="0" smtClean="0"/>
              <a:t>Serielån innebærer at avdragene fordeles likt over hele </a:t>
            </a:r>
            <a:r>
              <a:rPr lang="nb-NO" sz="3200" dirty="0" err="1" smtClean="0"/>
              <a:t>lånets</a:t>
            </a:r>
            <a:r>
              <a:rPr lang="nb-NO" sz="3200" dirty="0" smtClean="0"/>
              <a:t> løpetid: </a:t>
            </a:r>
            <a:br>
              <a:rPr lang="nb-NO" sz="3200" dirty="0" smtClean="0"/>
            </a:br>
            <a:r>
              <a:rPr lang="nb-NO" sz="3200" dirty="0" smtClean="0"/>
              <a:t>6 </a:t>
            </a:r>
            <a:r>
              <a:rPr lang="nb-NO" sz="3200" dirty="0" err="1" smtClean="0"/>
              <a:t>mill</a:t>
            </a:r>
            <a:r>
              <a:rPr lang="nb-NO" sz="3200" dirty="0" smtClean="0"/>
              <a:t>/3 år = 2 </a:t>
            </a:r>
            <a:r>
              <a:rPr lang="nb-NO" sz="3200" dirty="0" err="1" smtClean="0"/>
              <a:t>mill</a:t>
            </a:r>
            <a:r>
              <a:rPr lang="nb-NO" sz="3200" dirty="0" smtClean="0"/>
              <a:t> hvert år i avdrag.</a:t>
            </a:r>
          </a:p>
          <a:p>
            <a:r>
              <a:rPr lang="nb-NO" sz="3200" dirty="0" smtClean="0"/>
              <a:t>Rentene beregnes som 6% av IB restgjeld hvert år. Første rentebeløp = 6 </a:t>
            </a:r>
            <a:r>
              <a:rPr lang="nb-NO" sz="3200" dirty="0" err="1" smtClean="0"/>
              <a:t>mill</a:t>
            </a:r>
            <a:r>
              <a:rPr lang="nb-NO" sz="3200" dirty="0" smtClean="0"/>
              <a:t> * 6% = 360.000,-</a:t>
            </a:r>
            <a:endParaRPr lang="nb-NO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Lånetilbud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44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Avdragsform: Serie- eller </a:t>
            </a:r>
            <a:r>
              <a:rPr lang="nb-NO" dirty="0" smtClean="0"/>
              <a:t>annuitet</a:t>
            </a:r>
            <a:endParaRPr lang="nb-NO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1963738"/>
            <a:ext cx="4571206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57" y="4143376"/>
            <a:ext cx="456604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6036527" y="2680565"/>
            <a:ext cx="3018177" cy="82406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764"/>
              <a:gd name="adj6" fmla="val -309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Serielån:</a:t>
            </a:r>
          </a:p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Faste avdrag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884664" y="4769560"/>
            <a:ext cx="3018177" cy="824067"/>
          </a:xfrm>
          <a:prstGeom prst="borderCallout2">
            <a:avLst>
              <a:gd name="adj1" fmla="val 66563"/>
              <a:gd name="adj2" fmla="val 102754"/>
              <a:gd name="adj3" fmla="val 140537"/>
              <a:gd name="adj4" fmla="val 122746"/>
              <a:gd name="adj5" fmla="val 151292"/>
              <a:gd name="adj6" fmla="val 1947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Annuitetslån:</a:t>
            </a:r>
          </a:p>
          <a:p>
            <a:pPr algn="ctr"/>
            <a:r>
              <a:rPr lang="nb-NO" dirty="0" smtClean="0">
                <a:latin typeface="Calibri" pitchFamily="34" charset="0"/>
                <a:cs typeface="Calibri" pitchFamily="34" charset="0"/>
              </a:rPr>
              <a:t>Fast totalbeløp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58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56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Kontantstrøm til eierne i P. </a:t>
            </a:r>
            <a:r>
              <a:rPr lang="nb-NO" dirty="0" smtClean="0"/>
              <a:t>Dal</a:t>
            </a:r>
            <a:endParaRPr lang="nb-NO" sz="2200" b="0" dirty="0" smtClean="0">
              <a:solidFill>
                <a:schemeClr val="tx1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24" y="1714500"/>
            <a:ext cx="549129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7112" y="2200507"/>
            <a:ext cx="2661425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2000" dirty="0" smtClean="0">
                <a:latin typeface="Calibri" pitchFamily="34" charset="0"/>
                <a:cs typeface="Calibri" pitchFamily="34" charset="0"/>
              </a:rPr>
              <a:t>Siden </a:t>
            </a:r>
            <a:r>
              <a:rPr lang="nb-NO" sz="2000" dirty="0">
                <a:latin typeface="Calibri" pitchFamily="34" charset="0"/>
                <a:cs typeface="Calibri" pitchFamily="34" charset="0"/>
              </a:rPr>
              <a:t>et låns kontantstrøm er nominell, må du huske på å bruke nominell kontantstrøm til </a:t>
            </a:r>
            <a:r>
              <a:rPr lang="nb-NO" sz="2000" dirty="0" smtClean="0">
                <a:latin typeface="Calibri" pitchFamily="34" charset="0"/>
                <a:cs typeface="Calibri" pitchFamily="34" charset="0"/>
              </a:rPr>
              <a:t>totalkapitalen. </a:t>
            </a:r>
            <a:endParaRPr lang="nb-NO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7112" y="4284008"/>
            <a:ext cx="2661425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2000" dirty="0" smtClean="0">
                <a:latin typeface="Calibri" pitchFamily="34" charset="0"/>
                <a:cs typeface="Calibri" pitchFamily="34" charset="0"/>
              </a:rPr>
              <a:t>Eierne må altså skaffe tilveie 4,6 </a:t>
            </a:r>
            <a:r>
              <a:rPr lang="nb-NO" sz="2000" dirty="0" err="1" smtClean="0">
                <a:latin typeface="Calibri" pitchFamily="34" charset="0"/>
                <a:cs typeface="Calibri" pitchFamily="34" charset="0"/>
              </a:rPr>
              <a:t>mill</a:t>
            </a:r>
            <a:r>
              <a:rPr lang="nb-NO" sz="2000" dirty="0" smtClean="0">
                <a:latin typeface="Calibri" pitchFamily="34" charset="0"/>
                <a:cs typeface="Calibri" pitchFamily="34" charset="0"/>
              </a:rPr>
              <a:t> til oppstart, og i tillegg ca. 2,4 </a:t>
            </a:r>
            <a:r>
              <a:rPr lang="nb-NO" sz="2000" dirty="0" err="1" smtClean="0">
                <a:latin typeface="Calibri" pitchFamily="34" charset="0"/>
                <a:cs typeface="Calibri" pitchFamily="34" charset="0"/>
              </a:rPr>
              <a:t>mill</a:t>
            </a:r>
            <a:r>
              <a:rPr lang="nb-NO" sz="2000" dirty="0" smtClean="0">
                <a:latin typeface="Calibri" pitchFamily="34" charset="0"/>
                <a:cs typeface="Calibri" pitchFamily="34" charset="0"/>
              </a:rPr>
              <a:t> til det første driftsåret (Sum 7 </a:t>
            </a:r>
            <a:r>
              <a:rPr lang="nb-NO" sz="2000" dirty="0" err="1" smtClean="0">
                <a:latin typeface="Calibri" pitchFamily="34" charset="0"/>
                <a:cs typeface="Calibri" pitchFamily="34" charset="0"/>
              </a:rPr>
              <a:t>mill</a:t>
            </a:r>
            <a:r>
              <a:rPr lang="nb-NO" sz="2000" dirty="0" smtClean="0">
                <a:latin typeface="Calibri" pitchFamily="34" charset="0"/>
                <a:cs typeface="Calibri" pitchFamily="34" charset="0"/>
              </a:rPr>
              <a:t>), i tillegg til </a:t>
            </a:r>
            <a:r>
              <a:rPr lang="nb-NO" sz="2000" dirty="0" err="1" smtClean="0">
                <a:latin typeface="Calibri" pitchFamily="34" charset="0"/>
                <a:cs typeface="Calibri" pitchFamily="34" charset="0"/>
              </a:rPr>
              <a:t>lånet</a:t>
            </a:r>
            <a:r>
              <a:rPr lang="nb-NO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nb-NO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88273" y="1714500"/>
            <a:ext cx="624468" cy="337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59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936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2. Tidspunkt og periode</a:t>
            </a:r>
          </a:p>
        </p:txBody>
      </p:sp>
      <p:pic>
        <p:nvPicPr>
          <p:cNvPr id="8199" name="Picture 4" descr="http://tbn2.google.com/images?q=tbn:Qx5yYYzqyAV0kM:http://home.online.no/~vikul/frim/nk36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9" y="4572000"/>
            <a:ext cx="193476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941" y="1613209"/>
            <a:ext cx="8311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Calibri" pitchFamily="34" charset="0"/>
                <a:cs typeface="Calibri" pitchFamily="34" charset="0"/>
              </a:rPr>
              <a:t>Eksempel 2.2. Kjøp av frimerkesamling</a:t>
            </a:r>
            <a:br>
              <a:rPr lang="nb-NO" sz="2800" dirty="0">
                <a:latin typeface="Calibri" pitchFamily="34" charset="0"/>
                <a:cs typeface="Calibri" pitchFamily="34" charset="0"/>
              </a:rPr>
            </a:br>
            <a:r>
              <a:rPr lang="nb-NO" i="1" dirty="0">
                <a:latin typeface="Calibri" pitchFamily="34" charset="0"/>
                <a:cs typeface="Calibri" pitchFamily="34" charset="0"/>
              </a:rPr>
              <a:t>NB – feil i bokens figur, sjekk </a:t>
            </a:r>
            <a:r>
              <a:rPr lang="nb-NO" i="1" dirty="0" err="1">
                <a:latin typeface="Calibri" pitchFamily="34" charset="0"/>
                <a:cs typeface="Calibri" pitchFamily="34" charset="0"/>
              </a:rPr>
              <a:t>rettelisten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535042"/>
            <a:ext cx="1643063" cy="1919288"/>
          </a:xfrm>
          <a:prstGeom prst="rect">
            <a:avLst/>
          </a:prstGeom>
          <a:noFill/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644580" y="5029200"/>
            <a:ext cx="1195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b-NO" dirty="0">
                <a:latin typeface="Calibri" pitchFamily="34" charset="0"/>
                <a:cs typeface="Calibri" pitchFamily="34" charset="0"/>
              </a:rPr>
              <a:t>Tidspunkt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78193" y="5072063"/>
            <a:ext cx="114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b-NO" dirty="0">
                <a:latin typeface="Calibri" pitchFamily="34" charset="0"/>
                <a:cs typeface="Calibri" pitchFamily="34" charset="0"/>
              </a:rPr>
              <a:t>Periode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93" y="3071813"/>
            <a:ext cx="46434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3765230" y="4256088"/>
            <a:ext cx="1214438" cy="41751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412262" y="4323556"/>
            <a:ext cx="1214438" cy="282575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598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7B60-D283-4CFB-A9CB-1329B9F7B1D5}" type="slidenum">
              <a:rPr lang="en-US"/>
              <a:pPr/>
              <a:t>60</a:t>
            </a:fld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å beregne skatten, som er den delen av kontantstrømmen som går til staten, må en først beregne skattbart resultat</a:t>
            </a:r>
            <a:r>
              <a:rPr lang="nb-NO" dirty="0" smtClean="0"/>
              <a:t>. Dette er alltid nominelt.</a:t>
            </a:r>
            <a:endParaRPr lang="nb-NO" dirty="0"/>
          </a:p>
          <a:p>
            <a:r>
              <a:rPr lang="nb-NO" dirty="0"/>
              <a:t>Fradragsberettigede kostnader som avskrivinger og gjeldsrenter må derfor beregnes.</a:t>
            </a:r>
          </a:p>
          <a:p>
            <a:r>
              <a:rPr lang="nb-NO" dirty="0"/>
              <a:t>Skattesatsen for bedrifter er normalt 28</a:t>
            </a:r>
            <a:r>
              <a:rPr lang="nb-NO" dirty="0" smtClean="0"/>
              <a:t>%.</a:t>
            </a:r>
          </a:p>
          <a:p>
            <a:r>
              <a:rPr lang="nb-NO" dirty="0" smtClean="0"/>
              <a:t>Aksjeselskaper betaler skatten etterskuddsvis. Vi vil forenkle og beregne skatten til samme år.</a:t>
            </a:r>
            <a:endParaRPr lang="nb-NO" dirty="0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10. Kontantstrøm </a:t>
            </a:r>
            <a:r>
              <a:rPr lang="nb-NO" dirty="0"/>
              <a:t>til staten</a:t>
            </a:r>
          </a:p>
        </p:txBody>
      </p:sp>
    </p:spTree>
    <p:extLst>
      <p:ext uri="{BB962C8B-B14F-4D97-AF65-F5344CB8AC3E}">
        <p14:creationId xmlns:p14="http://schemas.microsoft.com/office/powerpoint/2010/main" val="14900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363-7199-4F33-A88B-B0AEE0C9C74C}" type="slidenum">
              <a:rPr lang="en-US"/>
              <a:pPr/>
              <a:t>61</a:t>
            </a:fld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Investeringer som må aktiveres, skal avskrives</a:t>
            </a:r>
            <a:r>
              <a:rPr lang="nb-NO" dirty="0" smtClean="0"/>
              <a:t>.</a:t>
            </a:r>
          </a:p>
          <a:p>
            <a:r>
              <a:rPr lang="nb-NO" dirty="0" smtClean="0"/>
              <a:t>Et «varig» og «betydelig» driftsmiddel har levetid på minst 3 år og koster minst kr. 15.000,-</a:t>
            </a:r>
            <a:endParaRPr lang="nb-NO" dirty="0"/>
          </a:p>
          <a:p>
            <a:r>
              <a:rPr lang="nb-NO" dirty="0"/>
              <a:t>Avskrivingene foretas etter saldometoden.</a:t>
            </a:r>
          </a:p>
          <a:p>
            <a:r>
              <a:rPr lang="nb-NO" dirty="0"/>
              <a:t>Avskrivingssatsen varierer med objekttype.</a:t>
            </a:r>
          </a:p>
          <a:p>
            <a:r>
              <a:rPr lang="nb-NO" dirty="0"/>
              <a:t>Som foreløpig forenkling antar vi at salgsgevinster eller tap får umiddelbar skattevirkning. (Normalt må disse fortsatt avskrives.)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Avskrivinger</a:t>
            </a:r>
          </a:p>
        </p:txBody>
      </p:sp>
    </p:spTree>
    <p:extLst>
      <p:ext uri="{BB962C8B-B14F-4D97-AF65-F5344CB8AC3E}">
        <p14:creationId xmlns:p14="http://schemas.microsoft.com/office/powerpoint/2010/main" val="8420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Budsjett avskrivninger saldometoden</a:t>
            </a: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62</a:t>
            </a:fld>
            <a:endParaRPr lang="nn-NO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33367"/>
              </p:ext>
            </p:extLst>
          </p:nvPr>
        </p:nvGraphicFramePr>
        <p:xfrm>
          <a:off x="802386" y="2266484"/>
          <a:ext cx="8251902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7838"/>
                <a:gridCol w="1394688"/>
                <a:gridCol w="1394688"/>
                <a:gridCol w="139468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År</a:t>
                      </a:r>
                      <a:endParaRPr lang="nb-NO" sz="2000" b="0" i="0" u="none" strike="noStrike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2 011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2 012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2 013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Bokført verdi </a:t>
                      </a:r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før</a:t>
                      </a:r>
                      <a:r>
                        <a:rPr lang="nb-NO" sz="20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avskrivning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-8 800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-7 040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-5 632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Avskrivning (20% av bokført verdi)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-1 760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-1 408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-1 126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Bokført verdi etter avskriving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-4 506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6775" y="4059050"/>
            <a:ext cx="81724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Merk at avskrivingene ikke er en utbetaling, men en kalkulatorisk kostnad</a:t>
            </a:r>
            <a:r>
              <a:rPr lang="nb-NO" sz="2400" dirty="0">
                <a:solidFill>
                  <a:srgbClr val="0B5395"/>
                </a:solidFill>
                <a:latin typeface="Calibri"/>
                <a:cs typeface="Calibri"/>
              </a:rPr>
              <a:t>. Driftsmidlene ble betalt allerede i 2010.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I perioderegnskapet må vi bruke sammenstillingsprinsippet, og sammenstille anskaffelseskost med inntektene. 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Antatt restverdi er 3 461, og vi får et bokført salgstap siste år.</a:t>
            </a:r>
          </a:p>
        </p:txBody>
      </p:sp>
    </p:spTree>
    <p:extLst>
      <p:ext uri="{BB962C8B-B14F-4D97-AF65-F5344CB8AC3E}">
        <p14:creationId xmlns:p14="http://schemas.microsoft.com/office/powerpoint/2010/main" val="7566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63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Beregning av skatt</a:t>
            </a:r>
            <a:endParaRPr lang="nb-N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85556"/>
              </p:ext>
            </p:extLst>
          </p:nvPr>
        </p:nvGraphicFramePr>
        <p:xfrm>
          <a:off x="602168" y="1841809"/>
          <a:ext cx="8675647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0578"/>
                <a:gridCol w="1226859"/>
                <a:gridCol w="1226859"/>
                <a:gridCol w="1226859"/>
                <a:gridCol w="1314492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År</a:t>
                      </a:r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Dekningsbidrag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4 800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9 485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4 153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Faste utbetalinger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-3 055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-3 177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-3 304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Renter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-360 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-240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-120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Avskrivning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-1 760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-1 408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-1 126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Restverdi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3 461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Meravskrivning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-4 506 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Resultat før skatt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-375 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4 660 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-1 442 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Skatt (28%</a:t>
                      </a:r>
                      <a:r>
                        <a:rPr lang="nb-NO" sz="2000" b="1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av resultatet)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105 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-1 305 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404 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775" y="4780142"/>
            <a:ext cx="817245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Merk at skatten er positiv i 2011 og 2013, dvs. vi antar at bedriften har annen skattbar inntekt som blir redusert av </a:t>
            </a: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prosjektets underskudd </a:t>
            </a: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disse årene.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Hvis ikke, må underskuddet </a:t>
            </a: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framføres.</a:t>
            </a:r>
            <a:endParaRPr lang="nb-NO" sz="2400" dirty="0" smtClean="0">
              <a:solidFill>
                <a:srgbClr val="0B539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2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64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Nominell kontantstrøm til eierne etter skatt</a:t>
            </a:r>
            <a:endParaRPr lang="nb-N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90566"/>
              </p:ext>
            </p:extLst>
          </p:nvPr>
        </p:nvGraphicFramePr>
        <p:xfrm>
          <a:off x="648361" y="2766781"/>
          <a:ext cx="8609277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2419"/>
                <a:gridCol w="1217474"/>
                <a:gridCol w="1217474"/>
                <a:gridCol w="1217474"/>
                <a:gridCol w="130443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Kontantstrøm til eierne før skatt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-4 600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-2 372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6 067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3 748 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Skatt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105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-1 305 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404 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Kontantstrøm til eierne etter skatt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-4 600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-2 267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4 762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4 151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775" y="4244887"/>
            <a:ext cx="81724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Husk at nominell kontantstrøm fra driften (totalkapitalen) skal deles mellom:</a:t>
            </a:r>
          </a:p>
          <a:p>
            <a:pPr marL="800100" lvl="1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Eiere</a:t>
            </a:r>
          </a:p>
          <a:p>
            <a:pPr marL="800100" lvl="1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Långivere</a:t>
            </a:r>
          </a:p>
          <a:p>
            <a:pPr marL="800100" lvl="1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Staten</a:t>
            </a:r>
          </a:p>
        </p:txBody>
      </p:sp>
    </p:spTree>
    <p:extLst>
      <p:ext uri="{BB962C8B-B14F-4D97-AF65-F5344CB8AC3E}">
        <p14:creationId xmlns:p14="http://schemas.microsoft.com/office/powerpoint/2010/main" val="23800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65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Fordeling av kontantstrømmen</a:t>
            </a:r>
            <a:endParaRPr lang="nb-N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74858"/>
              </p:ext>
            </p:extLst>
          </p:nvPr>
        </p:nvGraphicFramePr>
        <p:xfrm>
          <a:off x="563530" y="1737732"/>
          <a:ext cx="8756425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6293"/>
                <a:gridCol w="1397403"/>
                <a:gridCol w="1302663"/>
                <a:gridCol w="1397403"/>
                <a:gridCol w="1302663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År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Omsetning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12 000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23 712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10 383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Råmaterialer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-5 500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-10 868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-4 759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Produksjonslønn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-1 700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-3 359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-1 471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Dekningsbidrag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4 800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9 485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4 153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Faste utbetalinger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-3 055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-3 177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-3 304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Investering arbeidskapital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-1 800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-1 757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1 999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1 558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Investering anleggskapital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-8 800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Restverdi</a:t>
                      </a:r>
                      <a:endParaRPr lang="nb-NO" sz="20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3 461</a:t>
                      </a:r>
                      <a:endParaRPr lang="nb-NO" sz="20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Til totalkapitalen før skatt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-10 600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-12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8 307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5 868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Til </a:t>
                      </a:r>
                      <a:r>
                        <a:rPr lang="nb-NO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långivere (lån/rente/avdrag)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6 000 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-2 360 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-2 240 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-2 120 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Til </a:t>
                      </a:r>
                      <a:r>
                        <a:rPr lang="nb-NO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staten (skatt)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</a:t>
                      </a:r>
                      <a:r>
                        <a:rPr lang="nb-NO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105 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-1 305 </a:t>
                      </a:r>
                      <a:endParaRPr lang="nb-NO" sz="20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404 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Til </a:t>
                      </a:r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egenkapitalen etter skatt 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-4 600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-2 267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4 762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4 151</a:t>
                      </a:r>
                      <a:endParaRPr lang="nb-NO" sz="20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0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nb-NO" kern="0" dirty="0"/>
              <a:t>Nominell eller reell?</a:t>
            </a:r>
            <a:endParaRPr lang="nb-NO" dirty="0"/>
          </a:p>
          <a:p>
            <a:pPr eaLnBrk="0" hangingPunct="0">
              <a:defRPr/>
            </a:pPr>
            <a:r>
              <a:rPr lang="nb-NO" dirty="0"/>
              <a:t>Med eller uten låneopptak?</a:t>
            </a:r>
          </a:p>
          <a:p>
            <a:pPr eaLnBrk="0" hangingPunct="0">
              <a:defRPr/>
            </a:pPr>
            <a:r>
              <a:rPr lang="nb-NO" dirty="0"/>
              <a:t>Før eller etter skatt?</a:t>
            </a:r>
            <a:r>
              <a:rPr lang="nb-NO" b="1" kern="0" dirty="0">
                <a:solidFill>
                  <a:srgbClr val="A3B2CC"/>
                </a:solidFill>
              </a:rPr>
              <a:t/>
            </a:r>
            <a:br>
              <a:rPr lang="nb-NO" b="1" kern="0" dirty="0">
                <a:solidFill>
                  <a:srgbClr val="A3B2CC"/>
                </a:solidFill>
              </a:rPr>
            </a:br>
            <a:endParaRPr lang="nb-NO" kern="0" dirty="0"/>
          </a:p>
          <a:p>
            <a:pPr eaLnBrk="0" hangingPunct="0">
              <a:defRPr/>
            </a:pPr>
            <a:r>
              <a:rPr lang="nb-NO" kern="0" dirty="0"/>
              <a:t>Hvis du skal ha med lån og/eller skatt, må kontantstrømmen fra driften være </a:t>
            </a:r>
            <a:r>
              <a:rPr lang="nb-NO" kern="0" dirty="0" smtClean="0"/>
              <a:t>nominell.</a:t>
            </a:r>
            <a:endParaRPr lang="nb-NO" dirty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11. </a:t>
            </a:r>
            <a:r>
              <a:rPr lang="nb-NO" dirty="0" err="1"/>
              <a:t>Kontantstrømsvarianter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31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veier til </a:t>
            </a:r>
            <a:r>
              <a:rPr lang="nb-NO" dirty="0" smtClean="0"/>
              <a:t>Rom</a:t>
            </a:r>
            <a:endParaRPr lang="nb-NO" sz="2200" b="0" dirty="0" smtClean="0">
              <a:solidFill>
                <a:schemeClr val="tx1"/>
              </a:solidFill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52" y="1785938"/>
            <a:ext cx="7580842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871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68</a:t>
            </a:fld>
            <a:endParaRPr lang="nn-NO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1423" y="1651000"/>
            <a:ext cx="8301436" cy="1954562"/>
          </a:xfrm>
        </p:spPr>
        <p:txBody>
          <a:bodyPr/>
          <a:lstStyle/>
          <a:p>
            <a:r>
              <a:rPr lang="nb-NO" dirty="0"/>
              <a:t>Det er viktig, men vanskelig å huske på, at et prosjekt kan ha </a:t>
            </a:r>
            <a:r>
              <a:rPr lang="nb-NO" dirty="0" smtClean="0"/>
              <a:t>mange virkninger, </a:t>
            </a:r>
            <a:r>
              <a:rPr lang="nb-NO" dirty="0"/>
              <a:t>både planlagte og </a:t>
            </a:r>
            <a:r>
              <a:rPr lang="nb-NO" dirty="0" smtClean="0"/>
              <a:t>utilsiktede, i </a:t>
            </a:r>
            <a:r>
              <a:rPr lang="nb-NO" dirty="0"/>
              <a:t>og utenfor den enheten som vurderer </a:t>
            </a:r>
            <a:r>
              <a:rPr lang="nb-NO" dirty="0" smtClean="0"/>
              <a:t>prosjektet.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12. Ringvirkninger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2" y="3538798"/>
            <a:ext cx="64293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49015" y="3704058"/>
            <a:ext cx="2170770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2000" b="1" dirty="0" smtClean="0">
                <a:latin typeface="Calibri" pitchFamily="34" charset="0"/>
                <a:cs typeface="Calibri" pitchFamily="34" charset="0"/>
              </a:rPr>
              <a:t>Kontantstrømmen skal vise endringene i inn- og utbetalingene som følge av å gjennomføre prosjektet.</a:t>
            </a:r>
            <a:endParaRPr lang="nb-NO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D545-50EF-4693-856F-82EDEE74350E}" type="slidenum">
              <a:rPr lang="en-US"/>
              <a:pPr/>
              <a:t>69</a:t>
            </a:fld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675460"/>
          </a:xfrm>
        </p:spPr>
        <p:txBody>
          <a:bodyPr>
            <a:normAutofit/>
          </a:bodyPr>
          <a:lstStyle/>
          <a:p>
            <a:r>
              <a:rPr lang="nb-NO" dirty="0"/>
              <a:t>Hvis et prosjekt påvirker kontantstrømmen til den øvrige virksomheten i bedriften, så skal også disse endringene med i dette prosjektets kontantstrøm.</a:t>
            </a:r>
          </a:p>
          <a:p>
            <a:pPr lvl="1"/>
            <a:r>
              <a:rPr lang="nb-NO" sz="2400" dirty="0"/>
              <a:t>Substitutter: øvrig kontantstrøm vil reduseres</a:t>
            </a:r>
          </a:p>
          <a:p>
            <a:pPr lvl="1"/>
            <a:r>
              <a:rPr lang="nb-NO" sz="2400" dirty="0"/>
              <a:t>Komplementære: øvrig kontantstrøm vil økes</a:t>
            </a:r>
          </a:p>
          <a:p>
            <a:r>
              <a:rPr lang="nb-NO" dirty="0"/>
              <a:t>Internprising: </a:t>
            </a:r>
            <a:r>
              <a:rPr lang="nb-NO" dirty="0" smtClean="0"/>
              <a:t>Alternativkostprinsippet/tapt inntekt: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Interne leveranser skal prises til </a:t>
            </a:r>
            <a:r>
              <a:rPr lang="nb-NO" u="sng" dirty="0"/>
              <a:t>markedspris</a:t>
            </a:r>
            <a:r>
              <a:rPr lang="nb-NO" dirty="0" smtClean="0"/>
              <a:t>.</a:t>
            </a:r>
          </a:p>
          <a:p>
            <a:r>
              <a:rPr lang="nb-NO" smtClean="0"/>
              <a:t>Effekten av s</a:t>
            </a:r>
            <a:r>
              <a:rPr lang="nb-NO" smtClean="0"/>
              <a:t>trategiske </a:t>
            </a:r>
            <a:r>
              <a:rPr lang="nb-NO" dirty="0" smtClean="0"/>
              <a:t>mottrekk fra store konkurrenter må inkluderes i kontantstrømmen.</a:t>
            </a:r>
            <a:endParaRPr lang="nb-NO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Kobling til øvrig aktivitet</a:t>
            </a:r>
          </a:p>
        </p:txBody>
      </p:sp>
    </p:spTree>
    <p:extLst>
      <p:ext uri="{BB962C8B-B14F-4D97-AF65-F5344CB8AC3E}">
        <p14:creationId xmlns:p14="http://schemas.microsoft.com/office/powerpoint/2010/main" val="31919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9144-FF77-423C-9EAD-46BF1B6C91A4}" type="slidenum">
              <a:rPr lang="en-US"/>
              <a:pPr/>
              <a:t>7</a:t>
            </a:fld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1210588"/>
          </a:xfrm>
          <a:noFill/>
        </p:spPr>
        <p:txBody>
          <a:bodyPr>
            <a:spAutoFit/>
          </a:bodyPr>
          <a:lstStyle/>
          <a:p>
            <a:r>
              <a:rPr lang="nb-NO" dirty="0"/>
              <a:t>Kjøp av frimerkesamling for kr. 20.000 år </a:t>
            </a:r>
            <a:r>
              <a:rPr lang="nb-NO" dirty="0" smtClean="0"/>
              <a:t>2010.</a:t>
            </a:r>
          </a:p>
          <a:p>
            <a:r>
              <a:rPr lang="nb-NO" dirty="0" smtClean="0"/>
              <a:t>Forventer </a:t>
            </a:r>
            <a:r>
              <a:rPr lang="nb-NO" dirty="0"/>
              <a:t>å selge den for kr. 30.000 etter 3 år.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Investeringsprosjekter</a:t>
            </a:r>
          </a:p>
        </p:txBody>
      </p:sp>
      <p:grpSp>
        <p:nvGrpSpPr>
          <p:cNvPr id="155663" name="Group 15"/>
          <p:cNvGrpSpPr>
            <a:grpSpLocks/>
          </p:cNvGrpSpPr>
          <p:nvPr/>
        </p:nvGrpSpPr>
        <p:grpSpPr bwMode="auto">
          <a:xfrm>
            <a:off x="1209015" y="3429000"/>
            <a:ext cx="7646194" cy="647700"/>
            <a:chOff x="249" y="2251"/>
            <a:chExt cx="4446" cy="408"/>
          </a:xfrm>
        </p:grpSpPr>
        <p:sp>
          <p:nvSpPr>
            <p:cNvPr id="155652" name="Line 4"/>
            <p:cNvSpPr>
              <a:spLocks noChangeShapeType="1"/>
            </p:cNvSpPr>
            <p:nvPr/>
          </p:nvSpPr>
          <p:spPr bwMode="auto">
            <a:xfrm>
              <a:off x="249" y="2614"/>
              <a:ext cx="44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3" name="Rectangle 5"/>
            <p:cNvSpPr>
              <a:spLocks noChangeArrowheads="1"/>
            </p:cNvSpPr>
            <p:nvPr/>
          </p:nvSpPr>
          <p:spPr bwMode="auto">
            <a:xfrm>
              <a:off x="4241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Tid</a:t>
              </a:r>
            </a:p>
          </p:txBody>
        </p:sp>
        <p:sp>
          <p:nvSpPr>
            <p:cNvPr id="155655" name="Line 7"/>
            <p:cNvSpPr>
              <a:spLocks noChangeShapeType="1"/>
            </p:cNvSpPr>
            <p:nvPr/>
          </p:nvSpPr>
          <p:spPr bwMode="auto">
            <a:xfrm>
              <a:off x="612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6" name="Line 8"/>
            <p:cNvSpPr>
              <a:spLocks noChangeShapeType="1"/>
            </p:cNvSpPr>
            <p:nvPr/>
          </p:nvSpPr>
          <p:spPr bwMode="auto">
            <a:xfrm>
              <a:off x="1519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7" name="Line 9"/>
            <p:cNvSpPr>
              <a:spLocks noChangeShapeType="1"/>
            </p:cNvSpPr>
            <p:nvPr/>
          </p:nvSpPr>
          <p:spPr bwMode="auto">
            <a:xfrm>
              <a:off x="2426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8" name="Line 10"/>
            <p:cNvSpPr>
              <a:spLocks noChangeShapeType="1"/>
            </p:cNvSpPr>
            <p:nvPr/>
          </p:nvSpPr>
          <p:spPr bwMode="auto">
            <a:xfrm>
              <a:off x="3334" y="252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5659" name="Rectangle 11"/>
            <p:cNvSpPr>
              <a:spLocks noChangeArrowheads="1"/>
            </p:cNvSpPr>
            <p:nvPr/>
          </p:nvSpPr>
          <p:spPr bwMode="auto">
            <a:xfrm>
              <a:off x="431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 smtClean="0"/>
                <a:t>2009</a:t>
              </a:r>
              <a:endParaRPr lang="nb-NO" sz="1400" dirty="0"/>
            </a:p>
          </p:txBody>
        </p:sp>
        <p:sp>
          <p:nvSpPr>
            <p:cNvPr id="155660" name="Rectangle 12"/>
            <p:cNvSpPr>
              <a:spLocks noChangeArrowheads="1"/>
            </p:cNvSpPr>
            <p:nvPr/>
          </p:nvSpPr>
          <p:spPr bwMode="auto">
            <a:xfrm>
              <a:off x="1292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 smtClean="0"/>
                <a:t>2010</a:t>
              </a:r>
              <a:endParaRPr lang="nb-NO" sz="1400" dirty="0"/>
            </a:p>
          </p:txBody>
        </p:sp>
        <p:sp>
          <p:nvSpPr>
            <p:cNvPr id="155661" name="Rectangle 13"/>
            <p:cNvSpPr>
              <a:spLocks noChangeArrowheads="1"/>
            </p:cNvSpPr>
            <p:nvPr/>
          </p:nvSpPr>
          <p:spPr bwMode="auto">
            <a:xfrm>
              <a:off x="2200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 smtClean="0"/>
                <a:t>2011</a:t>
              </a:r>
              <a:endParaRPr lang="nb-NO" sz="1400" dirty="0"/>
            </a:p>
          </p:txBody>
        </p:sp>
        <p:sp>
          <p:nvSpPr>
            <p:cNvPr id="155662" name="Rectangle 14"/>
            <p:cNvSpPr>
              <a:spLocks noChangeArrowheads="1"/>
            </p:cNvSpPr>
            <p:nvPr/>
          </p:nvSpPr>
          <p:spPr bwMode="auto">
            <a:xfrm>
              <a:off x="3107" y="2251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 smtClean="0"/>
                <a:t>2012</a:t>
              </a:r>
              <a:endParaRPr lang="nb-NO" sz="1400" dirty="0"/>
            </a:p>
          </p:txBody>
        </p:sp>
      </p:grpSp>
      <p:grpSp>
        <p:nvGrpSpPr>
          <p:cNvPr id="155668" name="Group 20"/>
          <p:cNvGrpSpPr>
            <a:grpSpLocks/>
          </p:cNvGrpSpPr>
          <p:nvPr/>
        </p:nvGrpSpPr>
        <p:grpSpPr bwMode="auto">
          <a:xfrm>
            <a:off x="1442906" y="4292601"/>
            <a:ext cx="7412302" cy="360363"/>
            <a:chOff x="385" y="2795"/>
            <a:chExt cx="4310" cy="227"/>
          </a:xfrm>
        </p:grpSpPr>
        <p:sp>
          <p:nvSpPr>
            <p:cNvPr id="155654" name="Rectangle 6"/>
            <p:cNvSpPr>
              <a:spLocks noChangeArrowheads="1"/>
            </p:cNvSpPr>
            <p:nvPr/>
          </p:nvSpPr>
          <p:spPr bwMode="auto">
            <a:xfrm>
              <a:off x="4241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Beløp</a:t>
              </a:r>
            </a:p>
          </p:txBody>
        </p:sp>
        <p:sp>
          <p:nvSpPr>
            <p:cNvPr id="155664" name="Rectangle 16"/>
            <p:cNvSpPr>
              <a:spLocks noChangeArrowheads="1"/>
            </p:cNvSpPr>
            <p:nvPr/>
          </p:nvSpPr>
          <p:spPr bwMode="auto">
            <a:xfrm>
              <a:off x="385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/>
                <a:t>-</a:t>
              </a:r>
              <a:r>
                <a:rPr lang="nb-NO" dirty="0" smtClean="0"/>
                <a:t>20.000</a:t>
              </a:r>
              <a:endParaRPr lang="nb-NO" dirty="0"/>
            </a:p>
          </p:txBody>
        </p:sp>
        <p:sp>
          <p:nvSpPr>
            <p:cNvPr id="155665" name="Rectangle 17"/>
            <p:cNvSpPr>
              <a:spLocks noChangeArrowheads="1"/>
            </p:cNvSpPr>
            <p:nvPr/>
          </p:nvSpPr>
          <p:spPr bwMode="auto">
            <a:xfrm>
              <a:off x="1292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155666" name="Rectangle 18"/>
            <p:cNvSpPr>
              <a:spLocks noChangeArrowheads="1"/>
            </p:cNvSpPr>
            <p:nvPr/>
          </p:nvSpPr>
          <p:spPr bwMode="auto">
            <a:xfrm>
              <a:off x="2200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0</a:t>
              </a:r>
            </a:p>
          </p:txBody>
        </p:sp>
        <p:sp>
          <p:nvSpPr>
            <p:cNvPr id="155667" name="Rectangle 19"/>
            <p:cNvSpPr>
              <a:spLocks noChangeArrowheads="1"/>
            </p:cNvSpPr>
            <p:nvPr/>
          </p:nvSpPr>
          <p:spPr bwMode="auto">
            <a:xfrm>
              <a:off x="3107" y="2795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30.000</a:t>
              </a:r>
              <a:endParaRPr lang="nb-NO" dirty="0"/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63588" y="4923540"/>
            <a:ext cx="8301436" cy="1210588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rgbClr val="0B5395"/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X</a:t>
            </a:r>
            <a:r>
              <a:rPr lang="nb-NO" baseline="-25000" dirty="0" err="1" smtClean="0"/>
              <a:t>t</a:t>
            </a:r>
            <a:r>
              <a:rPr lang="nb-NO" dirty="0"/>
              <a:t>	= kontantstrømmen på tidspunkt t</a:t>
            </a:r>
          </a:p>
          <a:p>
            <a:r>
              <a:rPr lang="nb-NO" dirty="0"/>
              <a:t>t	= 0 brukes som første år</a:t>
            </a:r>
          </a:p>
        </p:txBody>
      </p:sp>
    </p:spTree>
    <p:extLst>
      <p:ext uri="{BB962C8B-B14F-4D97-AF65-F5344CB8AC3E}">
        <p14:creationId xmlns:p14="http://schemas.microsoft.com/office/powerpoint/2010/main" val="13201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Budsjettering av et prosjekts kontantstrøm er komplisert og gir mange muligheter for feil.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Men kan du ikke budsjettere en kontantstrøm, vil du ha liten praktisk nytte av resten av </a:t>
            </a:r>
            <a:r>
              <a:rPr lang="nb-NO" dirty="0" smtClean="0"/>
              <a:t>læreboken.</a:t>
            </a:r>
            <a:endParaRPr lang="nb-NO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Derfor må du løse oppgaver. Du finner mange både i læreboken og på </a:t>
            </a:r>
            <a:r>
              <a:rPr lang="nb-NO" dirty="0" smtClean="0"/>
              <a:t>nettsiden.</a:t>
            </a:r>
            <a:endParaRPr lang="nb-NO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nb-NO" dirty="0"/>
          </a:p>
        </p:txBody>
      </p:sp>
      <p:sp>
        <p:nvSpPr>
          <p:cNvPr id="4608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Egeninnsats</a:t>
            </a:r>
            <a:endParaRPr lang="nb-NO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r="6223" b="9203"/>
          <a:stretch>
            <a:fillRect/>
          </a:stretch>
        </p:blipFill>
        <p:spPr bwMode="auto">
          <a:xfrm>
            <a:off x="5320148" y="4180549"/>
            <a:ext cx="2731029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70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001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smtClean="0"/>
              <a:t>Målet er å budsjettere likviditet.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smtClean="0"/>
              <a:t>Resultatbudsjetter er et middel for å budsjettere skatteutbetalingen.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smtClean="0"/>
              <a:t>Differansekontantstrømmen viser forskjellen mellom prosjekter.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smtClean="0"/>
              <a:t>Husk behovet for arbeidskapital.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smtClean="0"/>
              <a:t>Kontantstrømmer kan være:</a:t>
            </a:r>
            <a:br>
              <a:rPr lang="nb-NO" sz="2000" dirty="0" smtClean="0"/>
            </a:br>
            <a:r>
              <a:rPr lang="nb-NO" sz="2000" dirty="0" smtClean="0"/>
              <a:t>- nominell eller reell</a:t>
            </a:r>
            <a:br>
              <a:rPr lang="nb-NO" sz="2000" dirty="0" smtClean="0"/>
            </a:br>
            <a:r>
              <a:rPr lang="nb-NO" sz="2000" dirty="0" smtClean="0"/>
              <a:t>- til totalkapitalen eller til egenkapitalen</a:t>
            </a:r>
            <a:br>
              <a:rPr lang="nb-NO" sz="2000" dirty="0" smtClean="0"/>
            </a:br>
            <a:r>
              <a:rPr lang="nb-NO" sz="2000" dirty="0" smtClean="0"/>
              <a:t>- før skatt eller etter skatt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smtClean="0"/>
              <a:t>Bestem deg for hva slags kontantstrøm du vil bruke, og hold fast ved dette valget.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smtClean="0"/>
              <a:t>Husk prosjektets positive og negative ringvirkninger i og utenfor egen avdeling og bedrift.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14. Oppsummering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71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846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8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2" y="1650999"/>
            <a:ext cx="8736587" cy="19545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 smtClean="0"/>
              <a:t>I januar 2000 arvet du 1000 aksjer i Orkla, da kursen var 140,-. I januar 2007 solgte du aksjene for 354,-.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 smtClean="0"/>
              <a:t>Da du arvet var valget: Selge eller beholde aksjene. Siden du beholdt aksjene gikk du glipp av </a:t>
            </a:r>
            <a:r>
              <a:rPr lang="nb-NO" dirty="0" smtClean="0"/>
              <a:t>salgsinnbetalingen.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Historisk lønnsomhetsvurdering</a:t>
            </a:r>
            <a:endParaRPr lang="nb-NO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2378"/>
          <a:stretch/>
        </p:blipFill>
        <p:spPr bwMode="auto">
          <a:xfrm>
            <a:off x="1200497" y="3516353"/>
            <a:ext cx="7486650" cy="2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Rasmus Rasmussen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681A-CB16-48E9-8F27-1F96FEEF458B}" type="slidenum">
              <a:rPr lang="en-US"/>
              <a:pPr/>
              <a:t>9</a:t>
            </a:fld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954107"/>
          </a:xfrm>
          <a:noFill/>
        </p:spPr>
        <p:txBody>
          <a:bodyPr>
            <a:spAutoFit/>
          </a:bodyPr>
          <a:lstStyle/>
          <a:p>
            <a:r>
              <a:rPr lang="nb-NO" dirty="0"/>
              <a:t>Et lån på kr. </a:t>
            </a:r>
            <a:r>
              <a:rPr lang="nb-NO" dirty="0" smtClean="0"/>
              <a:t>300 </a:t>
            </a:r>
            <a:r>
              <a:rPr lang="nb-NO" dirty="0"/>
              <a:t>000 </a:t>
            </a:r>
            <a:r>
              <a:rPr lang="nb-NO" dirty="0" smtClean="0"/>
              <a:t>til 6,75% rente tilbakebetales </a:t>
            </a:r>
            <a:r>
              <a:rPr lang="nb-NO" dirty="0"/>
              <a:t>med </a:t>
            </a:r>
            <a:r>
              <a:rPr lang="nb-NO" dirty="0" smtClean="0"/>
              <a:t>kr</a:t>
            </a:r>
            <a:r>
              <a:rPr lang="nb-NO" dirty="0"/>
              <a:t>. </a:t>
            </a:r>
            <a:r>
              <a:rPr lang="nb-NO" dirty="0" smtClean="0"/>
              <a:t>88 069 i </a:t>
            </a:r>
            <a:r>
              <a:rPr lang="nb-NO" dirty="0"/>
              <a:t>renter og avdrag hvert år i </a:t>
            </a:r>
            <a:r>
              <a:rPr lang="nb-NO" dirty="0" smtClean="0"/>
              <a:t>4 </a:t>
            </a:r>
            <a:r>
              <a:rPr lang="nb-NO" dirty="0"/>
              <a:t>år</a:t>
            </a:r>
            <a:r>
              <a:rPr lang="nb-NO" dirty="0" smtClean="0"/>
              <a:t>.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Finansieringsprosjekter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801422" y="4826747"/>
            <a:ext cx="8738232" cy="12105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rgbClr val="0B5395"/>
                </a:solidFill>
                <a:effectLst/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Finansieringsprosjekt:</a:t>
            </a:r>
            <a:r>
              <a:rPr lang="nb-NO" dirty="0"/>
              <a:t>	</a:t>
            </a:r>
            <a:r>
              <a:rPr lang="nb-NO" dirty="0" smtClean="0"/>
              <a:t>(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nb-NO" dirty="0" smtClean="0"/>
              <a:t>, </a:t>
            </a:r>
            <a:r>
              <a:rPr lang="nb-NO" dirty="0">
                <a:sym typeface="Symbol"/>
              </a:rPr>
              <a:t></a:t>
            </a:r>
            <a:r>
              <a:rPr lang="nb-NO" dirty="0" smtClean="0"/>
              <a:t>, </a:t>
            </a:r>
            <a:r>
              <a:rPr lang="nb-NO" dirty="0">
                <a:sym typeface="Symbol"/>
              </a:rPr>
              <a:t></a:t>
            </a:r>
            <a:r>
              <a:rPr lang="nb-NO" dirty="0" smtClean="0"/>
              <a:t>,,, </a:t>
            </a:r>
            <a:r>
              <a:rPr lang="nb-NO" dirty="0">
                <a:sym typeface="Symbol"/>
              </a:rPr>
              <a:t></a:t>
            </a:r>
            <a:r>
              <a:rPr lang="nb-NO" dirty="0" smtClean="0"/>
              <a:t>)	</a:t>
            </a:r>
            <a:r>
              <a:rPr lang="nb-NO" i="1" dirty="0" smtClean="0"/>
              <a:t>Egenkapital &amp; Gjeld</a:t>
            </a:r>
          </a:p>
          <a:p>
            <a:r>
              <a:rPr lang="nb-NO" dirty="0" smtClean="0"/>
              <a:t>Investeringsprosjekt:</a:t>
            </a:r>
            <a:r>
              <a:rPr lang="nb-NO" dirty="0"/>
              <a:t>	</a:t>
            </a:r>
            <a:r>
              <a:rPr lang="nb-NO" dirty="0" smtClean="0"/>
              <a:t>(</a:t>
            </a:r>
            <a:r>
              <a:rPr lang="nb-N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nb-NO" dirty="0" smtClean="0"/>
              <a:t>, </a:t>
            </a:r>
            <a:r>
              <a:rPr lang="nb-NO" dirty="0"/>
              <a:t>+, +,,, </a:t>
            </a:r>
            <a:r>
              <a:rPr lang="nb-NO" dirty="0" smtClean="0"/>
              <a:t>+)	</a:t>
            </a:r>
            <a:r>
              <a:rPr lang="nb-NO" i="1" dirty="0" smtClean="0"/>
              <a:t>Eiendeler &amp; Aktiva</a:t>
            </a:r>
            <a:endParaRPr lang="nb-NO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209015" y="3141663"/>
            <a:ext cx="7646194" cy="647700"/>
            <a:chOff x="1209015" y="3141663"/>
            <a:chExt cx="7646194" cy="647700"/>
          </a:xfrm>
        </p:grpSpPr>
        <p:sp>
          <p:nvSpPr>
            <p:cNvPr id="156677" name="Line 5"/>
            <p:cNvSpPr>
              <a:spLocks noChangeShapeType="1"/>
            </p:cNvSpPr>
            <p:nvPr/>
          </p:nvSpPr>
          <p:spPr bwMode="auto">
            <a:xfrm>
              <a:off x="1209015" y="3717926"/>
              <a:ext cx="7644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8074424" y="3141663"/>
              <a:ext cx="78078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/>
                <a:t>Tid</a:t>
              </a:r>
            </a:p>
          </p:txBody>
        </p:sp>
        <p:sp>
          <p:nvSpPr>
            <p:cNvPr id="156679" name="Line 7"/>
            <p:cNvSpPr>
              <a:spLocks noChangeShapeType="1"/>
            </p:cNvSpPr>
            <p:nvPr/>
          </p:nvSpPr>
          <p:spPr bwMode="auto">
            <a:xfrm>
              <a:off x="1833299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80" name="Line 8"/>
            <p:cNvSpPr>
              <a:spLocks noChangeShapeType="1"/>
            </p:cNvSpPr>
            <p:nvPr/>
          </p:nvSpPr>
          <p:spPr bwMode="auto">
            <a:xfrm>
              <a:off x="3292830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81" name="Line 9"/>
            <p:cNvSpPr>
              <a:spLocks noChangeShapeType="1"/>
            </p:cNvSpPr>
            <p:nvPr/>
          </p:nvSpPr>
          <p:spPr bwMode="auto">
            <a:xfrm>
              <a:off x="4752361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82" name="Line 10"/>
            <p:cNvSpPr>
              <a:spLocks noChangeShapeType="1"/>
            </p:cNvSpPr>
            <p:nvPr/>
          </p:nvSpPr>
          <p:spPr bwMode="auto">
            <a:xfrm>
              <a:off x="6211892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1522017" y="3141663"/>
              <a:ext cx="78078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/>
                <a:t>0  </a:t>
              </a:r>
            </a:p>
          </p:txBody>
        </p:sp>
        <p:sp>
          <p:nvSpPr>
            <p:cNvPr id="156684" name="Rectangle 12"/>
            <p:cNvSpPr>
              <a:spLocks noChangeArrowheads="1"/>
            </p:cNvSpPr>
            <p:nvPr/>
          </p:nvSpPr>
          <p:spPr bwMode="auto">
            <a:xfrm>
              <a:off x="2920984" y="3141663"/>
              <a:ext cx="78078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/>
                <a:t>1</a:t>
              </a:r>
            </a:p>
          </p:txBody>
        </p:sp>
        <p:sp>
          <p:nvSpPr>
            <p:cNvPr id="156685" name="Rectangle 13"/>
            <p:cNvSpPr>
              <a:spLocks noChangeArrowheads="1"/>
            </p:cNvSpPr>
            <p:nvPr/>
          </p:nvSpPr>
          <p:spPr bwMode="auto">
            <a:xfrm>
              <a:off x="4378479" y="3141663"/>
              <a:ext cx="78078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/>
                <a:t>2</a:t>
              </a:r>
            </a:p>
          </p:txBody>
        </p:sp>
        <p:sp>
          <p:nvSpPr>
            <p:cNvPr id="156686" name="Rectangle 14"/>
            <p:cNvSpPr>
              <a:spLocks noChangeArrowheads="1"/>
            </p:cNvSpPr>
            <p:nvPr/>
          </p:nvSpPr>
          <p:spPr bwMode="auto">
            <a:xfrm>
              <a:off x="5841688" y="3141663"/>
              <a:ext cx="78078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/>
                <a:t>3</a:t>
              </a: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7671423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7281031" y="3141663"/>
              <a:ext cx="780785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sz="1400" dirty="0" smtClean="0"/>
                <a:t>4</a:t>
              </a:r>
              <a:endParaRPr lang="nb-NO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76000" y="4005263"/>
            <a:ext cx="7479208" cy="360362"/>
            <a:chOff x="1376000" y="4005263"/>
            <a:chExt cx="7479208" cy="360362"/>
          </a:xfrm>
        </p:grpSpPr>
        <p:sp>
          <p:nvSpPr>
            <p:cNvPr id="156688" name="Rectangle 16"/>
            <p:cNvSpPr>
              <a:spLocks noChangeArrowheads="1"/>
            </p:cNvSpPr>
            <p:nvPr/>
          </p:nvSpPr>
          <p:spPr bwMode="auto">
            <a:xfrm>
              <a:off x="8074423" y="4005263"/>
              <a:ext cx="780785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/>
                <a:t>Beløp</a:t>
              </a:r>
            </a:p>
          </p:txBody>
        </p:sp>
        <p:sp>
          <p:nvSpPr>
            <p:cNvPr id="156689" name="Rectangle 17"/>
            <p:cNvSpPr>
              <a:spLocks noChangeArrowheads="1"/>
            </p:cNvSpPr>
            <p:nvPr/>
          </p:nvSpPr>
          <p:spPr bwMode="auto">
            <a:xfrm>
              <a:off x="1376000" y="4005263"/>
              <a:ext cx="936021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+300 </a:t>
              </a:r>
              <a:r>
                <a:rPr lang="nb-NO" dirty="0"/>
                <a:t>000</a:t>
              </a:r>
            </a:p>
          </p:txBody>
        </p:sp>
        <p:sp>
          <p:nvSpPr>
            <p:cNvPr id="156690" name="Rectangle 18"/>
            <p:cNvSpPr>
              <a:spLocks noChangeArrowheads="1"/>
            </p:cNvSpPr>
            <p:nvPr/>
          </p:nvSpPr>
          <p:spPr bwMode="auto">
            <a:xfrm>
              <a:off x="2920983" y="4005263"/>
              <a:ext cx="780785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-</a:t>
              </a:r>
              <a:r>
                <a:rPr lang="nb-NO" dirty="0" smtClean="0"/>
                <a:t>88 069</a:t>
              </a:r>
              <a:endParaRPr lang="nb-NO" dirty="0"/>
            </a:p>
          </p:txBody>
        </p:sp>
        <p:sp>
          <p:nvSpPr>
            <p:cNvPr id="156691" name="Rectangle 19"/>
            <p:cNvSpPr>
              <a:spLocks noChangeArrowheads="1"/>
            </p:cNvSpPr>
            <p:nvPr/>
          </p:nvSpPr>
          <p:spPr bwMode="auto">
            <a:xfrm>
              <a:off x="4378478" y="4005263"/>
              <a:ext cx="780785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 smtClean="0"/>
                <a:t>-</a:t>
              </a:r>
              <a:r>
                <a:rPr lang="nb-NO" dirty="0" smtClean="0"/>
                <a:t>88 069</a:t>
              </a:r>
              <a:endParaRPr lang="nb-NO" dirty="0"/>
            </a:p>
          </p:txBody>
        </p:sp>
        <p:sp>
          <p:nvSpPr>
            <p:cNvPr id="156692" name="Rectangle 20"/>
            <p:cNvSpPr>
              <a:spLocks noChangeArrowheads="1"/>
            </p:cNvSpPr>
            <p:nvPr/>
          </p:nvSpPr>
          <p:spPr bwMode="auto">
            <a:xfrm>
              <a:off x="7291338" y="4005263"/>
              <a:ext cx="780785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/>
                <a:t>-</a:t>
              </a:r>
              <a:r>
                <a:rPr lang="nb-NO" dirty="0" smtClean="0"/>
                <a:t>88 069</a:t>
              </a:r>
              <a:endParaRPr lang="nb-NO" dirty="0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5841688" y="4005263"/>
              <a:ext cx="780785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b-NO" dirty="0"/>
                <a:t>-</a:t>
              </a:r>
              <a:r>
                <a:rPr lang="nb-NO" dirty="0" smtClean="0"/>
                <a:t>88 069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402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him_mal_B</Template>
  <TotalTime>2890</TotalTime>
  <Words>3130</Words>
  <Application>Microsoft Office PowerPoint</Application>
  <PresentationFormat>A4 Paper (210x297 mm)</PresentationFormat>
  <Paragraphs>741</Paragraphs>
  <Slides>71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him_mal_B</vt:lpstr>
      <vt:lpstr>Ripple</vt:lpstr>
      <vt:lpstr>Worksheet</vt:lpstr>
      <vt:lpstr>Equation</vt:lpstr>
      <vt:lpstr>Prosjektanalyse Øyvind Bøhren og Per Ivar Gjærum</vt:lpstr>
      <vt:lpstr>Læringsmål</vt:lpstr>
      <vt:lpstr>Oversikt kapittel 2 </vt:lpstr>
      <vt:lpstr>1. Resultat eller likviditet</vt:lpstr>
      <vt:lpstr>Resultat- eller likviditetsbudsjett?</vt:lpstr>
      <vt:lpstr>2. Tidspunkt og periode</vt:lpstr>
      <vt:lpstr>Investeringsprosjekter</vt:lpstr>
      <vt:lpstr>Historisk lønnsomhetsvurdering</vt:lpstr>
      <vt:lpstr>Finansieringsprosjekter</vt:lpstr>
      <vt:lpstr>Tidspunkt og perioder</vt:lpstr>
      <vt:lpstr>Periodelengde</vt:lpstr>
      <vt:lpstr>Inn- og utbetalinger</vt:lpstr>
      <vt:lpstr>Kontantstrøm</vt:lpstr>
      <vt:lpstr>Generell kontantstrøm</vt:lpstr>
      <vt:lpstr>Egne ressurser er ikke gratis</vt:lpstr>
      <vt:lpstr>Gjort er gjort</vt:lpstr>
      <vt:lpstr>Estimere salgsverdi</vt:lpstr>
      <vt:lpstr>3. Differansekontantstrøm</vt:lpstr>
      <vt:lpstr>Eksempel 2.5</vt:lpstr>
      <vt:lpstr>Differansekontantstrøm</vt:lpstr>
      <vt:lpstr>4. Anleggskapital</vt:lpstr>
      <vt:lpstr>Husk alternativverdien av egne ressurser</vt:lpstr>
      <vt:lpstr>Kobling til øvrig aktivitet</vt:lpstr>
      <vt:lpstr>5. Arbeidskapital</vt:lpstr>
      <vt:lpstr>Arbeidskapital</vt:lpstr>
      <vt:lpstr>Kapasitetsutvidelse i AS Alu</vt:lpstr>
      <vt:lpstr>Beregning av kapitalbehov</vt:lpstr>
      <vt:lpstr>Beregning av frigjort kapital</vt:lpstr>
      <vt:lpstr>Forenklet beregning arbeidskapital</vt:lpstr>
      <vt:lpstr>Frigjøring av arbeidskapital</vt:lpstr>
      <vt:lpstr>6. Kontantstrøm fra driften</vt:lpstr>
      <vt:lpstr>Faste utbetalinger</vt:lpstr>
      <vt:lpstr>Anleggskapital</vt:lpstr>
      <vt:lpstr>Arbeidskapital</vt:lpstr>
      <vt:lpstr>Endring arbeidskapital</vt:lpstr>
      <vt:lpstr>Kontantstrøm</vt:lpstr>
      <vt:lpstr>Hovedtall i kontantstrømmen</vt:lpstr>
      <vt:lpstr>7. Prisendring</vt:lpstr>
      <vt:lpstr>Utvikling konsumprisindeks</vt:lpstr>
      <vt:lpstr>Årlig prisendring, %</vt:lpstr>
      <vt:lpstr>Prisnivå og -endring  </vt:lpstr>
      <vt:lpstr>Nominell kontantstrøm for P. Dal</vt:lpstr>
      <vt:lpstr>Generell og spesiell prisendring</vt:lpstr>
      <vt:lpstr>Nominell kontantstrøm for P. Dal</vt:lpstr>
      <vt:lpstr>Nominelle og reelle beløp</vt:lpstr>
      <vt:lpstr>Konsumprisindeks</vt:lpstr>
      <vt:lpstr>Prisstigning</vt:lpstr>
      <vt:lpstr>Nominelle beløp</vt:lpstr>
      <vt:lpstr>Reelle beløp</vt:lpstr>
      <vt:lpstr>Reelle beløp</vt:lpstr>
      <vt:lpstr>Nominell rente – Realrente</vt:lpstr>
      <vt:lpstr>Nominell rente &amp; Realrente</vt:lpstr>
      <vt:lpstr>Generell og spesiell prisstigning</vt:lpstr>
      <vt:lpstr>8. Restverdi</vt:lpstr>
      <vt:lpstr>Estimere salgsverdi</vt:lpstr>
      <vt:lpstr>9. Finansiering</vt:lpstr>
      <vt:lpstr>Lånetilbud</vt:lpstr>
      <vt:lpstr>Avdragsform: Serie- eller annuitet</vt:lpstr>
      <vt:lpstr>Kontantstrøm til eierne i P. Dal</vt:lpstr>
      <vt:lpstr>10. Kontantstrøm til staten</vt:lpstr>
      <vt:lpstr>Avskrivinger</vt:lpstr>
      <vt:lpstr>Budsjett avskrivninger saldometoden</vt:lpstr>
      <vt:lpstr>Beregning av skatt</vt:lpstr>
      <vt:lpstr>Nominell kontantstrøm til eierne etter skatt</vt:lpstr>
      <vt:lpstr>Fordeling av kontantstrømmen</vt:lpstr>
      <vt:lpstr>11. Kontantstrømsvarianter</vt:lpstr>
      <vt:lpstr>Flere veier til Rom</vt:lpstr>
      <vt:lpstr>12. Ringvirkninger</vt:lpstr>
      <vt:lpstr>Kobling til øvrig aktivitet</vt:lpstr>
      <vt:lpstr>Egeninnsats</vt:lpstr>
      <vt:lpstr>14. Oppsummering</vt:lpstr>
    </vt:vector>
  </TitlesOfParts>
  <Company>Høgskolen i Molde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Operasjonsanalytiske emner</dc:title>
  <dc:creator>Rasmussen Rasmus</dc:creator>
  <cp:lastModifiedBy>Rasmussen Rasmus</cp:lastModifiedBy>
  <cp:revision>220</cp:revision>
  <cp:lastPrinted>2011-09-07T12:05:55Z</cp:lastPrinted>
  <dcterms:created xsi:type="dcterms:W3CDTF">2011-03-04T18:04:00Z</dcterms:created>
  <dcterms:modified xsi:type="dcterms:W3CDTF">2012-05-31T10:59:35Z</dcterms:modified>
</cp:coreProperties>
</file>