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36"/>
  </p:notesMasterIdLst>
  <p:handoutMasterIdLst>
    <p:handoutMasterId r:id="rId37"/>
  </p:handoutMasterIdLst>
  <p:sldIdLst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9" r:id="rId25"/>
    <p:sldId id="333" r:id="rId26"/>
    <p:sldId id="334" r:id="rId27"/>
    <p:sldId id="335" r:id="rId28"/>
    <p:sldId id="336" r:id="rId29"/>
    <p:sldId id="337" r:id="rId30"/>
    <p:sldId id="338" r:id="rId31"/>
    <p:sldId id="340" r:id="rId32"/>
    <p:sldId id="341" r:id="rId33"/>
    <p:sldId id="342" r:id="rId34"/>
    <p:sldId id="343" r:id="rId35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4634" autoAdjust="0"/>
  </p:normalViewPr>
  <p:slideViewPr>
    <p:cSldViewPr snapToGrid="0" snapToObjects="1">
      <p:cViewPr varScale="1">
        <p:scale>
          <a:sx n="85" d="100"/>
          <a:sy n="85" d="100"/>
        </p:scale>
        <p:origin x="-72" y="-9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i\rasmus$\ARKIV\B&#216;K310\Excel\Kap%209\Sensitivitetsanaly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b-NO"/>
              <a:t>Stjernediagram</a:t>
            </a:r>
          </a:p>
        </c:rich>
      </c:tx>
      <c:layout>
        <c:manualLayout>
          <c:xMode val="edge"/>
          <c:yMode val="edge"/>
          <c:x val="0.38606474014378117"/>
          <c:y val="3.23383870160598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72535186659873"/>
          <c:y val="4.9751364640092118E-2"/>
          <c:w val="0.78154569346180092"/>
          <c:h val="0.815922380097510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Stjernediagram!$G$3</c:f>
              <c:strCache>
                <c:ptCount val="1"/>
                <c:pt idx="0">
                  <c:v>P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/>
              <c:tx>
                <c:rich>
                  <a:bodyPr/>
                  <a:lstStyle/>
                  <a:p>
                    <a:pPr>
                      <a:defRPr sz="11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P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Stjernediagram!$J$3:$J$13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Stjernediagram!$K$3:$K$13</c:f>
              <c:numCache>
                <c:formatCode>#,##0</c:formatCode>
                <c:ptCount val="11"/>
                <c:pt idx="0">
                  <c:v>-1799564.8624633437</c:v>
                </c:pt>
                <c:pt idx="1">
                  <c:v>-1341594.1437438906</c:v>
                </c:pt>
                <c:pt idx="2">
                  <c:v>-883623.42502443749</c:v>
                </c:pt>
                <c:pt idx="3">
                  <c:v>-425652.70630498452</c:v>
                </c:pt>
                <c:pt idx="4">
                  <c:v>32318.012414468452</c:v>
                </c:pt>
                <c:pt idx="5">
                  <c:v>490288.73113392154</c:v>
                </c:pt>
                <c:pt idx="6">
                  <c:v>948259.44985337509</c:v>
                </c:pt>
                <c:pt idx="7">
                  <c:v>1406230.1685728277</c:v>
                </c:pt>
                <c:pt idx="8">
                  <c:v>1864200.8872922808</c:v>
                </c:pt>
                <c:pt idx="9">
                  <c:v>2322171.6060117339</c:v>
                </c:pt>
                <c:pt idx="10">
                  <c:v>2780142.324731187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Stjernediagram!$G$4</c:f>
              <c:strCache>
                <c:ptCount val="1"/>
                <c:pt idx="0">
                  <c:v>VK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1905882599863425E-16"/>
                  <c:y val="-9.8597789275331597E-17"/>
                </c:manualLayout>
              </c:layout>
              <c:tx>
                <c:rich>
                  <a:bodyPr/>
                  <a:lstStyle/>
                  <a:p>
                    <a:pPr>
                      <a:defRPr sz="11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VK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Stjernediagram!$L$3:$L$13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Stjernediagram!$M$3:$M$13</c:f>
              <c:numCache>
                <c:formatCode>#,##0</c:formatCode>
                <c:ptCount val="11"/>
                <c:pt idx="0">
                  <c:v>1635215.5279325545</c:v>
                </c:pt>
                <c:pt idx="1">
                  <c:v>1406230.1685728277</c:v>
                </c:pt>
                <c:pt idx="2">
                  <c:v>1177244.8092131009</c:v>
                </c:pt>
                <c:pt idx="3">
                  <c:v>948259.44985337462</c:v>
                </c:pt>
                <c:pt idx="4">
                  <c:v>719274.09049364808</c:v>
                </c:pt>
                <c:pt idx="5">
                  <c:v>490288.73113392154</c:v>
                </c:pt>
                <c:pt idx="6">
                  <c:v>261303.37177419476</c:v>
                </c:pt>
                <c:pt idx="7">
                  <c:v>32318.012414468452</c:v>
                </c:pt>
                <c:pt idx="8">
                  <c:v>-196667.34694525786</c:v>
                </c:pt>
                <c:pt idx="9">
                  <c:v>-425652.70630498452</c:v>
                </c:pt>
                <c:pt idx="10">
                  <c:v>-654638.06566471106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Stjernediagram!$G$5</c:f>
              <c:strCache>
                <c:ptCount val="1"/>
                <c:pt idx="0">
                  <c:v>FK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Stjernediagram!$N$3:$N$13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Stjernediagram!$O$3:$O$13</c:f>
              <c:numCache>
                <c:formatCode>#,##0</c:formatCode>
                <c:ptCount val="11"/>
                <c:pt idx="0">
                  <c:v>765071.16236559348</c:v>
                </c:pt>
                <c:pt idx="1">
                  <c:v>710114.67611925886</c:v>
                </c:pt>
                <c:pt idx="2">
                  <c:v>655158.18987292494</c:v>
                </c:pt>
                <c:pt idx="3">
                  <c:v>600201.70362659032</c:v>
                </c:pt>
                <c:pt idx="4">
                  <c:v>545245.21738025616</c:v>
                </c:pt>
                <c:pt idx="5">
                  <c:v>490288.73113392154</c:v>
                </c:pt>
                <c:pt idx="6">
                  <c:v>435332.24488758738</c:v>
                </c:pt>
                <c:pt idx="7">
                  <c:v>380375.75864125276</c:v>
                </c:pt>
                <c:pt idx="8">
                  <c:v>325419.2723949186</c:v>
                </c:pt>
                <c:pt idx="9">
                  <c:v>270462.78614858398</c:v>
                </c:pt>
                <c:pt idx="10">
                  <c:v>215506.29990224983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Stjernediagram!$G$6</c:f>
              <c:strCache>
                <c:ptCount val="1"/>
                <c:pt idx="0">
                  <c:v>V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/>
              <c:tx>
                <c:rich>
                  <a:bodyPr/>
                  <a:lstStyle/>
                  <a:p>
                    <a:pPr>
                      <a:defRPr sz="11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V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Stjernediagram!$P$3:$P$13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Stjernediagram!$Q$3:$Q$13</c:f>
              <c:numCache>
                <c:formatCode>#,##0</c:formatCode>
                <c:ptCount val="11"/>
                <c:pt idx="0">
                  <c:v>-654638.06566471106</c:v>
                </c:pt>
                <c:pt idx="1">
                  <c:v>-425652.70630498452</c:v>
                </c:pt>
                <c:pt idx="2">
                  <c:v>-196667.34694525786</c:v>
                </c:pt>
                <c:pt idx="3">
                  <c:v>32318.012414468452</c:v>
                </c:pt>
                <c:pt idx="4">
                  <c:v>261303.37177419523</c:v>
                </c:pt>
                <c:pt idx="5">
                  <c:v>490288.73113392154</c:v>
                </c:pt>
                <c:pt idx="6">
                  <c:v>719274.09049364808</c:v>
                </c:pt>
                <c:pt idx="7">
                  <c:v>948259.44985337462</c:v>
                </c:pt>
                <c:pt idx="8">
                  <c:v>1177244.8092131009</c:v>
                </c:pt>
                <c:pt idx="9">
                  <c:v>1406230.1685728277</c:v>
                </c:pt>
                <c:pt idx="10">
                  <c:v>1635215.5279325545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Stjernediagram!$G$7</c:f>
              <c:strCache>
                <c:ptCount val="1"/>
                <c:pt idx="0">
                  <c:v>I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5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nb-NO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Stjernediagram!$R$3:$R$13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Stjernediagram!$S$3:$S$13</c:f>
              <c:numCache>
                <c:formatCode>#,##0</c:formatCode>
                <c:ptCount val="11"/>
                <c:pt idx="0">
                  <c:v>1115288.7311339215</c:v>
                </c:pt>
                <c:pt idx="1">
                  <c:v>990288.73113392154</c:v>
                </c:pt>
                <c:pt idx="2">
                  <c:v>865288.73113392154</c:v>
                </c:pt>
                <c:pt idx="3">
                  <c:v>740288.73113392154</c:v>
                </c:pt>
                <c:pt idx="4">
                  <c:v>615288.73113392154</c:v>
                </c:pt>
                <c:pt idx="5">
                  <c:v>490288.73113392154</c:v>
                </c:pt>
                <c:pt idx="6">
                  <c:v>365288.73113392154</c:v>
                </c:pt>
                <c:pt idx="7">
                  <c:v>240288.73113392154</c:v>
                </c:pt>
                <c:pt idx="8">
                  <c:v>115288.73113392154</c:v>
                </c:pt>
                <c:pt idx="9">
                  <c:v>-9711.2688660784625</c:v>
                </c:pt>
                <c:pt idx="10">
                  <c:v>-134711.26886607846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Stjernediagram!$G$8</c:f>
              <c:strCache>
                <c:ptCount val="1"/>
                <c:pt idx="0">
                  <c:v>T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/>
              <c:tx>
                <c:rich>
                  <a:bodyPr/>
                  <a:lstStyle/>
                  <a:p>
                    <a:pPr>
                      <a:defRPr sz="11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T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Stjernediagram!$T$3:$T$13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Stjernediagram!$U$3:$U$13</c:f>
              <c:numCache>
                <c:formatCode>#,##0</c:formatCode>
                <c:ptCount val="11"/>
                <c:pt idx="0">
                  <c:v>-347719.72546678549</c:v>
                </c:pt>
                <c:pt idx="1">
                  <c:v>-175127.68514002115</c:v>
                </c:pt>
                <c:pt idx="2">
                  <c:v>-5067.6946279469412</c:v>
                </c:pt>
                <c:pt idx="3">
                  <c:v>162497.39306793991</c:v>
                </c:pt>
                <c:pt idx="4">
                  <c:v>327604.17997286818</c:v>
                </c:pt>
                <c:pt idx="5">
                  <c:v>490288.73113392154</c:v>
                </c:pt>
                <c:pt idx="6">
                  <c:v>650586.58249793062</c:v>
                </c:pt>
                <c:pt idx="7">
                  <c:v>808532.74867371074</c:v>
                </c:pt>
                <c:pt idx="8">
                  <c:v>964161.73058051616</c:v>
                </c:pt>
                <c:pt idx="9">
                  <c:v>1117507.5229841857</c:v>
                </c:pt>
                <c:pt idx="10">
                  <c:v>1268603.6219228301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Stjernediagram!$G$9</c:f>
              <c:strCache>
                <c:ptCount val="1"/>
                <c:pt idx="0">
                  <c:v>r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/>
              <c:tx>
                <c:rich>
                  <a:bodyPr/>
                  <a:lstStyle/>
                  <a:p>
                    <a:pPr>
                      <a:defRPr sz="11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r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Stjernediagram!$V$3:$V$13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xVal>
          <c:yVal>
            <c:numRef>
              <c:f>Stjernediagram!$W$3:$W$13</c:f>
              <c:numCache>
                <c:formatCode>#,##0</c:formatCode>
                <c:ptCount val="11"/>
                <c:pt idx="0">
                  <c:v>567405.08972378727</c:v>
                </c:pt>
                <c:pt idx="1">
                  <c:v>551558.94841625076</c:v>
                </c:pt>
                <c:pt idx="2">
                  <c:v>535927.95366527955</c:v>
                </c:pt>
                <c:pt idx="3">
                  <c:v>520508.35474801832</c:v>
                </c:pt>
                <c:pt idx="4">
                  <c:v>505296.47924117162</c:v>
                </c:pt>
                <c:pt idx="5">
                  <c:v>490288.73113392154</c:v>
                </c:pt>
                <c:pt idx="6">
                  <c:v>475481.58899189625</c:v>
                </c:pt>
                <c:pt idx="7">
                  <c:v>460871.60417111591</c:v>
                </c:pt>
                <c:pt idx="8">
                  <c:v>446455.39908006811</c:v>
                </c:pt>
                <c:pt idx="9">
                  <c:v>432229.66548877745</c:v>
                </c:pt>
                <c:pt idx="10">
                  <c:v>418191.16288311197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85600"/>
        <c:axId val="111591424"/>
      </c:scatterChart>
      <c:valAx>
        <c:axId val="89185600"/>
        <c:scaling>
          <c:orientation val="minMax"/>
          <c:max val="0.5"/>
          <c:min val="-0.5"/>
        </c:scaling>
        <c:delete val="0"/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%-vis endring</a:t>
                </a:r>
              </a:p>
            </c:rich>
          </c:tx>
          <c:layout>
            <c:manualLayout>
              <c:xMode val="edge"/>
              <c:yMode val="edge"/>
              <c:x val="0.45951120290284198"/>
              <c:y val="0.9204002458417042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1591424"/>
        <c:crossesAt val="0"/>
        <c:crossBetween val="midCat"/>
        <c:majorUnit val="0.1"/>
        <c:minorUnit val="0.05"/>
      </c:valAx>
      <c:valAx>
        <c:axId val="111591424"/>
        <c:scaling>
          <c:orientation val="minMax"/>
          <c:max val="3000000"/>
          <c:min val="-2000000"/>
        </c:scaling>
        <c:delete val="0"/>
        <c:axPos val="l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b-NO"/>
                  <a:t>Nåverdi</a:t>
                </a:r>
              </a:p>
            </c:rich>
          </c:tx>
          <c:layout>
            <c:manualLayout>
              <c:xMode val="edge"/>
              <c:yMode val="edge"/>
              <c:x val="9.4162131742385642E-3"/>
              <c:y val="0.3830855077287093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89185600"/>
        <c:crossesAt val="-0.5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598E7-6F08-48F3-ABFF-8307A6894F4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C6933-E30A-49E6-88B7-8179CC027D53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None/>
            </a:pPr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BAA5-3836-44D1-9803-F4A510C326FB}" type="slidenum">
              <a:rPr lang="en-US"/>
              <a:pPr/>
              <a:t>31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BAA5-3836-44D1-9803-F4A510C326FB}" type="slidenum">
              <a:rPr lang="en-US"/>
              <a:pPr/>
              <a:t>32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3BAA5-3836-44D1-9803-F4A510C326FB}" type="slidenum">
              <a:rPr lang="en-US"/>
              <a:pPr/>
              <a:t>33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530D-5E1D-4774-9253-B67FDB35D8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4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1728" y="1600200"/>
            <a:ext cx="9517327" cy="45339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AAC49EF6-5F36-4A20-B9EB-3736BEF1C5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1286405" y="6237288"/>
            <a:ext cx="241802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17434" y="6243638"/>
            <a:ext cx="202763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79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20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816099" y="5096526"/>
            <a:ext cx="5613401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Vurdering av usikkerhet</a:t>
            </a:r>
            <a:endParaRPr lang="nn-NO" sz="240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6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Følsomhetsanalyse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Sensitivitetsanalyse: I</a:t>
            </a:r>
            <a:r>
              <a:rPr lang="nb-NO" baseline="-25000" dirty="0" smtClean="0"/>
              <a:t>0</a:t>
            </a:r>
            <a:endParaRPr lang="nb-NO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68804"/>
              </p:ext>
            </p:extLst>
          </p:nvPr>
        </p:nvGraphicFramePr>
        <p:xfrm>
          <a:off x="525463" y="1471613"/>
          <a:ext cx="80692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3" imgW="4965480" imgH="533160" progId="Equation.DSMT4">
                  <p:embed/>
                </p:oleObj>
              </mc:Choice>
              <mc:Fallback>
                <p:oleObj name="Equation" r:id="rId3" imgW="4965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471613"/>
                        <a:ext cx="80692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709838"/>
              </p:ext>
            </p:extLst>
          </p:nvPr>
        </p:nvGraphicFramePr>
        <p:xfrm>
          <a:off x="649288" y="2636838"/>
          <a:ext cx="3921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5" imgW="2412720" imgH="253800" progId="Equation.DSMT4">
                  <p:embed/>
                </p:oleObj>
              </mc:Choice>
              <mc:Fallback>
                <p:oleObj name="Equation" r:id="rId5" imgW="241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636838"/>
                        <a:ext cx="3921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65367"/>
              </p:ext>
            </p:extLst>
          </p:nvPr>
        </p:nvGraphicFramePr>
        <p:xfrm>
          <a:off x="6154738" y="2655888"/>
          <a:ext cx="2270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7" imgW="1396800" imgH="228600" progId="Equation.DSMT4">
                  <p:embed/>
                </p:oleObj>
              </mc:Choice>
              <mc:Fallback>
                <p:oleObj name="Equation" r:id="rId7" imgW="139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2655888"/>
                        <a:ext cx="22701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38817"/>
              </p:ext>
            </p:extLst>
          </p:nvPr>
        </p:nvGraphicFramePr>
        <p:xfrm>
          <a:off x="474663" y="3511550"/>
          <a:ext cx="4416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9" imgW="2717640" imgH="253800" progId="Equation.DSMT4">
                  <p:embed/>
                </p:oleObj>
              </mc:Choice>
              <mc:Fallback>
                <p:oleObj name="Equation" r:id="rId9" imgW="271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511550"/>
                        <a:ext cx="4416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47253"/>
              </p:ext>
            </p:extLst>
          </p:nvPr>
        </p:nvGraphicFramePr>
        <p:xfrm>
          <a:off x="504825" y="4241800"/>
          <a:ext cx="49736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11" imgW="3060360" imgH="419040" progId="Equation.DSMT4">
                  <p:embed/>
                </p:oleObj>
              </mc:Choice>
              <mc:Fallback>
                <p:oleObj name="Equation" r:id="rId11" imgW="306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4241800"/>
                        <a:ext cx="49736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014" y="5301209"/>
            <a:ext cx="8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Investeringsbeløpet kan øke med nesten 40% før prosjektet blir ulønnsomt.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Merk: Forutsetter alle andre størrelser uendret (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ceteris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paribus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). 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9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Sensitivitetsanalyse: P</a:t>
            </a:r>
            <a:endParaRPr lang="nb-NO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3916"/>
              </p:ext>
            </p:extLst>
          </p:nvPr>
        </p:nvGraphicFramePr>
        <p:xfrm>
          <a:off x="538163" y="5081588"/>
          <a:ext cx="36734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3" imgW="2260440" imgH="393480" progId="Equation.DSMT4">
                  <p:embed/>
                </p:oleObj>
              </mc:Choice>
              <mc:Fallback>
                <p:oleObj name="Equation" r:id="rId3" imgW="2260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5081588"/>
                        <a:ext cx="36734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014" y="5754968"/>
            <a:ext cx="8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Prisen kan reduseres knapt 11% før prosjektet blir ulønnsomt.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Merk: Forutsetter alle andre størrelser uendret (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ceteris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paribus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). 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03923"/>
              </p:ext>
            </p:extLst>
          </p:nvPr>
        </p:nvGraphicFramePr>
        <p:xfrm>
          <a:off x="393700" y="3327400"/>
          <a:ext cx="6067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5" imgW="3733560" imgH="253800" progId="Equation.DSMT4">
                  <p:embed/>
                </p:oleObj>
              </mc:Choice>
              <mc:Fallback>
                <p:oleObj name="Equation" r:id="rId5" imgW="3733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27400"/>
                        <a:ext cx="6067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72044"/>
              </p:ext>
            </p:extLst>
          </p:nvPr>
        </p:nvGraphicFramePr>
        <p:xfrm>
          <a:off x="547688" y="3835718"/>
          <a:ext cx="3446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7" imgW="2120760" imgH="457200" progId="Equation.DSMT4">
                  <p:embed/>
                </p:oleObj>
              </mc:Choice>
              <mc:Fallback>
                <p:oleObj name="Equation" r:id="rId7" imgW="2120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835718"/>
                        <a:ext cx="3446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693414"/>
              </p:ext>
            </p:extLst>
          </p:nvPr>
        </p:nvGraphicFramePr>
        <p:xfrm>
          <a:off x="527050" y="4649788"/>
          <a:ext cx="28273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9" imgW="1739880" imgH="203040" progId="Equation.DSMT4">
                  <p:embed/>
                </p:oleObj>
              </mc:Choice>
              <mc:Fallback>
                <p:oleObj name="Equation" r:id="rId9" imgW="1739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4649788"/>
                        <a:ext cx="282733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11</a:t>
            </a:fld>
            <a:endParaRPr lang="nn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552306"/>
              </p:ext>
            </p:extLst>
          </p:nvPr>
        </p:nvGraphicFramePr>
        <p:xfrm>
          <a:off x="444500" y="1471613"/>
          <a:ext cx="80692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11" imgW="4965480" imgH="533160" progId="Equation.DSMT4">
                  <p:embed/>
                </p:oleObj>
              </mc:Choice>
              <mc:Fallback>
                <p:oleObj name="Equation" r:id="rId11" imgW="496548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471613"/>
                        <a:ext cx="806926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19810"/>
              </p:ext>
            </p:extLst>
          </p:nvPr>
        </p:nvGraphicFramePr>
        <p:xfrm>
          <a:off x="485775" y="2398713"/>
          <a:ext cx="71612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Equation" r:id="rId13" imgW="4406760" imgH="533160" progId="Equation.DSMT4">
                  <p:embed/>
                </p:oleObj>
              </mc:Choice>
              <mc:Fallback>
                <p:oleObj name="Equation" r:id="rId13" imgW="440676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398713"/>
                        <a:ext cx="7161213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0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Sensitivitetsanalyse: r</a:t>
            </a:r>
            <a:endParaRPr lang="nb-NO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407864"/>
              </p:ext>
            </p:extLst>
          </p:nvPr>
        </p:nvGraphicFramePr>
        <p:xfrm>
          <a:off x="610336" y="5041900"/>
          <a:ext cx="35702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3" imgW="2197080" imgH="419040" progId="Equation.DSMT4">
                  <p:embed/>
                </p:oleObj>
              </mc:Choice>
              <mc:Fallback>
                <p:oleObj name="Equation" r:id="rId3" imgW="2197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6" y="5041900"/>
                        <a:ext cx="35702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06" y="5673194"/>
            <a:ext cx="826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Kapitalkostnaden kan øke med over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400%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før prosjektet blir ulønnsomt.</a:t>
            </a:r>
          </a:p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Merk: Forutsetter alle andre størrelser uendret (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ceteris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dirty="0" err="1" smtClean="0">
                <a:latin typeface="Calibri" pitchFamily="34" charset="0"/>
                <a:cs typeface="Calibri" pitchFamily="34" charset="0"/>
              </a:rPr>
              <a:t>paribus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). 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83800"/>
              </p:ext>
            </p:extLst>
          </p:nvPr>
        </p:nvGraphicFramePr>
        <p:xfrm>
          <a:off x="610336" y="4600575"/>
          <a:ext cx="2600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5" imgW="1600200" imgH="203040" progId="Equation.DSMT4">
                  <p:embed/>
                </p:oleObj>
              </mc:Choice>
              <mc:Fallback>
                <p:oleObj name="Equation" r:id="rId5" imgW="1600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6" y="4600575"/>
                        <a:ext cx="2600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701275"/>
              </p:ext>
            </p:extLst>
          </p:nvPr>
        </p:nvGraphicFramePr>
        <p:xfrm>
          <a:off x="568325" y="2217738"/>
          <a:ext cx="3921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7" imgW="2412720" imgH="253800" progId="Equation.DSMT4">
                  <p:embed/>
                </p:oleObj>
              </mc:Choice>
              <mc:Fallback>
                <p:oleObj name="Equation" r:id="rId7" imgW="241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217738"/>
                        <a:ext cx="3921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47827"/>
              </p:ext>
            </p:extLst>
          </p:nvPr>
        </p:nvGraphicFramePr>
        <p:xfrm>
          <a:off x="5073650" y="2071688"/>
          <a:ext cx="29098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9" imgW="1790640" imgH="393480" progId="Equation.DSMT4">
                  <p:embed/>
                </p:oleObj>
              </mc:Choice>
              <mc:Fallback>
                <p:oleObj name="Equation" r:id="rId9" imgW="1790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071688"/>
                        <a:ext cx="29098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56111"/>
              </p:ext>
            </p:extLst>
          </p:nvPr>
        </p:nvGraphicFramePr>
        <p:xfrm>
          <a:off x="3822700" y="2698709"/>
          <a:ext cx="57165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11" imgW="3517560" imgH="533160" progId="Equation.DSMT4">
                  <p:embed/>
                </p:oleObj>
              </mc:Choice>
              <mc:Fallback>
                <p:oleObj name="Equation" r:id="rId11" imgW="3517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2698709"/>
                        <a:ext cx="571658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43044" y="3893548"/>
            <a:ext cx="34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Virkelig </a:t>
            </a:r>
            <a:r>
              <a:rPr lang="nb-NO" i="1" dirty="0" smtClean="0"/>
              <a:t>r</a:t>
            </a:r>
            <a:r>
              <a:rPr lang="nb-NO" dirty="0" smtClean="0"/>
              <a:t>: 15,80% (internrente)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12</a:t>
            </a:fld>
            <a:endParaRPr lang="nn-NO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10591"/>
              </p:ext>
            </p:extLst>
          </p:nvPr>
        </p:nvGraphicFramePr>
        <p:xfrm>
          <a:off x="547688" y="1606550"/>
          <a:ext cx="6149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13" imgW="3784320" imgH="279360" progId="Equation.DSMT4">
                  <p:embed/>
                </p:oleObj>
              </mc:Choice>
              <mc:Fallback>
                <p:oleObj name="Equation" r:id="rId13" imgW="378432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606550"/>
                        <a:ext cx="61499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65732" y="3409601"/>
            <a:ext cx="47327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i="1" dirty="0">
                <a:latin typeface="Calibri" pitchFamily="34" charset="0"/>
                <a:cs typeface="Calibri" pitchFamily="34" charset="0"/>
              </a:rPr>
              <a:t>TVM: 1 PMTS/YR: END MODE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dirty="0">
                <a:latin typeface="Calibri" pitchFamily="34" charset="0"/>
                <a:cs typeface="Calibri" pitchFamily="34" charset="0"/>
              </a:rPr>
              <a:t>N =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5, PV = -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1.250.000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, PMT =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380.000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, FV = 0  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b="1" dirty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nb-NO" b="1" dirty="0">
                <a:latin typeface="Calibri" pitchFamily="34" charset="0"/>
                <a:cs typeface="Calibri" pitchFamily="34" charset="0"/>
              </a:rPr>
              <a:t>I% = </a:t>
            </a:r>
            <a:r>
              <a:rPr lang="nb-NO" b="1" dirty="0" smtClean="0">
                <a:latin typeface="Calibri" pitchFamily="34" charset="0"/>
                <a:cs typeface="Calibri" pitchFamily="34" charset="0"/>
              </a:rPr>
              <a:t>15,80%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893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Sensitivitetsanalyse: T</a:t>
            </a:r>
            <a:endParaRPr lang="nb-NO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017214"/>
              </p:ext>
            </p:extLst>
          </p:nvPr>
        </p:nvGraphicFramePr>
        <p:xfrm>
          <a:off x="801423" y="5119688"/>
          <a:ext cx="31988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3" imgW="1968480" imgH="393480" progId="Equation.DSMT4">
                  <p:embed/>
                </p:oleObj>
              </mc:Choice>
              <mc:Fallback>
                <p:oleObj name="Equation" r:id="rId3" imgW="1968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23" y="5119688"/>
                        <a:ext cx="319881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523" y="5807006"/>
            <a:ext cx="826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Levetiden kan reduseres med nesten 30% før prosjektet blir ulønnsomt.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14625"/>
              </p:ext>
            </p:extLst>
          </p:nvPr>
        </p:nvGraphicFramePr>
        <p:xfrm>
          <a:off x="801423" y="4737100"/>
          <a:ext cx="2228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Equation" r:id="rId5" imgW="1371600" imgH="203040" progId="Equation.DSMT4">
                  <p:embed/>
                </p:oleObj>
              </mc:Choice>
              <mc:Fallback>
                <p:oleObj name="Equation" r:id="rId5" imgW="1371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23" y="4737100"/>
                        <a:ext cx="22288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015215"/>
              </p:ext>
            </p:extLst>
          </p:nvPr>
        </p:nvGraphicFramePr>
        <p:xfrm>
          <a:off x="720725" y="1597025"/>
          <a:ext cx="5861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7" imgW="3606480" imgH="533160" progId="Equation.DSMT4">
                  <p:embed/>
                </p:oleObj>
              </mc:Choice>
              <mc:Fallback>
                <p:oleObj name="Equation" r:id="rId7" imgW="36064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1597025"/>
                        <a:ext cx="58610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219085"/>
              </p:ext>
            </p:extLst>
          </p:nvPr>
        </p:nvGraphicFramePr>
        <p:xfrm>
          <a:off x="6067871" y="2557463"/>
          <a:ext cx="26209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9" imgW="1612800" imgH="533160" progId="Equation.DSMT4">
                  <p:embed/>
                </p:oleObj>
              </mc:Choice>
              <mc:Fallback>
                <p:oleObj name="Equation" r:id="rId9" imgW="1612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871" y="2557463"/>
                        <a:ext cx="26209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87526"/>
              </p:ext>
            </p:extLst>
          </p:nvPr>
        </p:nvGraphicFramePr>
        <p:xfrm>
          <a:off x="801423" y="3457575"/>
          <a:ext cx="2517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11" imgW="1549080" imgH="533160" progId="Equation.DSMT4">
                  <p:embed/>
                </p:oleObj>
              </mc:Choice>
              <mc:Fallback>
                <p:oleObj name="Equation" r:id="rId11" imgW="15490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23" y="3457575"/>
                        <a:ext cx="25177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22039"/>
              </p:ext>
            </p:extLst>
          </p:nvPr>
        </p:nvGraphicFramePr>
        <p:xfrm>
          <a:off x="3610327" y="3505200"/>
          <a:ext cx="2517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13" imgW="1549080" imgH="469800" progId="Equation.DSMT4">
                  <p:embed/>
                </p:oleObj>
              </mc:Choice>
              <mc:Fallback>
                <p:oleObj name="Equation" r:id="rId13" imgW="1549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327" y="3505200"/>
                        <a:ext cx="25177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80339"/>
              </p:ext>
            </p:extLst>
          </p:nvPr>
        </p:nvGraphicFramePr>
        <p:xfrm>
          <a:off x="6772386" y="3686175"/>
          <a:ext cx="19192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15" imgW="1180800" imgH="228600" progId="Equation.DSMT4">
                  <p:embed/>
                </p:oleObj>
              </mc:Choice>
              <mc:Fallback>
                <p:oleObj name="Equation" r:id="rId15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386" y="3686175"/>
                        <a:ext cx="19192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97988"/>
              </p:ext>
            </p:extLst>
          </p:nvPr>
        </p:nvGraphicFramePr>
        <p:xfrm>
          <a:off x="3587162" y="4402138"/>
          <a:ext cx="2290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162" y="4402138"/>
                        <a:ext cx="22907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841623"/>
              </p:ext>
            </p:extLst>
          </p:nvPr>
        </p:nvGraphicFramePr>
        <p:xfrm>
          <a:off x="6071262" y="4240213"/>
          <a:ext cx="26209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19" imgW="1612800" imgH="419040" progId="Equation.DSMT4">
                  <p:embed/>
                </p:oleObj>
              </mc:Choice>
              <mc:Fallback>
                <p:oleObj name="Equation" r:id="rId19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262" y="4240213"/>
                        <a:ext cx="26209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13</a:t>
            </a:fld>
            <a:endParaRPr lang="nn-NO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24090"/>
              </p:ext>
            </p:extLst>
          </p:nvPr>
        </p:nvGraphicFramePr>
        <p:xfrm>
          <a:off x="760413" y="2557463"/>
          <a:ext cx="51800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Equation" r:id="rId21" imgW="3187440" imgH="533160" progId="Equation.DSMT4">
                  <p:embed/>
                </p:oleObj>
              </mc:Choice>
              <mc:Fallback>
                <p:oleObj name="Equation" r:id="rId21" imgW="31874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557463"/>
                        <a:ext cx="51800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149859" y="4858394"/>
            <a:ext cx="4953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i="1" dirty="0">
                <a:latin typeface="Calibri" pitchFamily="34" charset="0"/>
                <a:cs typeface="Calibri" pitchFamily="34" charset="0"/>
              </a:rPr>
              <a:t>TVM: 1 PMTS/YR: END MODE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dirty="0" smtClean="0">
                <a:latin typeface="Calibri" pitchFamily="34" charset="0"/>
                <a:cs typeface="Calibri" pitchFamily="34" charset="0"/>
              </a:rPr>
              <a:t>I% </a:t>
            </a:r>
            <a:r>
              <a:rPr lang="nb-NO" dirty="0">
                <a:latin typeface="Calibri" pitchFamily="34" charset="0"/>
                <a:cs typeface="Calibri" pitchFamily="34" charset="0"/>
              </a:rPr>
              <a:t>= </a:t>
            </a:r>
            <a:r>
              <a:rPr lang="nb-NO" dirty="0">
                <a:latin typeface="Calibri" pitchFamily="34" charset="0"/>
                <a:cs typeface="Calibri" pitchFamily="34" charset="0"/>
              </a:rPr>
              <a:t>3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PV = -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1.250.000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, PMT =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380.000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, FV = 0  </a:t>
            </a:r>
            <a:r>
              <a:rPr lang="nb-NO" dirty="0">
                <a:latin typeface="Calibri" pitchFamily="34" charset="0"/>
                <a:cs typeface="Calibri" pitchFamily="34" charset="0"/>
              </a:rPr>
              <a:t/>
            </a:r>
            <a:br>
              <a:rPr lang="nb-NO" dirty="0">
                <a:latin typeface="Calibri" pitchFamily="34" charset="0"/>
                <a:cs typeface="Calibri" pitchFamily="34" charset="0"/>
              </a:rPr>
            </a:br>
            <a:r>
              <a:rPr lang="nb-NO" b="1" dirty="0">
                <a:latin typeface="Calibri" pitchFamily="34" charset="0"/>
                <a:cs typeface="Calibri" pitchFamily="34" charset="0"/>
                <a:sym typeface="Symbol"/>
              </a:rPr>
              <a:t> </a:t>
            </a:r>
            <a:r>
              <a:rPr lang="nb-NO" b="1" dirty="0">
                <a:latin typeface="Calibri" pitchFamily="34" charset="0"/>
                <a:cs typeface="Calibri" pitchFamily="34" charset="0"/>
                <a:sym typeface="Symbol"/>
              </a:rPr>
              <a:t>N</a:t>
            </a:r>
            <a:r>
              <a:rPr lang="nb-N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b-NO" b="1" dirty="0">
                <a:latin typeface="Calibri" pitchFamily="34" charset="0"/>
                <a:cs typeface="Calibri" pitchFamily="34" charset="0"/>
              </a:rPr>
              <a:t>= </a:t>
            </a:r>
            <a:r>
              <a:rPr lang="nb-NO" b="1" dirty="0" smtClean="0">
                <a:latin typeface="Calibri" pitchFamily="34" charset="0"/>
                <a:cs typeface="Calibri" pitchFamily="34" charset="0"/>
              </a:rPr>
              <a:t>3,52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6347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Stjernediagram</a:t>
            </a:r>
            <a:endParaRPr lang="nb-NO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937115"/>
              </p:ext>
            </p:extLst>
          </p:nvPr>
        </p:nvGraphicFramePr>
        <p:xfrm>
          <a:off x="701527" y="1491786"/>
          <a:ext cx="8502945" cy="47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72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C6E1-8F69-4923-86D0-5C7914269948}" type="slidenum">
              <a:rPr lang="en-US"/>
              <a:pPr/>
              <a:t>15</a:t>
            </a:fld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b-NO" sz="3000" dirty="0"/>
              <a:t>Stjernediagrammet viser hvordan prosjektets nåverdi ved risikofri rente endres hvis budsjettets basisforutsetninger ikke slår til.</a:t>
            </a:r>
          </a:p>
          <a:p>
            <a:pPr>
              <a:lnSpc>
                <a:spcPct val="80000"/>
              </a:lnSpc>
            </a:pPr>
            <a:r>
              <a:rPr lang="nb-NO" sz="3000" dirty="0"/>
              <a:t>Analysen sier ikke noe om hvor sannsynlig eventuelle endringer er.</a:t>
            </a:r>
          </a:p>
          <a:p>
            <a:pPr>
              <a:lnSpc>
                <a:spcPct val="80000"/>
              </a:lnSpc>
            </a:pPr>
            <a:r>
              <a:rPr lang="nb-NO" sz="3000" dirty="0"/>
              <a:t>Analysen er partiell – bare en faktor endres i gangen. (Flere faktorer kan henge sammen.)</a:t>
            </a:r>
          </a:p>
          <a:p>
            <a:pPr>
              <a:lnSpc>
                <a:spcPct val="80000"/>
              </a:lnSpc>
            </a:pPr>
            <a:r>
              <a:rPr lang="nb-NO" sz="3000" dirty="0"/>
              <a:t>Analysen ser også bort fra muligheten for tilpassinger underveis.</a:t>
            </a:r>
          </a:p>
          <a:p>
            <a:pPr>
              <a:lnSpc>
                <a:spcPct val="80000"/>
              </a:lnSpc>
            </a:pPr>
            <a:r>
              <a:rPr lang="nb-NO" sz="3000" dirty="0"/>
              <a:t>Analyserer total risiko, også usystematisk risiko.</a:t>
            </a:r>
            <a:endParaRPr lang="en-US" sz="3000" dirty="0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Svakheter med sensitivitetsanalysen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969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967-1623-4956-BDF5-47EBAF21FB02}" type="slidenum">
              <a:rPr lang="en-US"/>
              <a:pPr/>
              <a:t>16</a:t>
            </a:fld>
            <a:endParaRPr lang="en-U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en scenarioanalyse endres flere forhold samtidig. Et scenario angir en samling hendelser som antas å henge sammen.</a:t>
            </a:r>
          </a:p>
          <a:p>
            <a:r>
              <a:rPr lang="nb-NO" dirty="0"/>
              <a:t>Et gitt antall scenarier angir mulige framtidige hendelser. For eksempel: </a:t>
            </a:r>
          </a:p>
          <a:p>
            <a:pPr lvl="1"/>
            <a:r>
              <a:rPr lang="nb-NO" dirty="0"/>
              <a:t>Positive markedsutsikter </a:t>
            </a:r>
          </a:p>
          <a:p>
            <a:pPr lvl="1"/>
            <a:r>
              <a:rPr lang="nb-NO" dirty="0"/>
              <a:t>Normale markedsutsikter</a:t>
            </a:r>
          </a:p>
          <a:p>
            <a:pPr lvl="1"/>
            <a:r>
              <a:rPr lang="nb-NO" dirty="0"/>
              <a:t>Dårlige markedsutsikter</a:t>
            </a:r>
            <a:endParaRPr lang="en-US" dirty="0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Scenarioanalyse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CF0C-B555-4585-A312-1C1FD298BCBC}" type="slidenum">
              <a:rPr lang="en-US"/>
              <a:pPr/>
              <a:t>17</a:t>
            </a:fld>
            <a:endParaRPr lang="en-US"/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Scenarioanalyse – 3D plot</a:t>
            </a:r>
            <a:endParaRPr lang="en-US"/>
          </a:p>
        </p:txBody>
      </p:sp>
      <p:pic>
        <p:nvPicPr>
          <p:cNvPr id="391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 r="1068" b="34489"/>
          <a:stretch>
            <a:fillRect/>
          </a:stretch>
        </p:blipFill>
        <p:spPr bwMode="auto">
          <a:xfrm>
            <a:off x="55660" y="1762183"/>
            <a:ext cx="9802633" cy="407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1174" name="AutoShape 6"/>
          <p:cNvSpPr>
            <a:spLocks/>
          </p:cNvSpPr>
          <p:nvPr/>
        </p:nvSpPr>
        <p:spPr bwMode="auto">
          <a:xfrm>
            <a:off x="564092" y="3789363"/>
            <a:ext cx="2940844" cy="1021176"/>
          </a:xfrm>
          <a:prstGeom prst="borderCallout2">
            <a:avLst>
              <a:gd name="adj1" fmla="val 7060"/>
              <a:gd name="adj2" fmla="val 102806"/>
              <a:gd name="adj3" fmla="val 7060"/>
              <a:gd name="adj4" fmla="val 112574"/>
              <a:gd name="adj5" fmla="val -16667"/>
              <a:gd name="adj6" fmla="val 122690"/>
            </a:avLst>
          </a:prstGeom>
          <a:solidFill>
            <a:schemeClr val="accent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 dirty="0">
                <a:effectLst/>
                <a:latin typeface="Calibri" pitchFamily="34" charset="0"/>
                <a:cs typeface="Calibri" pitchFamily="34" charset="0"/>
              </a:rPr>
              <a:t>2 dimensjonal datatabell,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 dirty="0">
                <a:effectLst/>
                <a:latin typeface="Calibri" pitchFamily="34" charset="0"/>
                <a:cs typeface="Calibri" pitchFamily="34" charset="0"/>
              </a:rPr>
              <a:t>3D plot.</a:t>
            </a:r>
          </a:p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 dirty="0">
                <a:effectLst/>
                <a:latin typeface="Calibri" pitchFamily="34" charset="0"/>
                <a:cs typeface="Calibri" pitchFamily="34" charset="0"/>
              </a:rPr>
              <a:t>Vanskeligere å få oversikt.</a:t>
            </a:r>
            <a:endParaRPr lang="en-US" sz="20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0661-D1B6-4E56-8454-E82C5E1C504F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simulering trenger vi opplysninger om sannsynlighetsfordelingene til de usikre variablene, og eventuelle sammenhenger mellom disse sannsynlighetsfordelingene.</a:t>
            </a:r>
          </a:p>
          <a:p>
            <a:r>
              <a:rPr lang="nb-NO" dirty="0"/>
              <a:t>Resultatet av simuleringen er en sannsynlighetsfordeling for resultatmålet, for eksempel nåverdi.</a:t>
            </a:r>
            <a:endParaRPr lang="en-US" dirty="0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Simulering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4CF6-BD3B-44E6-B1C2-CD04DA7B1ADD}" type="slidenum">
              <a:rPr lang="en-US"/>
              <a:pPr/>
              <a:t>19</a:t>
            </a:fld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b-NO" sz="2800" dirty="0"/>
              <a:t>Trekning:</a:t>
            </a:r>
            <a:br>
              <a:rPr lang="nb-NO" sz="2800" dirty="0"/>
            </a:br>
            <a:r>
              <a:rPr lang="nb-NO" sz="2800" dirty="0"/>
              <a:t>En verdi trekkes fra hver av sannsynlighetsfordelingene (en pris, en mengde, etc.)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b-NO" sz="2800" dirty="0"/>
              <a:t>Beregning:</a:t>
            </a:r>
            <a:br>
              <a:rPr lang="nb-NO" sz="2800" dirty="0"/>
            </a:br>
            <a:r>
              <a:rPr lang="nb-NO" sz="2800" dirty="0"/>
              <a:t>Kontantstrøm og nåverdi beregnes.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b-NO" sz="2800" dirty="0"/>
              <a:t>Gjenta trekning og beregning:</a:t>
            </a:r>
            <a:br>
              <a:rPr lang="nb-NO" sz="2800" dirty="0"/>
            </a:br>
            <a:r>
              <a:rPr lang="nb-NO" sz="2800" dirty="0"/>
              <a:t>Punkt 1 og 2 repeteres f.eks. 1000 ganger.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nb-NO" sz="2800" dirty="0"/>
              <a:t>Opptelling:</a:t>
            </a:r>
            <a:br>
              <a:rPr lang="nb-NO" sz="2800" dirty="0"/>
            </a:br>
            <a:r>
              <a:rPr lang="nb-NO" sz="2800" dirty="0"/>
              <a:t>Lag en frekvenstabell over nåverdiene, og illustrer sannsynlighetsfordelingen.</a:t>
            </a:r>
            <a:endParaRPr lang="en-US" sz="2800" dirty="0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Simuleringsprosessen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349B-86F0-4104-9B43-AB58508A664F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Etter å ha jobbet med lærebok og hjemmeside til kapittel 6 skal du kunne</a:t>
            </a:r>
            <a:r>
              <a:rPr lang="nb-NO" dirty="0" smtClean="0"/>
              <a:t>:</a:t>
            </a:r>
            <a:endParaRPr lang="nb-NO" dirty="0"/>
          </a:p>
          <a:p>
            <a:pPr lvl="1">
              <a:lnSpc>
                <a:spcPct val="90000"/>
              </a:lnSpc>
            </a:pPr>
            <a:r>
              <a:rPr lang="nb-NO" sz="2800" dirty="0"/>
              <a:t>Beregne nullpunkt og kritisk </a:t>
            </a:r>
            <a:r>
              <a:rPr lang="nb-NO" sz="2800" dirty="0" smtClean="0"/>
              <a:t>verdi.</a:t>
            </a:r>
            <a:endParaRPr lang="nb-NO" sz="2800" dirty="0"/>
          </a:p>
          <a:p>
            <a:pPr lvl="1">
              <a:lnSpc>
                <a:spcPct val="90000"/>
              </a:lnSpc>
            </a:pPr>
            <a:r>
              <a:rPr lang="nb-NO" sz="2800" dirty="0"/>
              <a:t>L</a:t>
            </a:r>
            <a:r>
              <a:rPr lang="nb-NO" sz="2800" dirty="0" smtClean="0"/>
              <a:t>age </a:t>
            </a:r>
            <a:r>
              <a:rPr lang="nb-NO" sz="2800" dirty="0"/>
              <a:t>og tolke et </a:t>
            </a:r>
            <a:r>
              <a:rPr lang="nb-NO" sz="2800" dirty="0" smtClean="0"/>
              <a:t>stjernediagram.</a:t>
            </a:r>
            <a:endParaRPr lang="nb-NO" sz="2800" dirty="0"/>
          </a:p>
          <a:p>
            <a:pPr lvl="1">
              <a:lnSpc>
                <a:spcPct val="90000"/>
              </a:lnSpc>
            </a:pPr>
            <a:r>
              <a:rPr lang="nb-NO" sz="2800" dirty="0"/>
              <a:t>R</a:t>
            </a:r>
            <a:r>
              <a:rPr lang="nb-NO" sz="2800" dirty="0" smtClean="0"/>
              <a:t>edegjøre </a:t>
            </a:r>
            <a:r>
              <a:rPr lang="nb-NO" sz="2800" dirty="0"/>
              <a:t>for sterke og svake sider ved </a:t>
            </a:r>
            <a:r>
              <a:rPr lang="nb-NO" sz="2800" dirty="0" smtClean="0"/>
              <a:t>følsomhetsanalyse.</a:t>
            </a:r>
            <a:endParaRPr lang="nb-NO" sz="2800" dirty="0"/>
          </a:p>
          <a:p>
            <a:pPr lvl="1">
              <a:lnSpc>
                <a:spcPct val="90000"/>
              </a:lnSpc>
            </a:pPr>
            <a:r>
              <a:rPr lang="nb-NO" sz="2800" dirty="0"/>
              <a:t>Forklare trinnene i en </a:t>
            </a:r>
            <a:r>
              <a:rPr lang="nb-NO" sz="2800" dirty="0" smtClean="0"/>
              <a:t>simulering.</a:t>
            </a:r>
            <a:endParaRPr lang="nb-NO" sz="2800" dirty="0"/>
          </a:p>
          <a:p>
            <a:pPr lvl="1">
              <a:lnSpc>
                <a:spcPct val="90000"/>
              </a:lnSpc>
            </a:pPr>
            <a:r>
              <a:rPr lang="nb-NO" sz="2800" dirty="0"/>
              <a:t>Konstruere et </a:t>
            </a:r>
            <a:r>
              <a:rPr lang="nb-NO" sz="2800" dirty="0" err="1"/>
              <a:t>beslutningstre</a:t>
            </a:r>
            <a:r>
              <a:rPr lang="nb-NO" sz="2800" dirty="0"/>
              <a:t> og finne beste løsning i form av en </a:t>
            </a:r>
            <a:r>
              <a:rPr lang="nb-NO" sz="2800" dirty="0" smtClean="0"/>
              <a:t>handlingsregel.</a:t>
            </a:r>
            <a:endParaRPr lang="nb-NO" sz="2800" dirty="0"/>
          </a:p>
          <a:p>
            <a:pPr lvl="1">
              <a:lnSpc>
                <a:spcPct val="90000"/>
              </a:lnSpc>
            </a:pPr>
            <a:r>
              <a:rPr lang="nb-NO" sz="2800" dirty="0"/>
              <a:t>Bruke beslutningstreet til å kvantisere verdien av </a:t>
            </a:r>
            <a:r>
              <a:rPr lang="nb-NO" sz="2800" dirty="0" smtClean="0"/>
              <a:t>fleksibilitet.</a:t>
            </a:r>
            <a:endParaRPr lang="nb-NO" sz="280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Læringsmål</a:t>
            </a:r>
          </a:p>
        </p:txBody>
      </p:sp>
    </p:spTree>
    <p:extLst>
      <p:ext uri="{BB962C8B-B14F-4D97-AF65-F5344CB8AC3E}">
        <p14:creationId xmlns:p14="http://schemas.microsoft.com/office/powerpoint/2010/main" val="28795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A924-CB50-4DCC-B962-2451C9125319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395346" name="Group 82"/>
          <p:cNvGraphicFramePr>
            <a:graphicFrameLocks noGrp="1"/>
          </p:cNvGraphicFramePr>
          <p:nvPr>
            <p:ph idx="1"/>
          </p:nvPr>
        </p:nvGraphicFramePr>
        <p:xfrm>
          <a:off x="801688" y="1651000"/>
          <a:ext cx="8302510" cy="1145541"/>
        </p:xfrm>
        <a:graphic>
          <a:graphicData uri="http://schemas.openxmlformats.org/drawingml/2006/table">
            <a:tbl>
              <a:tblPr/>
              <a:tblGrid>
                <a:gridCol w="1894778"/>
                <a:gridCol w="1282942"/>
                <a:gridCol w="1281198"/>
                <a:gridCol w="1281197"/>
                <a:gridCol w="1281198"/>
                <a:gridCol w="1281197"/>
              </a:tblGrid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Sannsynlighet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Utfall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404" marR="100404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Sannsynlighetsfordelinger</a:t>
            </a:r>
            <a:endParaRPr lang="en-US"/>
          </a:p>
        </p:txBody>
      </p:sp>
      <p:graphicFrame>
        <p:nvGraphicFramePr>
          <p:cNvPr id="395435" name="Group 171"/>
          <p:cNvGraphicFramePr>
            <a:graphicFrameLocks noGrp="1"/>
          </p:cNvGraphicFramePr>
          <p:nvPr/>
        </p:nvGraphicFramePr>
        <p:xfrm>
          <a:off x="2418028" y="2978150"/>
          <a:ext cx="5266003" cy="1066800"/>
        </p:xfrm>
        <a:graphic>
          <a:graphicData uri="http://schemas.openxmlformats.org/drawingml/2006/table">
            <a:tbl>
              <a:tblPr/>
              <a:tblGrid>
                <a:gridCol w="1738710"/>
                <a:gridCol w="1176338"/>
                <a:gridCol w="1174617"/>
                <a:gridCol w="1176338"/>
              </a:tblGrid>
              <a:tr h="24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Mengde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Sannsynlighet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Utfall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5433" name="Rectangle 169"/>
          <p:cNvSpPr>
            <a:spLocks noChangeArrowheads="1"/>
          </p:cNvSpPr>
          <p:nvPr/>
        </p:nvSpPr>
        <p:spPr bwMode="auto">
          <a:xfrm>
            <a:off x="175419" y="4329114"/>
            <a:ext cx="9517327" cy="171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Øvrige inngangsdata er som i basistilfellet.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800" dirty="0">
                <a:solidFill>
                  <a:srgbClr val="0B5395"/>
                </a:solidFill>
                <a:latin typeface="Calibri"/>
                <a:cs typeface="Calibri"/>
              </a:rPr>
              <a:t>Vi må lage et regneark som trekker pris og mengde fra disse sannsynlighetsfordelingene.</a:t>
            </a:r>
            <a:endParaRPr lang="en-US" sz="2800" dirty="0">
              <a:solidFill>
                <a:srgbClr val="0B539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4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43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266-DC66-46C2-946D-0E8B91CD5279}" type="slidenum">
              <a:rPr lang="en-US"/>
              <a:pPr/>
              <a:t>21</a:t>
            </a:fld>
            <a:endParaRPr lang="en-US"/>
          </a:p>
        </p:txBody>
      </p:sp>
      <p:sp>
        <p:nvSpPr>
          <p:cNvPr id="402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Monte Carlo simulering</a:t>
            </a:r>
            <a:endParaRPr lang="en-US"/>
          </a:p>
        </p:txBody>
      </p:sp>
      <p:graphicFrame>
        <p:nvGraphicFramePr>
          <p:cNvPr id="402437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2638445"/>
              </p:ext>
            </p:extLst>
          </p:nvPr>
        </p:nvGraphicFramePr>
        <p:xfrm>
          <a:off x="1396448" y="1335361"/>
          <a:ext cx="819150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hart" r:id="rId3" imgW="4219715" imgH="2790788" progId="Excel.Chart.8">
                  <p:embed/>
                </p:oleObj>
              </mc:Choice>
              <mc:Fallback>
                <p:oleObj name="Chart" r:id="rId3" imgW="4219715" imgH="279078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396448" y="1335361"/>
                        <a:ext cx="8191500" cy="500062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31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0" name="AutoShape 8"/>
          <p:cNvSpPr>
            <a:spLocks/>
          </p:cNvSpPr>
          <p:nvPr/>
        </p:nvSpPr>
        <p:spPr bwMode="auto">
          <a:xfrm>
            <a:off x="330001" y="2298349"/>
            <a:ext cx="2744788" cy="1367210"/>
          </a:xfrm>
          <a:prstGeom prst="borderCallout2">
            <a:avLst>
              <a:gd name="adj1" fmla="val 6949"/>
              <a:gd name="adj2" fmla="val 103009"/>
              <a:gd name="adj3" fmla="val 6949"/>
              <a:gd name="adj4" fmla="val 116981"/>
              <a:gd name="adj5" fmla="val 29758"/>
              <a:gd name="adj6" fmla="val 13551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 dirty="0">
                <a:effectLst/>
                <a:latin typeface="Calibri" pitchFamily="34" charset="0"/>
                <a:cs typeface="Calibri" pitchFamily="34" charset="0"/>
              </a:rPr>
              <a:t>Simulering:</a:t>
            </a:r>
            <a:br>
              <a:rPr lang="nb-NO" sz="20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nb-NO" sz="2000" dirty="0">
                <a:effectLst/>
                <a:latin typeface="Calibri" pitchFamily="34" charset="0"/>
                <a:cs typeface="Calibri" pitchFamily="34" charset="0"/>
              </a:rPr>
              <a:t>Snurr </a:t>
            </a:r>
            <a:r>
              <a:rPr lang="nb-NO" sz="2000" dirty="0" smtClean="0">
                <a:effectLst/>
                <a:latin typeface="Calibri" pitchFamily="34" charset="0"/>
                <a:cs typeface="Calibri" pitchFamily="34" charset="0"/>
              </a:rPr>
              <a:t>ruletten </a:t>
            </a:r>
            <a:r>
              <a:rPr lang="nb-NO" sz="2000" dirty="0">
                <a:effectLst/>
                <a:latin typeface="Calibri" pitchFamily="34" charset="0"/>
                <a:cs typeface="Calibri" pitchFamily="34" charset="0"/>
              </a:rPr>
              <a:t>(trekning), og se hvilken pris som blir utfallet</a:t>
            </a:r>
            <a:endParaRPr lang="en-US" sz="20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2437" grpId="0"/>
      <p:bldP spid="4024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4" r="5414" b="11688"/>
          <a:stretch>
            <a:fillRect/>
          </a:stretch>
        </p:blipFill>
        <p:spPr bwMode="auto">
          <a:xfrm>
            <a:off x="371475" y="682626"/>
            <a:ext cx="916477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7576-3D8F-4841-8C65-316A42A717B3}" type="slidenum">
              <a:rPr lang="en-US"/>
              <a:pPr/>
              <a:t>22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Simulering i regneark</a:t>
            </a:r>
            <a:endParaRPr lang="en-US"/>
          </a:p>
        </p:txBody>
      </p:sp>
      <p:sp>
        <p:nvSpPr>
          <p:cNvPr id="399365" name="AutoShape 5"/>
          <p:cNvSpPr>
            <a:spLocks/>
          </p:cNvSpPr>
          <p:nvPr/>
        </p:nvSpPr>
        <p:spPr bwMode="auto">
          <a:xfrm>
            <a:off x="2792941" y="3494088"/>
            <a:ext cx="2744788" cy="744537"/>
          </a:xfrm>
          <a:prstGeom prst="borderCallout2">
            <a:avLst>
              <a:gd name="adj1" fmla="val 15352"/>
              <a:gd name="adj2" fmla="val -3009"/>
              <a:gd name="adj3" fmla="val 15352"/>
              <a:gd name="adj4" fmla="val -32644"/>
              <a:gd name="adj5" fmla="val -129639"/>
              <a:gd name="adj6" fmla="val -63407"/>
            </a:avLst>
          </a:prstGeom>
          <a:solidFill>
            <a:schemeClr val="accent1">
              <a:alpha val="7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>
                <a:effectLst/>
                <a:latin typeface="Calibri" pitchFamily="34" charset="0"/>
                <a:cs typeface="Calibri" pitchFamily="34" charset="0"/>
              </a:rPr>
              <a:t>Trekk slumptall for pris og mengde</a:t>
            </a:r>
            <a:endParaRPr lang="en-US" sz="200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66" name="AutoShape 6"/>
          <p:cNvSpPr>
            <a:spLocks/>
          </p:cNvSpPr>
          <p:nvPr/>
        </p:nvSpPr>
        <p:spPr bwMode="auto">
          <a:xfrm>
            <a:off x="5733785" y="2619375"/>
            <a:ext cx="2744788" cy="744538"/>
          </a:xfrm>
          <a:prstGeom prst="borderCallout2">
            <a:avLst>
              <a:gd name="adj1" fmla="val 15352"/>
              <a:gd name="adj2" fmla="val -3009"/>
              <a:gd name="adj3" fmla="val 15352"/>
              <a:gd name="adj4" fmla="val -32644"/>
              <a:gd name="adj5" fmla="val -129639"/>
              <a:gd name="adj6" fmla="val -63407"/>
            </a:avLst>
          </a:prstGeom>
          <a:solidFill>
            <a:schemeClr val="accent1">
              <a:alpha val="7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>
                <a:effectLst/>
                <a:latin typeface="Calibri" pitchFamily="34" charset="0"/>
                <a:cs typeface="Calibri" pitchFamily="34" charset="0"/>
              </a:rPr>
              <a:t>Beregn tilhørende pris og mengde</a:t>
            </a:r>
            <a:endParaRPr lang="en-US" sz="200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67" name="AutoShape 7"/>
          <p:cNvSpPr>
            <a:spLocks/>
          </p:cNvSpPr>
          <p:nvPr/>
        </p:nvSpPr>
        <p:spPr bwMode="auto">
          <a:xfrm>
            <a:off x="3977878" y="4689475"/>
            <a:ext cx="2744788" cy="744538"/>
          </a:xfrm>
          <a:prstGeom prst="borderCallout2">
            <a:avLst>
              <a:gd name="adj1" fmla="val 15352"/>
              <a:gd name="adj2" fmla="val -3009"/>
              <a:gd name="adj3" fmla="val 15352"/>
              <a:gd name="adj4" fmla="val -32644"/>
              <a:gd name="adj5" fmla="val -129639"/>
              <a:gd name="adj6" fmla="val -63407"/>
            </a:avLst>
          </a:prstGeom>
          <a:solidFill>
            <a:schemeClr val="accent1">
              <a:alpha val="7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>
                <a:effectLst/>
                <a:latin typeface="Calibri" pitchFamily="34" charset="0"/>
                <a:cs typeface="Calibri" pitchFamily="34" charset="0"/>
              </a:rPr>
              <a:t>Beregn nåverdien og lagre den</a:t>
            </a:r>
            <a:endParaRPr lang="en-US" sz="200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68" name="AutoShape 8"/>
          <p:cNvSpPr>
            <a:spLocks/>
          </p:cNvSpPr>
          <p:nvPr/>
        </p:nvSpPr>
        <p:spPr bwMode="auto">
          <a:xfrm>
            <a:off x="3002756" y="5589589"/>
            <a:ext cx="2744788" cy="744537"/>
          </a:xfrm>
          <a:prstGeom prst="borderCallout2">
            <a:avLst>
              <a:gd name="adj1" fmla="val 15352"/>
              <a:gd name="adj2" fmla="val -3009"/>
              <a:gd name="adj3" fmla="val 15352"/>
              <a:gd name="adj4" fmla="val -32644"/>
              <a:gd name="adj5" fmla="val -129639"/>
              <a:gd name="adj6" fmla="val -63407"/>
            </a:avLst>
          </a:prstGeom>
          <a:solidFill>
            <a:schemeClr val="accent1">
              <a:alpha val="7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>
                <a:effectLst/>
                <a:latin typeface="Calibri" pitchFamily="34" charset="0"/>
                <a:cs typeface="Calibri" pitchFamily="34" charset="0"/>
              </a:rPr>
              <a:t>Gjenta simuleringen minst 100 ganger</a:t>
            </a:r>
            <a:endParaRPr lang="en-US" sz="200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69" name="AutoShape 9"/>
          <p:cNvSpPr>
            <a:spLocks/>
          </p:cNvSpPr>
          <p:nvPr/>
        </p:nvSpPr>
        <p:spPr bwMode="auto">
          <a:xfrm>
            <a:off x="6416543" y="3789364"/>
            <a:ext cx="2744788" cy="744537"/>
          </a:xfrm>
          <a:prstGeom prst="borderCallout2">
            <a:avLst>
              <a:gd name="adj1" fmla="val 15352"/>
              <a:gd name="adj2" fmla="val -3009"/>
              <a:gd name="adj3" fmla="val 15352"/>
              <a:gd name="adj4" fmla="val -22620"/>
              <a:gd name="adj5" fmla="val -119403"/>
              <a:gd name="adj6" fmla="val -42981"/>
            </a:avLst>
          </a:prstGeom>
          <a:solidFill>
            <a:schemeClr val="accent1">
              <a:alpha val="70000"/>
            </a:schemeClr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r>
              <a:rPr lang="nb-NO" sz="2000">
                <a:effectLst/>
                <a:latin typeface="Calibri" pitchFamily="34" charset="0"/>
                <a:cs typeface="Calibri" pitchFamily="34" charset="0"/>
              </a:rPr>
              <a:t>Sammenfatt beregningene</a:t>
            </a:r>
            <a:endParaRPr lang="en-US" sz="200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  <p:bldP spid="399366" grpId="0" animBg="1"/>
      <p:bldP spid="399367" grpId="0" animBg="1"/>
      <p:bldP spid="399368" grpId="0" animBg="1"/>
      <p:bldP spid="3993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0" y="4062414"/>
            <a:ext cx="9906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1" y="1055013"/>
            <a:ext cx="8084525" cy="531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B61D-5665-4110-96F1-DEE42E758771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975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74D6-02D8-4BAD-B6EC-8F9E84756318}" type="slidenum">
              <a:rPr lang="en-US"/>
              <a:pPr/>
              <a:t>24</a:t>
            </a:fld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Usikre omgivelser skaper behov for fleksibilitet – muligheten til å utsette beslutninger eller ombestemme seg, etc.</a:t>
            </a:r>
          </a:p>
          <a:p>
            <a:pPr>
              <a:lnSpc>
                <a:spcPct val="90000"/>
              </a:lnSpc>
            </a:pPr>
            <a:r>
              <a:rPr lang="nb-NO" dirty="0"/>
              <a:t>Verdien av fleksibilitet kan sammenlignes med verdien av en opsjon – muligheten til å kunne gjøre noe hvis en vil, uten samtidig å måtte gjøre det (rett, men ikke plikt).</a:t>
            </a:r>
          </a:p>
          <a:p>
            <a:pPr>
              <a:lnSpc>
                <a:spcPct val="90000"/>
              </a:lnSpc>
            </a:pPr>
            <a:r>
              <a:rPr lang="nb-NO" dirty="0"/>
              <a:t>Sekvensielle (trinnvise) beslutninger kan også analyseres i beslutningstrær.</a:t>
            </a:r>
            <a:endParaRPr lang="en-US" dirty="0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8273-346D-479C-B4E5-B958C3EC2386}" type="slidenum">
              <a:rPr lang="en-US"/>
              <a:pPr/>
              <a:t>25</a:t>
            </a:fld>
            <a:endParaRPr lang="en-US"/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En beslutningstaker står overfor to beslutningsalternativer: Maksimal produksjon eller minimal produksjon.</a:t>
            </a:r>
          </a:p>
          <a:p>
            <a:pPr>
              <a:lnSpc>
                <a:spcPct val="90000"/>
              </a:lnSpc>
            </a:pPr>
            <a:r>
              <a:rPr lang="nb-NO" dirty="0"/>
              <a:t>Konsekvensene avhenger av mulige tilstander: høy eller lav etterspørsel.</a:t>
            </a:r>
          </a:p>
          <a:p>
            <a:pPr>
              <a:lnSpc>
                <a:spcPct val="90000"/>
              </a:lnSpc>
            </a:pPr>
            <a:r>
              <a:rPr lang="nb-NO" dirty="0"/>
              <a:t>De framtidige mulige tilstandene er like sannsynlige: 50% sannsynlighet for hver.</a:t>
            </a:r>
          </a:p>
          <a:p>
            <a:pPr>
              <a:lnSpc>
                <a:spcPct val="90000"/>
              </a:lnSpc>
            </a:pPr>
            <a:r>
              <a:rPr lang="nb-NO" dirty="0"/>
              <a:t>Vi kan sammenfatte dette i en konsekvensmatrise.</a:t>
            </a:r>
            <a:endParaRPr lang="en-US" dirty="0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Beslutningssituasjonen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9939-7878-4615-A680-3DC7CAB5C8F9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407700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887844"/>
              </p:ext>
            </p:extLst>
          </p:nvPr>
        </p:nvGraphicFramePr>
        <p:xfrm>
          <a:off x="1262846" y="1651000"/>
          <a:ext cx="6566978" cy="1889760"/>
        </p:xfrm>
        <a:graphic>
          <a:graphicData uri="http://schemas.openxmlformats.org/drawingml/2006/table">
            <a:tbl>
              <a:tblPr/>
              <a:tblGrid>
                <a:gridCol w="2593814"/>
                <a:gridCol w="2011982"/>
                <a:gridCol w="1961182"/>
              </a:tblGrid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Utfall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Sannsynlighet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Alternativ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Høy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etterspørsel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Lav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etterspørsel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utbygging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utbygging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9691" marR="12969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Konsekvensmatrise</a:t>
            </a:r>
            <a:endParaRPr lang="en-US"/>
          </a:p>
        </p:txBody>
      </p:sp>
      <p:sp>
        <p:nvSpPr>
          <p:cNvPr id="407701" name="Rectangle 149"/>
          <p:cNvSpPr>
            <a:spLocks noChangeArrowheads="1"/>
          </p:cNvSpPr>
          <p:nvPr/>
        </p:nvSpPr>
        <p:spPr bwMode="auto">
          <a:xfrm>
            <a:off x="163382" y="3829590"/>
            <a:ext cx="951732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To mulige utfall: høy etterspørsel eller lav etterspørsel. Begge med 50% sannsynlighet.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To beslutningsalternativer: </a:t>
            </a:r>
            <a:r>
              <a:rPr lang="nb-NO" sz="2400" dirty="0" err="1">
                <a:solidFill>
                  <a:srgbClr val="0B5395"/>
                </a:solidFill>
                <a:latin typeface="Calibri"/>
                <a:cs typeface="Calibri"/>
              </a:rPr>
              <a:t>max</a:t>
            </a: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 produksjon eller min produksjon.</a:t>
            </a:r>
          </a:p>
          <a:p>
            <a:pPr marL="342900" indent="-342900" defTabSz="9144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00000"/>
              <a:buBlip>
                <a:blip r:embed="rId2"/>
              </a:buBlip>
            </a:pP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Konsekvensen av å velge </a:t>
            </a:r>
            <a:r>
              <a:rPr lang="nb-NO" sz="2400" dirty="0" err="1">
                <a:solidFill>
                  <a:srgbClr val="0B5395"/>
                </a:solidFill>
                <a:latin typeface="Calibri"/>
                <a:cs typeface="Calibri"/>
              </a:rPr>
              <a:t>max</a:t>
            </a:r>
            <a:r>
              <a:rPr lang="nb-NO" sz="2400" dirty="0">
                <a:solidFill>
                  <a:srgbClr val="0B5395"/>
                </a:solidFill>
                <a:latin typeface="Calibri"/>
                <a:cs typeface="Calibri"/>
              </a:rPr>
              <a:t> produksjon hvis utfallet blir lav etterspørsel er -40</a:t>
            </a:r>
            <a:r>
              <a:rPr lang="nb-NO" sz="2400" dirty="0" smtClean="0">
                <a:solidFill>
                  <a:srgbClr val="0B5395"/>
                </a:solidFill>
                <a:latin typeface="Calibri"/>
                <a:cs typeface="Calibri"/>
              </a:rPr>
              <a:t>. (Inntekter minus kostnader, dvs. netto resultat.)</a:t>
            </a:r>
            <a:endParaRPr lang="en-US" sz="2400" dirty="0">
              <a:solidFill>
                <a:srgbClr val="0B539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9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70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380-8A9F-4403-8AC0-465752805127}" type="slidenum">
              <a:rPr lang="en-US"/>
              <a:pPr/>
              <a:t>27</a:t>
            </a:fld>
            <a:endParaRPr lang="en-US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Rulle ut beslutningstreet</a:t>
            </a:r>
            <a:endParaRPr lang="en-US" dirty="0"/>
          </a:p>
        </p:txBody>
      </p:sp>
      <p:pic>
        <p:nvPicPr>
          <p:cNvPr id="411079" name="Picture 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733551" y="1519239"/>
            <a:ext cx="7997031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80" name="AutoShape 456"/>
          <p:cNvSpPr>
            <a:spLocks/>
          </p:cNvSpPr>
          <p:nvPr/>
        </p:nvSpPr>
        <p:spPr bwMode="auto">
          <a:xfrm>
            <a:off x="369756" y="4214814"/>
            <a:ext cx="2258086" cy="384175"/>
          </a:xfrm>
          <a:prstGeom prst="borderCallout2">
            <a:avLst>
              <a:gd name="adj1" fmla="val 29750"/>
              <a:gd name="adj2" fmla="val 103657"/>
              <a:gd name="adj3" fmla="val 29750"/>
              <a:gd name="adj4" fmla="val 108074"/>
              <a:gd name="adj5" fmla="val -75208"/>
              <a:gd name="adj6" fmla="val 112796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Beslutningspunkt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81" name="AutoShape 457"/>
          <p:cNvSpPr>
            <a:spLocks/>
          </p:cNvSpPr>
          <p:nvPr/>
        </p:nvSpPr>
        <p:spPr bwMode="auto">
          <a:xfrm>
            <a:off x="369756" y="4868864"/>
            <a:ext cx="2648479" cy="630237"/>
          </a:xfrm>
          <a:prstGeom prst="borderCallout2">
            <a:avLst>
              <a:gd name="adj1" fmla="val 18134"/>
              <a:gd name="adj2" fmla="val 103116"/>
              <a:gd name="adj3" fmla="val 18134"/>
              <a:gd name="adj4" fmla="val 106884"/>
              <a:gd name="adj5" fmla="val -45843"/>
              <a:gd name="adj6" fmla="val 110907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 grein for hvert beslutningsalternativ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82" name="AutoShape 458"/>
          <p:cNvSpPr>
            <a:spLocks/>
          </p:cNvSpPr>
          <p:nvPr/>
        </p:nvSpPr>
        <p:spPr bwMode="auto">
          <a:xfrm>
            <a:off x="1344877" y="5589589"/>
            <a:ext cx="2648479" cy="630237"/>
          </a:xfrm>
          <a:prstGeom prst="borderCallout2">
            <a:avLst>
              <a:gd name="adj1" fmla="val 18134"/>
              <a:gd name="adj2" fmla="val 103116"/>
              <a:gd name="adj3" fmla="val 18134"/>
              <a:gd name="adj4" fmla="val 106884"/>
              <a:gd name="adj5" fmla="val -45843"/>
              <a:gd name="adj6" fmla="val 110907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Kostnaden ved å velge et alternativ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83" name="AutoShape 459"/>
          <p:cNvSpPr>
            <a:spLocks/>
          </p:cNvSpPr>
          <p:nvPr/>
        </p:nvSpPr>
        <p:spPr bwMode="auto">
          <a:xfrm>
            <a:off x="3393149" y="3068639"/>
            <a:ext cx="2062030" cy="384175"/>
          </a:xfrm>
          <a:prstGeom prst="borderCallout2">
            <a:avLst>
              <a:gd name="adj1" fmla="val 29750"/>
              <a:gd name="adj2" fmla="val 104005"/>
              <a:gd name="adj3" fmla="val 29750"/>
              <a:gd name="adj4" fmla="val 108005"/>
              <a:gd name="adj5" fmla="val -86778"/>
              <a:gd name="adj6" fmla="val 112259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Sjansepunkt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84" name="AutoShape 460"/>
          <p:cNvSpPr>
            <a:spLocks/>
          </p:cNvSpPr>
          <p:nvPr/>
        </p:nvSpPr>
        <p:spPr bwMode="auto">
          <a:xfrm>
            <a:off x="3879850" y="3608389"/>
            <a:ext cx="2062031" cy="630237"/>
          </a:xfrm>
          <a:prstGeom prst="borderCallout2">
            <a:avLst>
              <a:gd name="adj1" fmla="val 18134"/>
              <a:gd name="adj2" fmla="val 104005"/>
              <a:gd name="adj3" fmla="val 18134"/>
              <a:gd name="adj4" fmla="val 108005"/>
              <a:gd name="adj5" fmla="val -63477"/>
              <a:gd name="adj6" fmla="val 112259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 grein for hver mulig tilstand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85" name="AutoShape 461"/>
          <p:cNvSpPr>
            <a:spLocks/>
          </p:cNvSpPr>
          <p:nvPr/>
        </p:nvSpPr>
        <p:spPr bwMode="auto">
          <a:xfrm>
            <a:off x="3783542" y="1358901"/>
            <a:ext cx="2062031" cy="384175"/>
          </a:xfrm>
          <a:prstGeom prst="borderCallout2">
            <a:avLst>
              <a:gd name="adj1" fmla="val 29750"/>
              <a:gd name="adj2" fmla="val 104005"/>
              <a:gd name="adj3" fmla="val 29750"/>
              <a:gd name="adj4" fmla="val 127940"/>
              <a:gd name="adj5" fmla="val 59505"/>
              <a:gd name="adj6" fmla="val 153380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Sannsynligheten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1086" name="AutoShape 462"/>
          <p:cNvSpPr>
            <a:spLocks/>
          </p:cNvSpPr>
          <p:nvPr/>
        </p:nvSpPr>
        <p:spPr bwMode="auto">
          <a:xfrm>
            <a:off x="2709746" y="1808164"/>
            <a:ext cx="3135827" cy="384175"/>
          </a:xfrm>
          <a:prstGeom prst="borderCallout2">
            <a:avLst>
              <a:gd name="adj1" fmla="val 29750"/>
              <a:gd name="adj2" fmla="val 103366"/>
              <a:gd name="adj3" fmla="val 29750"/>
              <a:gd name="adj4" fmla="val 123491"/>
              <a:gd name="adj5" fmla="val 118140"/>
              <a:gd name="adj6" fmla="val 136701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Konsekvensverdien, inntekter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80" grpId="0" animBg="1"/>
      <p:bldP spid="411081" grpId="0" animBg="1"/>
      <p:bldP spid="411082" grpId="0" animBg="1"/>
      <p:bldP spid="411083" grpId="0" animBg="1"/>
      <p:bldP spid="411084" grpId="0" animBg="1"/>
      <p:bldP spid="411085" grpId="0" animBg="1"/>
      <p:bldP spid="4110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07E8-80DB-487D-8387-D03269AEE087}" type="slidenum">
              <a:rPr lang="en-US"/>
              <a:pPr/>
              <a:t>28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Rulle tilbake beslutningstreet</a:t>
            </a:r>
            <a:endParaRPr lang="en-US"/>
          </a:p>
        </p:txBody>
      </p:sp>
      <p:pic>
        <p:nvPicPr>
          <p:cNvPr id="414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1733551" y="1519239"/>
            <a:ext cx="7997031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4724" name="AutoShape 4"/>
          <p:cNvSpPr>
            <a:spLocks/>
          </p:cNvSpPr>
          <p:nvPr/>
        </p:nvSpPr>
        <p:spPr bwMode="auto">
          <a:xfrm>
            <a:off x="1637242" y="1358901"/>
            <a:ext cx="4989116" cy="384175"/>
          </a:xfrm>
          <a:prstGeom prst="borderCallout2">
            <a:avLst>
              <a:gd name="adj1" fmla="val 29750"/>
              <a:gd name="adj2" fmla="val 101653"/>
              <a:gd name="adj3" fmla="val 29750"/>
              <a:gd name="adj4" fmla="val 127921"/>
              <a:gd name="adj5" fmla="val 174380"/>
              <a:gd name="adj6" fmla="val 156014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Summere konsekvensene langs hver grein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4731" name="AutoShape 11"/>
          <p:cNvSpPr>
            <a:spLocks/>
          </p:cNvSpPr>
          <p:nvPr/>
        </p:nvSpPr>
        <p:spPr bwMode="auto">
          <a:xfrm>
            <a:off x="106628" y="5475289"/>
            <a:ext cx="5040710" cy="384175"/>
          </a:xfrm>
          <a:prstGeom prst="borderCallout2">
            <a:avLst>
              <a:gd name="adj1" fmla="val 29750"/>
              <a:gd name="adj2" fmla="val 101639"/>
              <a:gd name="adj3" fmla="val 29750"/>
              <a:gd name="adj4" fmla="val 103991"/>
              <a:gd name="adj5" fmla="val -33884"/>
              <a:gd name="adj6" fmla="val 106551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Beregne forventet verdi i hvert sjansepunkt 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4732" name="AutoShape 12"/>
          <p:cNvSpPr>
            <a:spLocks/>
          </p:cNvSpPr>
          <p:nvPr/>
        </p:nvSpPr>
        <p:spPr bwMode="auto">
          <a:xfrm>
            <a:off x="271727" y="2619376"/>
            <a:ext cx="2356115" cy="854075"/>
          </a:xfrm>
          <a:prstGeom prst="borderCallout1">
            <a:avLst>
              <a:gd name="adj1" fmla="val 13384"/>
              <a:gd name="adj2" fmla="val 103505"/>
              <a:gd name="adj3" fmla="val 126394"/>
              <a:gd name="adj4" fmla="val 111750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nb-NO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Velg det alternativ som har størst forventet verdi</a:t>
            </a:r>
            <a:endParaRPr lang="en-US" sz="18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nimBg="1"/>
      <p:bldP spid="414731" grpId="0" animBg="1"/>
      <p:bldP spid="4147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E64E-27F4-48A4-8400-C72AC5F146CF}" type="slidenum">
              <a:rPr lang="en-US"/>
              <a:pPr/>
              <a:t>29</a:t>
            </a:fld>
            <a:endParaRPr lang="en-US"/>
          </a:p>
        </p:txBody>
      </p:sp>
      <p:pic>
        <p:nvPicPr>
          <p:cNvPr id="419084" name="Picture 2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White">
          <a:xfrm>
            <a:off x="1244719" y="98425"/>
            <a:ext cx="6437181" cy="66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085" name="AutoShape 2317"/>
          <p:cNvSpPr>
            <a:spLocks/>
          </p:cNvSpPr>
          <p:nvPr/>
        </p:nvSpPr>
        <p:spPr bwMode="auto">
          <a:xfrm>
            <a:off x="168364" y="1466851"/>
            <a:ext cx="1898979" cy="792163"/>
          </a:xfrm>
          <a:prstGeom prst="borderCallout2">
            <a:avLst>
              <a:gd name="adj1" fmla="val 14431"/>
              <a:gd name="adj2" fmla="val 103681"/>
              <a:gd name="adj3" fmla="val 14431"/>
              <a:gd name="adj4" fmla="val 122009"/>
              <a:gd name="adj5" fmla="val -14627"/>
              <a:gd name="adj6" fmla="val 148689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nb-NO" sz="1400">
                <a:effectLst/>
                <a:latin typeface="Calibri" pitchFamily="34" charset="0"/>
                <a:cs typeface="Calibri" pitchFamily="34" charset="0"/>
              </a:rPr>
              <a:t>Merverdien av å kunne vente: 20 - 15 = 5</a:t>
            </a:r>
          </a:p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nb-NO" sz="1400">
                <a:effectLst/>
                <a:latin typeface="Calibri" pitchFamily="34" charset="0"/>
                <a:cs typeface="Calibri" pitchFamily="34" charset="0"/>
              </a:rPr>
              <a:t>Verdi av fleksibilitet</a:t>
            </a:r>
            <a:endParaRPr lang="en-US" sz="140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9086" name="AutoShape 2318"/>
          <p:cNvSpPr>
            <a:spLocks/>
          </p:cNvSpPr>
          <p:nvPr/>
        </p:nvSpPr>
        <p:spPr bwMode="auto">
          <a:xfrm>
            <a:off x="90224" y="4824413"/>
            <a:ext cx="2994882" cy="855662"/>
          </a:xfrm>
          <a:prstGeom prst="borderCallout2">
            <a:avLst>
              <a:gd name="adj1" fmla="val 13356"/>
              <a:gd name="adj2" fmla="val 102361"/>
              <a:gd name="adj3" fmla="val 13356"/>
              <a:gd name="adj4" fmla="val 126449"/>
              <a:gd name="adj5" fmla="val -99074"/>
              <a:gd name="adj6" fmla="val 151477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nb-NO" sz="1400">
                <a:effectLst/>
                <a:latin typeface="Calibri" pitchFamily="34" charset="0"/>
                <a:cs typeface="Calibri" pitchFamily="34" charset="0"/>
              </a:rPr>
              <a:t>Beslutningsstrategi:</a:t>
            </a:r>
          </a:p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nb-NO" sz="1400">
                <a:effectLst/>
                <a:latin typeface="Calibri" pitchFamily="34" charset="0"/>
                <a:cs typeface="Calibri" pitchFamily="34" charset="0"/>
              </a:rPr>
              <a:t>Hvis høy etterspørsel – max utbygging</a:t>
            </a:r>
          </a:p>
          <a:p>
            <a:pPr>
              <a:buFont typeface="Wingdings" pitchFamily="2" charset="2"/>
              <a:buNone/>
              <a:tabLst>
                <a:tab pos="0" algn="l"/>
              </a:tabLst>
            </a:pPr>
            <a:r>
              <a:rPr lang="nb-NO" sz="1400">
                <a:effectLst/>
                <a:latin typeface="Calibri" pitchFamily="34" charset="0"/>
                <a:cs typeface="Calibri" pitchFamily="34" charset="0"/>
              </a:rPr>
              <a:t>Hvis lav etterspørsel – min utbygging</a:t>
            </a:r>
            <a:endParaRPr lang="en-US" sz="140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085" grpId="0" animBg="1"/>
      <p:bldP spid="4190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Følsomhetsanalyse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Stjernediagram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Begrensninger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Simulering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Beslutningstre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Oversikt: Kapittel </a:t>
            </a:r>
            <a:r>
              <a:rPr lang="nb-NO" dirty="0" smtClean="0"/>
              <a:t>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25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30</a:t>
            </a:fld>
            <a:endParaRPr lang="nn-NO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Strukturere sekvensielle </a:t>
            </a:r>
            <a:r>
              <a:rPr lang="nb-NO" dirty="0" smtClean="0"/>
              <a:t>beslutninger.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Vise sjansepunkter kontra </a:t>
            </a:r>
            <a:r>
              <a:rPr lang="nb-NO" dirty="0" smtClean="0"/>
              <a:t>beslutningspunkter.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Ta hensyn til fleksibilitet (opsjonsverdi</a:t>
            </a:r>
            <a:r>
              <a:rPr lang="nb-NO" dirty="0" smtClean="0"/>
              <a:t>).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/>
              <a:t>Finne beste </a:t>
            </a:r>
            <a:r>
              <a:rPr lang="nb-NO" dirty="0" smtClean="0"/>
              <a:t>handlingsregel.</a:t>
            </a:r>
            <a:endParaRPr lang="nb-NO" dirty="0"/>
          </a:p>
          <a:p>
            <a:endParaRPr lang="nb-NO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Beslutningstre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Oppsummering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/>
              <a:t>Følsomhetsanalyse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Hva blir lønnsomheten hvis basisforutsetningene ikke slår til?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/>
              <a:t>Scenarioanalyse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Flerdimensjonal </a:t>
            </a:r>
            <a:r>
              <a:rPr lang="nb-NO" dirty="0" smtClean="0"/>
              <a:t>følsomhetsanalyse.</a:t>
            </a:r>
            <a:endParaRPr lang="nb-NO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/>
              <a:t>Stjernediagram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Mange følsomhetsanalyser i en og samme </a:t>
            </a:r>
            <a:r>
              <a:rPr lang="nb-NO" dirty="0" smtClean="0"/>
              <a:t>figur.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44243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/>
              <a:t>Simulering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Inkluderer sannsynligheten for </a:t>
            </a:r>
            <a:r>
              <a:rPr lang="nb-NO" dirty="0" smtClean="0"/>
              <a:t>avvik.</a:t>
            </a:r>
            <a:endParaRPr lang="nb-NO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Håndterer mange variable og avhengighet mellom </a:t>
            </a:r>
            <a:r>
              <a:rPr lang="nb-NO" dirty="0" smtClean="0"/>
              <a:t>dem.</a:t>
            </a:r>
            <a:endParaRPr lang="nb-NO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endParaRPr lang="nb-NO" dirty="0"/>
          </a:p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 err="1"/>
              <a:t>Beslutningstre</a:t>
            </a:r>
            <a:endParaRPr lang="nb-NO" sz="2000" b="1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Valgsituasjon med fleksibilitet: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Ikke alt må avgjøres på tidspunkt </a:t>
            </a:r>
            <a:r>
              <a:rPr lang="nb-NO" sz="2000" dirty="0" smtClean="0"/>
              <a:t>null.</a:t>
            </a:r>
            <a:endParaRPr lang="nb-NO" sz="2000" dirty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Du får ny informasjon </a:t>
            </a:r>
            <a:r>
              <a:rPr lang="nb-NO" sz="2000" dirty="0" smtClean="0"/>
              <a:t>underveis.</a:t>
            </a:r>
            <a:endParaRPr lang="nb-NO" sz="2000" dirty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Du kan utsette, redusere, </a:t>
            </a:r>
            <a:r>
              <a:rPr lang="nb-NO" sz="2000" dirty="0" err="1" smtClean="0"/>
              <a:t>tilleggsinvestere</a:t>
            </a:r>
            <a:r>
              <a:rPr lang="nb-NO" sz="2000" dirty="0"/>
              <a:t>, avslutte tidlig…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Metoden strukturerer valgsituasjonen og finner beste </a:t>
            </a:r>
            <a:r>
              <a:rPr lang="nb-NO" dirty="0" smtClean="0"/>
              <a:t>handlingsregel.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5711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b="1" dirty="0"/>
              <a:t>Usikkerhet (risiko)</a:t>
            </a:r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Betyr:</a:t>
            </a:r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Investeringen må gjøres før hele kontantstrømmen er </a:t>
            </a:r>
            <a:r>
              <a:rPr lang="nb-NO" sz="2000" dirty="0" smtClean="0"/>
              <a:t>kjent.</a:t>
            </a:r>
            <a:endParaRPr lang="nb-NO" sz="2000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Dette </a:t>
            </a:r>
            <a:r>
              <a:rPr lang="nb-NO" dirty="0" smtClean="0"/>
              <a:t>kapittelet:</a:t>
            </a:r>
            <a:endParaRPr lang="nb-NO" dirty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Enkle risikometoder med stor </a:t>
            </a:r>
            <a:r>
              <a:rPr lang="nb-NO" sz="2000" dirty="0" smtClean="0"/>
              <a:t>utbredelse.</a:t>
            </a:r>
            <a:endParaRPr lang="nb-NO" sz="2000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 err="1" smtClean="0"/>
              <a:t>Hovedbegrensing</a:t>
            </a:r>
            <a:r>
              <a:rPr lang="nb-NO" dirty="0" smtClean="0"/>
              <a:t>:</a:t>
            </a:r>
            <a:endParaRPr lang="nb-NO" dirty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Mangler faglig grunnlag for å tallfeste hvordan risikoen i </a:t>
            </a:r>
            <a:r>
              <a:rPr lang="nb-NO" sz="2000" dirty="0" smtClean="0"/>
              <a:t>kontantstrømmen </a:t>
            </a:r>
            <a:r>
              <a:rPr lang="nb-NO" sz="2000" dirty="0"/>
              <a:t>påvirker prosjektets </a:t>
            </a:r>
            <a:r>
              <a:rPr lang="nb-NO" sz="2000" dirty="0" smtClean="0"/>
              <a:t>nåverdi.</a:t>
            </a:r>
            <a:endParaRPr lang="nb-NO" sz="2000" dirty="0"/>
          </a:p>
          <a:p>
            <a:pPr marL="1371600" lvl="2" indent="-457200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nb-NO" sz="2000" dirty="0"/>
              <a:t>Betyr: Mangler modell for risikojustert </a:t>
            </a:r>
            <a:r>
              <a:rPr lang="nb-NO" sz="2000" dirty="0" smtClean="0"/>
              <a:t>kapitalkostnad.</a:t>
            </a:r>
            <a:endParaRPr lang="nb-NO" sz="2000" dirty="0"/>
          </a:p>
          <a:p>
            <a:pPr marL="914400" lvl="1" indent="-45720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nb-NO" dirty="0"/>
              <a:t>Neste kapittel: Gir nettopp </a:t>
            </a:r>
            <a:r>
              <a:rPr lang="nb-NO" dirty="0" smtClean="0"/>
              <a:t>dette.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7646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F6F2-48ED-423B-9FA3-6085D7C4B1A8}" type="slidenum">
              <a:rPr lang="en-US"/>
              <a:pPr/>
              <a:t>4</a:t>
            </a:fld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Følsomhetsanalysen analyserer total risiko (ikke kun systematisk risiko slik som KVM).</a:t>
            </a:r>
          </a:p>
          <a:p>
            <a:pPr>
              <a:lnSpc>
                <a:spcPct val="90000"/>
              </a:lnSpc>
            </a:pPr>
            <a:r>
              <a:rPr lang="nb-NO" dirty="0"/>
              <a:t>Følsomhetsanalysen beregner kritisk verdi (som nullpunktspris) for viktige variabler som inngår i kontantstrømmen.</a:t>
            </a:r>
          </a:p>
          <a:p>
            <a:pPr>
              <a:lnSpc>
                <a:spcPct val="90000"/>
              </a:lnSpc>
            </a:pPr>
            <a:r>
              <a:rPr lang="nb-NO" dirty="0"/>
              <a:t>Resultatene kan presenteres i ett diagram, stjernediagram, der de fleste kurvene er rette linjer. </a:t>
            </a:r>
            <a:br>
              <a:rPr lang="nb-NO" dirty="0"/>
            </a:br>
            <a:r>
              <a:rPr lang="nb-NO" dirty="0"/>
              <a:t>(Trenger kun 2 </a:t>
            </a:r>
            <a:r>
              <a:rPr lang="nb-NO" dirty="0" smtClean="0"/>
              <a:t>punkter </a:t>
            </a:r>
            <a:r>
              <a:rPr lang="nb-NO" dirty="0"/>
              <a:t>for å tegne en linje).</a:t>
            </a:r>
            <a:endParaRPr lang="en-US" dirty="0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Følsomhetsanalyse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3BF4-8C95-4AE9-B434-0F869F662B8B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1422" y="3775580"/>
            <a:ext cx="8301436" cy="25337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Ser bort fra arbeidskapital og skatt.</a:t>
            </a:r>
          </a:p>
          <a:p>
            <a:pPr>
              <a:lnSpc>
                <a:spcPct val="90000"/>
              </a:lnSpc>
            </a:pPr>
            <a:r>
              <a:rPr lang="nb-NO" dirty="0"/>
              <a:t>Beregner kontantstrøm og nåverdien gitt at basisforutsetningene holder stikk.</a:t>
            </a:r>
          </a:p>
          <a:p>
            <a:pPr>
              <a:lnSpc>
                <a:spcPct val="90000"/>
              </a:lnSpc>
            </a:pPr>
            <a:r>
              <a:rPr lang="nb-NO" dirty="0"/>
              <a:t>Benytter da risikofri </a:t>
            </a:r>
            <a:r>
              <a:rPr lang="nb-NO" dirty="0" smtClean="0"/>
              <a:t>kapitalkostnad for å unngå dobbeltregning av usikkerheten.</a:t>
            </a:r>
            <a:endParaRPr lang="en-US" dirty="0"/>
          </a:p>
          <a:p>
            <a:endParaRPr lang="nb-NO" dirty="0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Forenklet eksempel</a:t>
            </a:r>
            <a:endParaRPr lang="en-US"/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r="26935" b="63885"/>
          <a:stretch>
            <a:fillRect/>
          </a:stretch>
        </p:blipFill>
        <p:spPr bwMode="auto">
          <a:xfrm>
            <a:off x="175419" y="1522448"/>
            <a:ext cx="95551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4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D83-A8D9-46DD-BD24-67F648E80438}" type="slidenum">
              <a:rPr lang="en-US"/>
              <a:pPr/>
              <a:t>6</a:t>
            </a:fld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sensitivitetsanalysen endrer vi en og en av de usikre variablene, og analyserer hvordan nåverdien påvirkes.</a:t>
            </a:r>
          </a:p>
          <a:p>
            <a:r>
              <a:rPr lang="nb-NO" dirty="0"/>
              <a:t>Hvor mye kan for eksempel prisen endres uten at nåverdien blir negativ</a:t>
            </a:r>
            <a:r>
              <a:rPr lang="nb-NO" dirty="0" smtClean="0"/>
              <a:t>?</a:t>
            </a:r>
          </a:p>
          <a:p>
            <a:endParaRPr lang="nb-NO" dirty="0" smtClean="0"/>
          </a:p>
          <a:p>
            <a:r>
              <a:rPr lang="nb-NO" dirty="0"/>
              <a:t>For å kunne plotte flere variabler langs samme akse, benyttes %-vis endring som felles enhet.</a:t>
            </a:r>
          </a:p>
          <a:p>
            <a:endParaRPr lang="en-US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hvis?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517236"/>
              </p:ext>
            </p:extLst>
          </p:nvPr>
        </p:nvGraphicFramePr>
        <p:xfrm>
          <a:off x="777875" y="3810000"/>
          <a:ext cx="8350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3340080" imgH="279360" progId="Equation.DSMT4">
                  <p:embed/>
                </p:oleObj>
              </mc:Choice>
              <mc:Fallback>
                <p:oleObj name="Equation" r:id="rId3" imgW="334008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3810000"/>
                        <a:ext cx="8350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99657"/>
              </p:ext>
            </p:extLst>
          </p:nvPr>
        </p:nvGraphicFramePr>
        <p:xfrm>
          <a:off x="2150637" y="5595862"/>
          <a:ext cx="55872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2234880" imgH="279360" progId="Equation.DSMT4">
                  <p:embed/>
                </p:oleObj>
              </mc:Choice>
              <mc:Fallback>
                <p:oleObj name="Equation" r:id="rId5" imgW="223488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637" y="5595862"/>
                        <a:ext cx="558720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8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00FB-4B97-4363-826D-38810208A2B1}" type="slidenum">
              <a:rPr lang="en-US"/>
              <a:pPr/>
              <a:t>7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Sensitivitetsanalyse</a:t>
            </a:r>
            <a:endParaRPr lang="en-US"/>
          </a:p>
        </p:txBody>
      </p:sp>
      <p:pic>
        <p:nvPicPr>
          <p:cNvPr id="371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r="52962" b="58968"/>
          <a:stretch>
            <a:fillRect/>
          </a:stretch>
        </p:blipFill>
        <p:spPr bwMode="auto">
          <a:xfrm>
            <a:off x="512054" y="1378993"/>
            <a:ext cx="88741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1619"/>
              </p:ext>
            </p:extLst>
          </p:nvPr>
        </p:nvGraphicFramePr>
        <p:xfrm>
          <a:off x="2433639" y="5133477"/>
          <a:ext cx="5015700" cy="123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" imgW="2006280" imgH="495000" progId="Equation.DSMT4">
                  <p:embed/>
                </p:oleObj>
              </mc:Choice>
              <mc:Fallback>
                <p:oleObj name="Equation" r:id="rId4" imgW="2006280" imgH="495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9" y="5133477"/>
                        <a:ext cx="5015700" cy="123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4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5016-A369-4B11-8CAE-FC5D38FC5605}" type="slidenum">
              <a:rPr lang="en-US"/>
              <a:pPr/>
              <a:t>8</a:t>
            </a:fld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3724506"/>
            <a:ext cx="8301436" cy="23127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Alle variabler unntatt r og T inngår lineært.</a:t>
            </a:r>
          </a:p>
          <a:p>
            <a:pPr>
              <a:lnSpc>
                <a:spcPct val="90000"/>
              </a:lnSpc>
            </a:pPr>
            <a:r>
              <a:rPr lang="nb-NO" dirty="0"/>
              <a:t>For I, P, VK, V og FK trenger vi derfor bare beregne </a:t>
            </a:r>
            <a:r>
              <a:rPr lang="nb-NO" dirty="0" smtClean="0"/>
              <a:t>2 </a:t>
            </a:r>
            <a:r>
              <a:rPr lang="nb-NO" dirty="0" smtClean="0"/>
              <a:t>punkter </a:t>
            </a:r>
            <a:r>
              <a:rPr lang="nb-NO" dirty="0"/>
              <a:t>får å illustrere nåverdien grafisk.</a:t>
            </a:r>
          </a:p>
          <a:p>
            <a:pPr>
              <a:lnSpc>
                <a:spcPct val="90000"/>
              </a:lnSpc>
            </a:pPr>
            <a:r>
              <a:rPr lang="nb-NO" dirty="0"/>
              <a:t>For å lage figurer </a:t>
            </a:r>
            <a:r>
              <a:rPr lang="nb-NO" dirty="0" smtClean="0"/>
              <a:t>i regneark trenger </a:t>
            </a:r>
            <a:r>
              <a:rPr lang="nb-NO" dirty="0"/>
              <a:t>vi imidlertid datatabeller.</a:t>
            </a:r>
            <a:endParaRPr lang="en-US" dirty="0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Nullpunktsanalyse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80931"/>
              </p:ext>
            </p:extLst>
          </p:nvPr>
        </p:nvGraphicFramePr>
        <p:xfrm>
          <a:off x="1460550" y="2096100"/>
          <a:ext cx="6984900" cy="133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793960" imgH="533160" progId="Equation.DSMT4">
                  <p:embed/>
                </p:oleObj>
              </mc:Choice>
              <mc:Fallback>
                <p:oleObj name="Equation" r:id="rId3" imgW="2793960" imgH="533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50" y="2096100"/>
                        <a:ext cx="6984900" cy="133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8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Sensitivitetsanalyse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3478" y="1455738"/>
            <a:ext cx="3175659" cy="1685925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P = enhetspris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VK = variabel enhetskostnad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V = produsert og solgt mengde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FK = faste betalbare kostnader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nb-NO" sz="1800" dirty="0" smtClean="0">
                <a:solidFill>
                  <a:schemeClr val="tx1"/>
                </a:solidFill>
              </a:rPr>
              <a:t>I</a:t>
            </a:r>
            <a:r>
              <a:rPr lang="nb-NO" sz="1800" baseline="-25000" dirty="0" smtClean="0">
                <a:solidFill>
                  <a:schemeClr val="tx1"/>
                </a:solidFill>
              </a:rPr>
              <a:t>0</a:t>
            </a:r>
            <a:r>
              <a:rPr lang="nb-NO" sz="1800" dirty="0" smtClean="0">
                <a:solidFill>
                  <a:schemeClr val="tx1"/>
                </a:solidFill>
              </a:rPr>
              <a:t> = investeringsbeløp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6896" y="1456186"/>
            <a:ext cx="2652295" cy="16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nb-NO" sz="1800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restverdi</a:t>
            </a:r>
            <a:endParaRPr lang="nb-NO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T = levetid</a:t>
            </a:r>
          </a:p>
          <a:p>
            <a:pPr marL="0" indent="0">
              <a:buFont typeface="Arial" pitchFamily="34" charset="0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r = kapitalkostnad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6506" y="3875559"/>
            <a:ext cx="2496277" cy="3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Nåverdi før skatt: 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NV</a:t>
            </a:r>
            <a:endParaRPr lang="nb-NO" sz="1800" baseline="300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95874"/>
              </p:ext>
            </p:extLst>
          </p:nvPr>
        </p:nvGraphicFramePr>
        <p:xfrm>
          <a:off x="3884613" y="3695700"/>
          <a:ext cx="46021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2831760" imgH="495000" progId="Equation.DSMT4">
                  <p:embed/>
                </p:oleObj>
              </mc:Choice>
              <mc:Fallback>
                <p:oleObj name="Equation" r:id="rId3" imgW="2831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3" y="3695700"/>
                        <a:ext cx="460216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22501" y="5214342"/>
            <a:ext cx="3338378" cy="38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Konstante størrelser over tid:</a:t>
            </a:r>
            <a:endParaRPr lang="nb-NO" sz="1800" baseline="300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33412"/>
              </p:ext>
            </p:extLst>
          </p:nvPr>
        </p:nvGraphicFramePr>
        <p:xfrm>
          <a:off x="3863975" y="5005388"/>
          <a:ext cx="561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3454200" imgH="533160" progId="Equation.DSMT4">
                  <p:embed/>
                </p:oleObj>
              </mc:Choice>
              <mc:Fallback>
                <p:oleObj name="Equation" r:id="rId5" imgW="3454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5005388"/>
                        <a:ext cx="561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903217" y="1456186"/>
            <a:ext cx="2652295" cy="16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itchFamily="34" charset="0"/>
              <a:buNone/>
            </a:pPr>
            <a:r>
              <a:rPr lang="nb-NO" sz="1800" u="sng" dirty="0" smtClean="0">
                <a:latin typeface="Calibri" pitchFamily="34" charset="0"/>
                <a:cs typeface="Calibri" pitchFamily="34" charset="0"/>
              </a:rPr>
              <a:t>Nullpunktsanalyse av en variabel</a:t>
            </a:r>
            <a:r>
              <a:rPr lang="nb-NO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spcBef>
                <a:spcPts val="400"/>
              </a:spcBef>
              <a:buFont typeface="Arial" pitchFamily="34" charset="0"/>
              <a:buNone/>
            </a:pPr>
            <a:r>
              <a:rPr lang="nb-NO" sz="1800" dirty="0" smtClean="0">
                <a:latin typeface="Calibri" pitchFamily="34" charset="0"/>
                <a:cs typeface="Calibri" pitchFamily="34" charset="0"/>
              </a:rPr>
              <a:t>Løs ligningen for variabelen som ukjent når NV settes lik null.</a:t>
            </a:r>
            <a:endParaRPr lang="nb-NO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09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2260</TotalTime>
  <Words>1288</Words>
  <Application>Microsoft Office PowerPoint</Application>
  <PresentationFormat>A4 Paper (210x297 mm)</PresentationFormat>
  <Paragraphs>313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him_mal_B</vt:lpstr>
      <vt:lpstr>Ripple</vt:lpstr>
      <vt:lpstr>MathType 6.0 Equation</vt:lpstr>
      <vt:lpstr>Equation</vt:lpstr>
      <vt:lpstr>Chart</vt:lpstr>
      <vt:lpstr>Prosjektanalyse Øyvind Bøhren og Per Ivar Gjærum</vt:lpstr>
      <vt:lpstr>Læringsmål</vt:lpstr>
      <vt:lpstr>Oversikt: Kapittel 6</vt:lpstr>
      <vt:lpstr>Følsomhetsanalyse</vt:lpstr>
      <vt:lpstr>Forenklet eksempel</vt:lpstr>
      <vt:lpstr>Hva hvis?</vt:lpstr>
      <vt:lpstr>Sensitivitetsanalyse</vt:lpstr>
      <vt:lpstr>Nullpunktsanalyse</vt:lpstr>
      <vt:lpstr>Sensitivitetsanalyse</vt:lpstr>
      <vt:lpstr>Sensitivitetsanalyse: I0</vt:lpstr>
      <vt:lpstr>Sensitivitetsanalyse: P</vt:lpstr>
      <vt:lpstr>Sensitivitetsanalyse: r</vt:lpstr>
      <vt:lpstr>Sensitivitetsanalyse: T</vt:lpstr>
      <vt:lpstr>Stjernediagram</vt:lpstr>
      <vt:lpstr>Svakheter med sensitivitetsanalysen</vt:lpstr>
      <vt:lpstr>Scenarioanalyse</vt:lpstr>
      <vt:lpstr>Scenarioanalyse – 3D plot</vt:lpstr>
      <vt:lpstr>Simulering</vt:lpstr>
      <vt:lpstr>Simuleringsprosessen</vt:lpstr>
      <vt:lpstr>Sannsynlighetsfordelinger</vt:lpstr>
      <vt:lpstr>Monte Carlo simulering</vt:lpstr>
      <vt:lpstr>Simulering i regneark</vt:lpstr>
      <vt:lpstr>PowerPoint Presentation</vt:lpstr>
      <vt:lpstr>Beslutningstre</vt:lpstr>
      <vt:lpstr>Beslutningssituasjonen</vt:lpstr>
      <vt:lpstr>Konsekvensmatrise</vt:lpstr>
      <vt:lpstr>Rulle ut beslutningstreet</vt:lpstr>
      <vt:lpstr>Rulle tilbake beslutningstreet</vt:lpstr>
      <vt:lpstr>PowerPoint Presentation</vt:lpstr>
      <vt:lpstr>Beslutningstre</vt:lpstr>
      <vt:lpstr>Oppsummering</vt:lpstr>
      <vt:lpstr>PowerPoint Presentation</vt:lpstr>
      <vt:lpstr>PowerPoint Presentation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189</cp:revision>
  <cp:lastPrinted>2011-09-07T12:05:55Z</cp:lastPrinted>
  <dcterms:created xsi:type="dcterms:W3CDTF">2011-03-04T18:04:00Z</dcterms:created>
  <dcterms:modified xsi:type="dcterms:W3CDTF">2012-05-31T12:34:56Z</dcterms:modified>
</cp:coreProperties>
</file>