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B2CC"/>
    <a:srgbClr val="166C9E"/>
    <a:srgbClr val="1F6C9E"/>
    <a:srgbClr val="00518E"/>
    <a:srgbClr val="008080"/>
    <a:srgbClr val="FF6600"/>
    <a:srgbClr val="CC0000"/>
    <a:srgbClr val="CC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96803" autoAdjust="0"/>
  </p:normalViewPr>
  <p:slideViewPr>
    <p:cSldViewPr>
      <p:cViewPr>
        <p:scale>
          <a:sx n="70" d="100"/>
          <a:sy n="70" d="100"/>
        </p:scale>
        <p:origin x="-2040" y="-7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0CFDC01-D4A8-4092-B029-E0957EEB634A}" type="datetimeFigureOut">
              <a:rPr lang="nb-NO"/>
              <a:pPr>
                <a:defRPr/>
              </a:pPr>
              <a:t>09.07.2009</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b-NO" noProof="0" smtClean="0"/>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095F711-DEC5-4E90-BA32-E65274227541}" type="slidenum">
              <a:rPr lang="nb-NO"/>
              <a:pPr>
                <a:defRPr/>
              </a:pPr>
              <a:t>‹#›</a:t>
            </a:fld>
            <a:endParaRPr lang="nb-N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p:txBody>
      </p:sp>
      <p:sp>
        <p:nvSpPr>
          <p:cNvPr id="4" name="Slide Number Placeholder 3"/>
          <p:cNvSpPr>
            <a:spLocks noGrp="1"/>
          </p:cNvSpPr>
          <p:nvPr>
            <p:ph type="sldNum" sz="quarter" idx="10"/>
          </p:nvPr>
        </p:nvSpPr>
        <p:spPr/>
        <p:txBody>
          <a:bodyPr/>
          <a:lstStyle/>
          <a:p>
            <a:pPr>
              <a:defRPr/>
            </a:pPr>
            <a:fld id="{5FCD4EFD-537F-4A2A-A49B-7C10CD675939}"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kumimoji="0" lang="nb-NO" sz="1200" b="0" i="0" u="none" strike="noStrike" cap="none" normalizeH="0" baseline="0" smtClean="0">
                <a:ln>
                  <a:noFill/>
                </a:ln>
                <a:solidFill>
                  <a:schemeClr val="tx1"/>
                </a:solidFill>
                <a:effectLst/>
                <a:latin typeface="Arial" charset="0"/>
              </a:rPr>
              <a:t>Eierberetningen er ikke særlig spesifikk hva gjelder</a:t>
            </a:r>
            <a:r>
              <a:rPr kumimoji="0" lang="nb-NO" sz="1200" b="1" i="0" u="none" strike="noStrike" cap="none" normalizeH="0" baseline="0" smtClean="0">
                <a:ln>
                  <a:noFill/>
                </a:ln>
                <a:solidFill>
                  <a:schemeClr val="tx1"/>
                </a:solidFill>
                <a:effectLst/>
                <a:latin typeface="Arial" charset="0"/>
              </a:rPr>
              <a:t> notert/unotert </a:t>
            </a:r>
            <a:r>
              <a:rPr kumimoji="0" lang="nb-NO" sz="1200" b="0" i="0" u="none" strike="noStrike" cap="none" normalizeH="0" baseline="0" smtClean="0">
                <a:ln>
                  <a:noFill/>
                </a:ln>
                <a:solidFill>
                  <a:schemeClr val="tx1"/>
                </a:solidFill>
                <a:effectLst/>
                <a:latin typeface="Arial" charset="0"/>
              </a:rPr>
              <a:t>i KVM samenheng. </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nb-NO" sz="1200" b="0" i="0" u="none" strike="noStrike" cap="none" normalizeH="0" baseline="0" smtClean="0">
                <a:ln>
                  <a:noFill/>
                </a:ln>
                <a:solidFill>
                  <a:schemeClr val="tx1"/>
                </a:solidFill>
                <a:effectLst/>
                <a:latin typeface="Arial" charset="0"/>
              </a:rPr>
              <a:t>Poenget notert/unotert er spesielt for statlig eier, som normalt er </a:t>
            </a:r>
            <a:r>
              <a:rPr kumimoji="0" lang="nb-NO" sz="1200" b="1" i="0" u="none" strike="noStrike" cap="none" normalizeH="0" baseline="0" smtClean="0">
                <a:ln>
                  <a:noFill/>
                </a:ln>
                <a:solidFill>
                  <a:schemeClr val="tx1"/>
                </a:solidFill>
                <a:effectLst/>
                <a:latin typeface="Arial" charset="0"/>
              </a:rPr>
              <a:t>særdeles langsiktig </a:t>
            </a:r>
            <a:r>
              <a:rPr kumimoji="0" lang="nb-NO" sz="1200" b="0" i="0" u="none" strike="noStrike" cap="none" normalizeH="0" baseline="0" smtClean="0">
                <a:ln>
                  <a:noFill/>
                </a:ln>
                <a:solidFill>
                  <a:schemeClr val="tx1"/>
                </a:solidFill>
                <a:effectLst/>
                <a:latin typeface="Arial" charset="0"/>
              </a:rPr>
              <a:t>investor og dermed ikke avhengig av likviditet i aksjen. Dette vil medføre at i forhold til en privat eier har en unotert aksje større verdi for en stalig eier. </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nb-NO" sz="1200" b="0" i="0" u="none" strike="noStrike" cap="none" normalizeH="0" baseline="0" smtClean="0">
                <a:ln>
                  <a:noFill/>
                </a:ln>
                <a:solidFill>
                  <a:schemeClr val="tx1"/>
                </a:solidFill>
                <a:effectLst/>
                <a:latin typeface="Arial" charset="0"/>
              </a:rPr>
              <a:t>Rapporten gir ikke grunnlag for å bedømme hvordan dette peonget er håndtert i verdsettelsen. Det skulle altså tilsi at bruddet med KVMs forutsetninger (perfekt marked) er mindre alvorlig enn ellers</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kumimoji="0" lang="nb-NO" sz="12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nb-NO" sz="1200" b="0" i="0" u="none" strike="noStrike" cap="none" normalizeH="0" baseline="0" smtClean="0">
                <a:ln>
                  <a:noFill/>
                </a:ln>
                <a:solidFill>
                  <a:schemeClr val="tx1"/>
                </a:solidFill>
                <a:effectLst/>
                <a:latin typeface="Arial" charset="0"/>
              </a:rPr>
              <a:t>Legg også merke til at selv om dette gjelder unoterte selskaper, er det her </a:t>
            </a:r>
            <a:r>
              <a:rPr kumimoji="0" lang="nb-NO" sz="1200" b="1" i="0" u="none" strike="noStrike" cap="none" normalizeH="0" baseline="0" smtClean="0">
                <a:ln>
                  <a:noFill/>
                </a:ln>
                <a:solidFill>
                  <a:schemeClr val="tx1"/>
                </a:solidFill>
                <a:effectLst/>
                <a:latin typeface="Arial" charset="0"/>
              </a:rPr>
              <a:t>ikke slik at eieren er udiversifisert</a:t>
            </a:r>
            <a:r>
              <a:rPr kumimoji="0" lang="nb-NO" sz="1200" b="0" i="0" u="none" strike="noStrike" cap="none" normalizeH="0" baseline="0" smtClean="0">
                <a:ln>
                  <a:noFill/>
                </a:ln>
                <a:solidFill>
                  <a:schemeClr val="tx1"/>
                </a:solidFill>
                <a:effectLst/>
                <a:latin typeface="Arial" charset="0"/>
              </a:rPr>
              <a:t>. Dette poenget taler til fordel for å bruke KVM også i unoterte selskaper</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kumimoji="0" lang="nb-NO" sz="12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nb-NO" sz="1200" b="0" i="0" u="none" strike="noStrike" cap="none" normalizeH="0" baseline="0" smtClean="0">
                <a:ln>
                  <a:noFill/>
                </a:ln>
                <a:solidFill>
                  <a:schemeClr val="tx1"/>
                </a:solidFill>
                <a:effectLst/>
                <a:latin typeface="Arial" charset="0"/>
              </a:rPr>
              <a:t>Estmiatene lages av eksterne konslulenter</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kumimoji="0" lang="nb-NO" sz="1200" b="0" i="0" u="none" strike="noStrike" cap="none" normalizeH="0" baseline="0" smtClean="0">
              <a:ln>
                <a:noFill/>
              </a:ln>
              <a:solidFill>
                <a:schemeClr val="tx1"/>
              </a:solidFill>
              <a:effectLst/>
              <a:latin typeface="Arial" charset="0"/>
            </a:endParaRPr>
          </a:p>
        </p:txBody>
      </p:sp>
      <p:sp>
        <p:nvSpPr>
          <p:cNvPr id="28676" name="Slide Number Placeholder 3"/>
          <p:cNvSpPr>
            <a:spLocks noGrp="1"/>
          </p:cNvSpPr>
          <p:nvPr>
            <p:ph type="sldNum" sz="quarter" idx="5"/>
          </p:nvPr>
        </p:nvSpPr>
        <p:spPr>
          <a:noFill/>
        </p:spPr>
        <p:txBody>
          <a:bodyPr/>
          <a:lstStyle/>
          <a:p>
            <a:fld id="{56283612-81C5-4CDD-A7DA-B39C6CFE51E5}" type="slidenum">
              <a:rPr lang="en-US" smtClean="0"/>
              <a:pPr/>
              <a:t>10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kumimoji="0" lang="nb-NO" sz="1200" b="0" i="0" u="none" strike="noStrike" cap="none" normalizeH="0" baseline="0" smtClean="0">
                <a:ln>
                  <a:noFill/>
                </a:ln>
                <a:solidFill>
                  <a:schemeClr val="tx1"/>
                </a:solidFill>
                <a:effectLst/>
                <a:latin typeface="Arial" charset="0"/>
              </a:rPr>
              <a:t>Dette er simulerte tall basert på typisk porteføljesammensetning og typisk risiko i SPU</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nb-NO" sz="1200" b="0" i="0" u="none" strike="noStrike" cap="none" normalizeH="0" baseline="0" smtClean="0">
                <a:ln>
                  <a:noFill/>
                </a:ln>
                <a:solidFill>
                  <a:schemeClr val="tx1"/>
                </a:solidFill>
                <a:effectLst/>
                <a:latin typeface="Arial" charset="0"/>
              </a:rPr>
              <a:t>Merk at fallet i 2008/2009 på nesten 30 % var innenfor mulighetsområdet, men dog </a:t>
            </a:r>
            <a:r>
              <a:rPr kumimoji="0" lang="nb-NO" sz="1200" b="1" i="0" u="none" strike="noStrike" cap="none" normalizeH="0" baseline="0" smtClean="0">
                <a:ln>
                  <a:noFill/>
                </a:ln>
                <a:solidFill>
                  <a:schemeClr val="tx1"/>
                </a:solidFill>
                <a:effectLst/>
                <a:latin typeface="Arial" charset="0"/>
              </a:rPr>
              <a:t>svært usannsynlig </a:t>
            </a:r>
            <a:r>
              <a:rPr kumimoji="0" lang="nb-NO" sz="1200" b="0" i="0" u="none" strike="noStrike" cap="none" normalizeH="0" baseline="0" smtClean="0">
                <a:ln>
                  <a:noFill/>
                </a:ln>
                <a:solidFill>
                  <a:schemeClr val="tx1"/>
                </a:solidFill>
                <a:effectLst/>
                <a:latin typeface="Arial" charset="0"/>
              </a:rPr>
              <a:t>(helt i utkanten)</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nb-NO" sz="1200" b="0" i="0" u="none" strike="noStrike" cap="none" normalizeH="0" baseline="0" smtClean="0">
                <a:ln>
                  <a:noFill/>
                </a:ln>
                <a:solidFill>
                  <a:schemeClr val="tx1"/>
                </a:solidFill>
                <a:effectLst/>
                <a:latin typeface="Arial" charset="0"/>
              </a:rPr>
              <a:t>I så måte kan dette kalles en hundreårsbølge</a:t>
            </a: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kumimoji="0" lang="nb-NO" sz="800" b="0" i="0" u="none" strike="noStrike" cap="none" normalizeH="0" baseline="0" smtClean="0">
              <a:ln>
                <a:noFill/>
              </a:ln>
              <a:solidFill>
                <a:schemeClr val="tx1"/>
              </a:solidFill>
              <a:effectLst/>
              <a:latin typeface="Arial" pitchFamily="34" charset="0"/>
            </a:endParaRPr>
          </a:p>
        </p:txBody>
      </p:sp>
      <p:sp>
        <p:nvSpPr>
          <p:cNvPr id="28676" name="Slide Number Placeholder 3"/>
          <p:cNvSpPr>
            <a:spLocks noGrp="1"/>
          </p:cNvSpPr>
          <p:nvPr>
            <p:ph type="sldNum" sz="quarter" idx="5"/>
          </p:nvPr>
        </p:nvSpPr>
        <p:spPr>
          <a:noFill/>
        </p:spPr>
        <p:txBody>
          <a:bodyPr/>
          <a:lstStyle/>
          <a:p>
            <a:fld id="{56283612-81C5-4CDD-A7DA-B39C6CFE51E5}"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kumimoji="0" lang="nb-NO" sz="1200" b="0" i="0" u="none" strike="noStrike" cap="none" normalizeH="0" baseline="0" smtClean="0">
                <a:ln>
                  <a:noFill/>
                </a:ln>
                <a:solidFill>
                  <a:schemeClr val="tx1"/>
                </a:solidFill>
                <a:effectLst/>
                <a:latin typeface="Arial" charset="0"/>
              </a:rPr>
              <a:t>Aksjekomponenten i SPU (40-60% over perioden) er investert i ca 8 000 selskaper over mesteparten av verden</a:t>
            </a: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kumimoji="0" lang="nb-NO" sz="1200" b="0" i="0" u="none" strike="noStrike" cap="none" normalizeH="0" baseline="0" smtClean="0">
                <a:ln>
                  <a:noFill/>
                </a:ln>
                <a:solidFill>
                  <a:schemeClr val="tx1"/>
                </a:solidFill>
                <a:effectLst/>
                <a:latin typeface="Arial" charset="0"/>
              </a:rPr>
              <a:t>Resten er i obligasjoner (2 200 ulike utstedere), som har lavere risiko</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nb-NO" sz="1200" b="0" i="0" u="none" strike="noStrike" cap="none" normalizeH="0" baseline="0" smtClean="0">
                <a:ln>
                  <a:noFill/>
                </a:ln>
                <a:solidFill>
                  <a:schemeClr val="tx1"/>
                </a:solidFill>
                <a:effectLst/>
                <a:latin typeface="Arial" charset="0"/>
              </a:rPr>
              <a:t>Likevel atskillig usikkerhet i SPUs avkastning</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nb-NO" sz="1200" b="0" i="0" u="none" strike="noStrike" cap="none" normalizeH="0" baseline="0" smtClean="0">
                <a:ln>
                  <a:noFill/>
                </a:ln>
                <a:solidFill>
                  <a:schemeClr val="tx1"/>
                </a:solidFill>
                <a:effectLst/>
                <a:latin typeface="Arial" charset="0"/>
              </a:rPr>
              <a:t>Dette illustrerer at uansett hvor mye du diversifiserer, så må du </a:t>
            </a:r>
            <a:r>
              <a:rPr kumimoji="0" lang="nb-NO" sz="1200" b="1" i="0" u="none" strike="noStrike" cap="none" normalizeH="0" baseline="0" smtClean="0">
                <a:ln>
                  <a:noFill/>
                </a:ln>
                <a:solidFill>
                  <a:schemeClr val="tx1"/>
                </a:solidFill>
                <a:effectLst/>
                <a:latin typeface="Arial" charset="0"/>
              </a:rPr>
              <a:t>fortsatt bære risiko. </a:t>
            </a:r>
            <a:r>
              <a:rPr kumimoji="0" lang="nb-NO" sz="1200" b="0" i="0" u="none" strike="noStrike" cap="none" normalizeH="0" baseline="0" smtClean="0">
                <a:ln>
                  <a:noFill/>
                </a:ln>
                <a:solidFill>
                  <a:schemeClr val="tx1"/>
                </a:solidFill>
                <a:effectLst/>
                <a:latin typeface="Arial" charset="0"/>
              </a:rPr>
              <a:t>Men denne er likevel mye lavere enn hvis du ikke diversifiserer</a:t>
            </a:r>
            <a:endParaRPr kumimoji="0" lang="nb-NO" sz="800" b="0" i="0" u="none" strike="noStrike" cap="none" normalizeH="0" baseline="0" smtClean="0">
              <a:ln>
                <a:noFill/>
              </a:ln>
              <a:solidFill>
                <a:schemeClr val="tx1"/>
              </a:solidFill>
              <a:effectLst/>
              <a:latin typeface="Arial" pitchFamily="34" charset="0"/>
            </a:endParaRPr>
          </a:p>
        </p:txBody>
      </p:sp>
      <p:sp>
        <p:nvSpPr>
          <p:cNvPr id="28676" name="Slide Number Placeholder 3"/>
          <p:cNvSpPr>
            <a:spLocks noGrp="1"/>
          </p:cNvSpPr>
          <p:nvPr>
            <p:ph type="sldNum" sz="quarter" idx="5"/>
          </p:nvPr>
        </p:nvSpPr>
        <p:spPr>
          <a:noFill/>
        </p:spPr>
        <p:txBody>
          <a:bodyPr/>
          <a:lstStyle/>
          <a:p>
            <a:fld id="{56283612-81C5-4CDD-A7DA-B39C6CFE51E5}"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kumimoji="0" lang="nb-NO" sz="1200" b="0" i="0" u="none" strike="noStrike" cap="none" normalizeH="0" baseline="0" smtClean="0">
                <a:ln>
                  <a:noFill/>
                </a:ln>
                <a:solidFill>
                  <a:schemeClr val="tx1"/>
                </a:solidFill>
                <a:effectLst/>
                <a:latin typeface="Arial" charset="0"/>
              </a:rPr>
              <a:t>Dette tilsier </a:t>
            </a:r>
            <a:r>
              <a:rPr kumimoji="0" lang="nb-NO" sz="1200" b="1" i="0" u="none" strike="noStrike" cap="none" normalizeH="0" baseline="0" smtClean="0">
                <a:ln>
                  <a:noFill/>
                </a:ln>
                <a:solidFill>
                  <a:schemeClr val="tx1"/>
                </a:solidFill>
                <a:effectLst/>
                <a:latin typeface="Arial" charset="0"/>
              </a:rPr>
              <a:t>negativ beta </a:t>
            </a:r>
            <a:r>
              <a:rPr kumimoji="0" lang="nb-NO" sz="1200" b="0" i="0" u="none" strike="noStrike" cap="none" normalizeH="0" baseline="0" smtClean="0">
                <a:ln>
                  <a:noFill/>
                </a:ln>
                <a:solidFill>
                  <a:schemeClr val="tx1"/>
                </a:solidFill>
                <a:effectLst/>
                <a:latin typeface="Arial" charset="0"/>
              </a:rPr>
              <a:t>i kinodrift, som er sjelden. </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nb-NO" sz="1200" b="0" i="0" u="none" strike="noStrike" cap="none" normalizeH="0" baseline="0" smtClean="0">
                <a:ln>
                  <a:noFill/>
                </a:ln>
                <a:solidFill>
                  <a:schemeClr val="tx1"/>
                </a:solidFill>
                <a:effectLst/>
                <a:latin typeface="Arial" charset="0"/>
              </a:rPr>
              <a:t>KVM sier at i slik virksomhet er kapitalkostnaden lavere enn risikofri rente</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nb-NO" sz="1200" b="0" i="0" u="none" strike="noStrike" cap="none" normalizeH="0" baseline="0" smtClean="0">
                <a:ln>
                  <a:noFill/>
                </a:ln>
                <a:solidFill>
                  <a:schemeClr val="tx1"/>
                </a:solidFill>
                <a:effectLst/>
                <a:latin typeface="Arial" charset="0"/>
              </a:rPr>
              <a:t>Andre eksempler kan være inkassovirksomhet og gullgruver</a:t>
            </a:r>
            <a:endParaRPr kumimoji="0" lang="nb-NO" sz="800" b="0" i="0" u="none" strike="noStrike" cap="none" normalizeH="0" baseline="0" smtClean="0">
              <a:ln>
                <a:noFill/>
              </a:ln>
              <a:solidFill>
                <a:schemeClr val="tx1"/>
              </a:solidFill>
              <a:effectLst/>
              <a:latin typeface="Arial" pitchFamily="34" charset="0"/>
            </a:endParaRPr>
          </a:p>
        </p:txBody>
      </p:sp>
      <p:sp>
        <p:nvSpPr>
          <p:cNvPr id="28676" name="Slide Number Placeholder 3"/>
          <p:cNvSpPr>
            <a:spLocks noGrp="1"/>
          </p:cNvSpPr>
          <p:nvPr>
            <p:ph type="sldNum" sz="quarter" idx="5"/>
          </p:nvPr>
        </p:nvSpPr>
        <p:spPr>
          <a:noFill/>
        </p:spPr>
        <p:txBody>
          <a:bodyPr/>
          <a:lstStyle/>
          <a:p>
            <a:fld id="{56283612-81C5-4CDD-A7DA-B39C6CFE51E5}"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kumimoji="0" lang="nb-NO" sz="1200" b="0" i="0" u="none" strike="noStrike" cap="none" normalizeH="0" baseline="0" smtClean="0">
                <a:ln>
                  <a:noFill/>
                </a:ln>
                <a:solidFill>
                  <a:schemeClr val="tx1"/>
                </a:solidFill>
                <a:effectLst/>
                <a:latin typeface="Arial" charset="0"/>
              </a:rPr>
              <a:t>Er det </a:t>
            </a:r>
            <a:r>
              <a:rPr kumimoji="0" lang="nb-NO" sz="1200" b="1" i="0" u="none" strike="noStrike" cap="none" normalizeH="0" baseline="0" smtClean="0">
                <a:ln>
                  <a:noFill/>
                </a:ln>
                <a:solidFill>
                  <a:schemeClr val="tx1"/>
                </a:solidFill>
                <a:effectLst/>
                <a:latin typeface="Arial" charset="0"/>
              </a:rPr>
              <a:t>for mye oljeaksjer i Statens Pensjonsfond utland (SPU)</a:t>
            </a:r>
            <a:r>
              <a:rPr kumimoji="0" lang="nb-NO" sz="1200" b="0" i="0" u="none" strike="noStrike" cap="none" normalizeH="0" baseline="0" smtClean="0">
                <a:ln>
                  <a:noFill/>
                </a:ln>
                <a:solidFill>
                  <a:schemeClr val="tx1"/>
                </a:solidFill>
                <a:effectLst/>
                <a:latin typeface="Arial" charset="0"/>
              </a:rPr>
              <a:t>? </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nb-NO" sz="1200" b="0" i="0" u="none" strike="noStrike" cap="none" normalizeH="0" baseline="0" smtClean="0">
                <a:ln>
                  <a:noFill/>
                </a:ln>
                <a:solidFill>
                  <a:schemeClr val="tx1"/>
                </a:solidFill>
                <a:effectLst/>
                <a:latin typeface="Arial" charset="0"/>
              </a:rPr>
              <a:t>Altså: Er det for liten diversifiseringseffekt for norsk økonomi av å sette oljepengene i SPU portefljen?</a:t>
            </a: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kumimoji="0" lang="nb-NO" sz="12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kumimoji="0" lang="nb-NO" sz="1200" b="1" i="0" u="none" strike="noStrike" cap="none" normalizeH="0" baseline="0" smtClean="0">
                <a:ln>
                  <a:noFill/>
                </a:ln>
                <a:solidFill>
                  <a:schemeClr val="tx1"/>
                </a:solidFill>
                <a:effectLst/>
                <a:latin typeface="Arial" charset="0"/>
              </a:rPr>
              <a:t>Neppe:</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nb-NO" sz="1200" b="0" i="0" u="none" strike="noStrike" cap="none" normalizeH="0" baseline="0" smtClean="0">
                <a:ln>
                  <a:noFill/>
                </a:ln>
                <a:solidFill>
                  <a:schemeClr val="tx1"/>
                </a:solidFill>
                <a:effectLst/>
                <a:latin typeface="Arial" charset="0"/>
              </a:rPr>
              <a:t>Figur til venstre: SPUs oljeaksjer (orange) er ubetydelig del av norsk oljeformue</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nb-NO" sz="1200" b="0" i="0" u="none" strike="noStrike" cap="none" normalizeH="0" baseline="0" smtClean="0">
                <a:ln>
                  <a:noFill/>
                </a:ln>
                <a:solidFill>
                  <a:schemeClr val="tx1"/>
                </a:solidFill>
                <a:effectLst/>
                <a:latin typeface="Arial" charset="0"/>
              </a:rPr>
              <a:t>Tabell til høyre: Fokuser på korrelasjonen og slå fast at det er ubetydelig samvariasjon mellom SPU og oljeindekser</a:t>
            </a:r>
            <a:endParaRPr kumimoji="0" lang="nb-NO" sz="800" b="0" i="0" u="none" strike="noStrike" cap="none" normalizeH="0" baseline="0" smtClean="0">
              <a:ln>
                <a:noFill/>
              </a:ln>
              <a:solidFill>
                <a:schemeClr val="tx1"/>
              </a:solidFill>
              <a:effectLst/>
              <a:latin typeface="Arial" pitchFamily="34" charset="0"/>
            </a:endParaRPr>
          </a:p>
        </p:txBody>
      </p:sp>
      <p:sp>
        <p:nvSpPr>
          <p:cNvPr id="28676" name="Slide Number Placeholder 3"/>
          <p:cNvSpPr>
            <a:spLocks noGrp="1"/>
          </p:cNvSpPr>
          <p:nvPr>
            <p:ph type="sldNum" sz="quarter" idx="5"/>
          </p:nvPr>
        </p:nvSpPr>
        <p:spPr>
          <a:noFill/>
        </p:spPr>
        <p:txBody>
          <a:bodyPr/>
          <a:lstStyle/>
          <a:p>
            <a:fld id="{56283612-81C5-4CDD-A7DA-B39C6CFE51E5}"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kumimoji="0" lang="nb-NO" sz="800" b="0" i="0" u="none" strike="noStrike" cap="none" normalizeH="0" baseline="0" smtClean="0">
                <a:ln>
                  <a:noFill/>
                </a:ln>
                <a:solidFill>
                  <a:schemeClr val="tx1"/>
                </a:solidFill>
                <a:effectLst/>
                <a:latin typeface="Arial" pitchFamily="34" charset="0"/>
              </a:rPr>
              <a:t>Feilene er for beta lik 1. </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nb-NO" sz="800" b="0" i="0" u="none" strike="noStrike" cap="none" normalizeH="0" baseline="0" smtClean="0">
                <a:ln>
                  <a:noFill/>
                </a:ln>
                <a:solidFill>
                  <a:schemeClr val="tx1"/>
                </a:solidFill>
                <a:effectLst/>
                <a:latin typeface="Arial" pitchFamily="34" charset="0"/>
              </a:rPr>
              <a:t> Feil 1: Et prosjekt med beta lik 1 har </a:t>
            </a:r>
            <a:r>
              <a:rPr kumimoji="0" lang="nb-NO" sz="800" b="1" i="0" u="none" strike="noStrike" cap="none" normalizeH="0" baseline="0" smtClean="0">
                <a:ln>
                  <a:noFill/>
                </a:ln>
                <a:solidFill>
                  <a:schemeClr val="tx1"/>
                </a:solidFill>
                <a:effectLst/>
                <a:latin typeface="Arial" pitchFamily="34" charset="0"/>
              </a:rPr>
              <a:t>samme</a:t>
            </a:r>
            <a:r>
              <a:rPr kumimoji="0" lang="nb-NO" sz="800" b="0" i="0" u="none" strike="noStrike" cap="none" normalizeH="0" baseline="0" smtClean="0">
                <a:ln>
                  <a:noFill/>
                </a:ln>
                <a:solidFill>
                  <a:schemeClr val="tx1"/>
                </a:solidFill>
                <a:effectLst/>
                <a:latin typeface="Arial" pitchFamily="34" charset="0"/>
              </a:rPr>
              <a:t> risiko som markedsporteføljen (dersom prosjektet settes inn i markedsporteføljen). Å si ”ingen systematisk risiko” er feil</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kumimoji="0" lang="nb-NO" sz="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nb-NO" sz="800" b="0" i="0" u="none" strike="noStrike" cap="none" normalizeH="0" baseline="0" smtClean="0">
                <a:ln>
                  <a:noFill/>
                </a:ln>
                <a:solidFill>
                  <a:schemeClr val="tx1"/>
                </a:solidFill>
                <a:effectLst/>
                <a:latin typeface="Arial" pitchFamily="34" charset="0"/>
              </a:rPr>
              <a:t>Feil 2: At et prosjekt har beta lik 1 </a:t>
            </a:r>
            <a:r>
              <a:rPr kumimoji="0" lang="nb-NO" sz="800" b="1" i="0" u="none" strike="noStrike" cap="none" normalizeH="0" baseline="0" smtClean="0">
                <a:ln>
                  <a:noFill/>
                </a:ln>
                <a:solidFill>
                  <a:schemeClr val="tx1"/>
                </a:solidFill>
                <a:effectLst/>
                <a:latin typeface="Arial" pitchFamily="34" charset="0"/>
              </a:rPr>
              <a:t>betyr ikke at det er perfekt korrelert med aksjemarkedsindeksen . </a:t>
            </a:r>
            <a:r>
              <a:rPr kumimoji="0" lang="nb-NO" sz="800" b="0" i="0" u="none" strike="noStrike" cap="none" normalizeH="0" baseline="0" smtClean="0">
                <a:ln>
                  <a:noFill/>
                </a:ln>
                <a:solidFill>
                  <a:schemeClr val="tx1"/>
                </a:solidFill>
                <a:effectLst/>
                <a:latin typeface="Arial" pitchFamily="34" charset="0"/>
              </a:rPr>
              <a:t>Prosjektet kan ha masse usystematisk risiko selv om det i gjennomsnitt beveger seg i takt med markedet</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nb-NO" sz="800" b="0" i="0" u="none" strike="noStrike" cap="none" normalizeH="0" baseline="0" smtClean="0">
                <a:ln>
                  <a:noFill/>
                </a:ln>
                <a:solidFill>
                  <a:schemeClr val="tx1"/>
                </a:solidFill>
                <a:effectLst/>
                <a:latin typeface="Arial" pitchFamily="34" charset="0"/>
              </a:rPr>
              <a:t>Å ha beta 1  betyr altså ikke at prosjektets prosentvise avkastning (dvs. relativ endring i markedsverdi) alltid tilsvarer markedets. Det er bare tilfelle hvis all risiko i prosjektet er systematisk</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nb-NO" sz="800" b="0" i="0" u="none" strike="noStrike" cap="none" normalizeH="0" baseline="0" smtClean="0">
                <a:ln>
                  <a:noFill/>
                </a:ln>
                <a:solidFill>
                  <a:schemeClr val="tx1"/>
                </a:solidFill>
                <a:effectLst/>
                <a:latin typeface="Arial" pitchFamily="34" charset="0"/>
              </a:rPr>
              <a:t>Hvis beta er 1 så er </a:t>
            </a:r>
            <a:r>
              <a:rPr kumimoji="0" lang="nb-NO" sz="800" b="1" i="0" u="none" strike="noStrike" cap="none" normalizeH="0" baseline="0" smtClean="0">
                <a:ln>
                  <a:noFill/>
                </a:ln>
                <a:solidFill>
                  <a:schemeClr val="tx1"/>
                </a:solidFill>
                <a:effectLst/>
                <a:latin typeface="Arial" pitchFamily="34" charset="0"/>
              </a:rPr>
              <a:t>forventet </a:t>
            </a:r>
            <a:r>
              <a:rPr kumimoji="0" lang="nb-NO" sz="800" b="0" i="0" u="none" strike="noStrike" cap="none" normalizeH="0" baseline="0" smtClean="0">
                <a:ln>
                  <a:noFill/>
                </a:ln>
                <a:solidFill>
                  <a:schemeClr val="tx1"/>
                </a:solidFill>
                <a:effectLst/>
                <a:latin typeface="Arial" pitchFamily="34" charset="0"/>
              </a:rPr>
              <a:t>bevegelse i prosjektavkastningen den samme som for hele markedet. Denne sammenhengen er imidlertid usikker, og mer usikker desto større andel av prosjektets totalrisiko som er usystematisk</a:t>
            </a:r>
          </a:p>
        </p:txBody>
      </p:sp>
      <p:sp>
        <p:nvSpPr>
          <p:cNvPr id="28676" name="Slide Number Placeholder 3"/>
          <p:cNvSpPr>
            <a:spLocks noGrp="1"/>
          </p:cNvSpPr>
          <p:nvPr>
            <p:ph type="sldNum" sz="quarter" idx="5"/>
          </p:nvPr>
        </p:nvSpPr>
        <p:spPr>
          <a:noFill/>
        </p:spPr>
        <p:txBody>
          <a:bodyPr/>
          <a:lstStyle/>
          <a:p>
            <a:fld id="{56283612-81C5-4CDD-A7DA-B39C6CFE51E5}"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kumimoji="0" lang="nb-NO" sz="800" b="0" i="0" u="none" strike="noStrike" cap="none" normalizeH="0" baseline="0" smtClean="0">
                <a:ln>
                  <a:noFill/>
                </a:ln>
                <a:solidFill>
                  <a:schemeClr val="tx1"/>
                </a:solidFill>
                <a:effectLst/>
                <a:latin typeface="Arial" pitchFamily="34" charset="0"/>
              </a:rPr>
              <a:t>Her oppgis </a:t>
            </a:r>
            <a:r>
              <a:rPr kumimoji="0" lang="nb-NO" sz="800" b="1" i="0" u="none" strike="noStrike" cap="none" normalizeH="0" baseline="0" smtClean="0">
                <a:ln>
                  <a:noFill/>
                </a:ln>
                <a:solidFill>
                  <a:schemeClr val="tx1"/>
                </a:solidFill>
                <a:effectLst/>
                <a:latin typeface="Arial" pitchFamily="34" charset="0"/>
              </a:rPr>
              <a:t>total risiko </a:t>
            </a:r>
            <a:r>
              <a:rPr kumimoji="0" lang="nb-NO" sz="800" b="0" i="0" u="none" strike="noStrike" cap="none" normalizeH="0" baseline="0" smtClean="0">
                <a:ln>
                  <a:noFill/>
                </a:ln>
                <a:solidFill>
                  <a:schemeClr val="tx1"/>
                </a:solidFill>
                <a:effectLst/>
                <a:latin typeface="Arial" pitchFamily="34" charset="0"/>
              </a:rPr>
              <a:t>(her kalt absolutt risiko) og måles som standardavvik</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nb-NO" sz="800" b="0" i="0" u="none" strike="noStrike" cap="none" normalizeH="0" baseline="0" smtClean="0">
                <a:ln>
                  <a:noFill/>
                </a:ln>
                <a:solidFill>
                  <a:schemeClr val="tx1"/>
                </a:solidFill>
                <a:effectLst/>
                <a:latin typeface="Arial" pitchFamily="34" charset="0"/>
              </a:rPr>
              <a:t>For veldiversifiserte aksjefond vil dessuten standardavviket være et OK uttrykk for systematisk risiko fordi mesteparten av usystematisk risiko er fjernet ved at aksjefondet investerer i mange selskaper</a:t>
            </a: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kumimoji="0" lang="nb-NO" sz="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kumimoji="0" lang="nb-NO" sz="800" b="0" i="0" u="none" strike="noStrike" cap="none" normalizeH="0" baseline="0" smtClean="0">
                <a:ln>
                  <a:noFill/>
                </a:ln>
                <a:solidFill>
                  <a:schemeClr val="tx1"/>
                </a:solidFill>
                <a:effectLst/>
                <a:latin typeface="Arial" pitchFamily="34" charset="0"/>
              </a:rPr>
              <a:t>Begrepet </a:t>
            </a:r>
            <a:r>
              <a:rPr kumimoji="0" lang="nb-NO" sz="800" b="1" i="0" u="none" strike="noStrike" cap="none" normalizeH="0" baseline="0" smtClean="0">
                <a:ln>
                  <a:noFill/>
                </a:ln>
                <a:solidFill>
                  <a:schemeClr val="tx1"/>
                </a:solidFill>
                <a:effectLst/>
                <a:latin typeface="Arial" pitchFamily="34" charset="0"/>
              </a:rPr>
              <a:t>normal gjennomsnittsavkastning </a:t>
            </a:r>
            <a:r>
              <a:rPr kumimoji="0" lang="nb-NO" sz="800" b="0" i="0" u="none" strike="noStrike" cap="none" normalizeH="0" baseline="0" smtClean="0">
                <a:ln>
                  <a:noFill/>
                </a:ln>
                <a:solidFill>
                  <a:schemeClr val="tx1"/>
                </a:solidFill>
                <a:effectLst/>
                <a:latin typeface="Arial" pitchFamily="34" charset="0"/>
              </a:rPr>
              <a:t>slik det er brukt i sitatet gjelder det normale for vedkommende prosjekt (aksje eller fond); ikke for for markedet generelt</a:t>
            </a:r>
          </a:p>
        </p:txBody>
      </p:sp>
      <p:sp>
        <p:nvSpPr>
          <p:cNvPr id="28676" name="Slide Number Placeholder 3"/>
          <p:cNvSpPr>
            <a:spLocks noGrp="1"/>
          </p:cNvSpPr>
          <p:nvPr>
            <p:ph type="sldNum" sz="quarter" idx="5"/>
          </p:nvPr>
        </p:nvSpPr>
        <p:spPr>
          <a:noFill/>
        </p:spPr>
        <p:txBody>
          <a:bodyPr/>
          <a:lstStyle/>
          <a:p>
            <a:fld id="{56283612-81C5-4CDD-A7DA-B39C6CFE51E5}"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nb-NO" sz="800" b="0" i="0" u="none" strike="noStrike" cap="none" normalizeH="0" baseline="0" smtClean="0">
                <a:ln>
                  <a:noFill/>
                </a:ln>
                <a:solidFill>
                  <a:schemeClr val="tx1"/>
                </a:solidFill>
                <a:effectLst/>
                <a:latin typeface="Arial" pitchFamily="34" charset="0"/>
              </a:rPr>
              <a:t>Usikkerheten i Uniteds (og Real Madrids) kontanstrøm skapt av Ronaldos suksess eller fiasko er </a:t>
            </a:r>
            <a:r>
              <a:rPr kumimoji="0" lang="nb-NO" sz="800" b="1" i="0" u="none" strike="noStrike" cap="none" normalizeH="0" baseline="0" smtClean="0">
                <a:ln>
                  <a:noFill/>
                </a:ln>
                <a:solidFill>
                  <a:schemeClr val="tx1"/>
                </a:solidFill>
                <a:effectLst/>
                <a:latin typeface="Arial" pitchFamily="34" charset="0"/>
              </a:rPr>
              <a:t>usystematisk</a:t>
            </a:r>
            <a:r>
              <a:rPr kumimoji="0" lang="nb-NO" sz="800" b="0" i="0" u="none" strike="noStrike" cap="none" normalizeH="0" baseline="0" smtClean="0">
                <a:ln>
                  <a:noFill/>
                </a:ln>
                <a:solidFill>
                  <a:schemeClr val="tx1"/>
                </a:solidFill>
                <a:effectLst/>
                <a:latin typeface="Arial" pitchFamily="34" charset="0"/>
              </a:rPr>
              <a:t>: Fullstendig ukorrelert med markedsavkastningen</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kumimoji="0" lang="nb-NO" sz="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nb-NO" sz="800" b="0" i="0" u="none" strike="noStrike" cap="none" normalizeH="0" baseline="0" smtClean="0">
                <a:ln>
                  <a:noFill/>
                </a:ln>
                <a:solidFill>
                  <a:schemeClr val="tx1"/>
                </a:solidFill>
                <a:effectLst/>
                <a:latin typeface="Arial" pitchFamily="34" charset="0"/>
              </a:rPr>
              <a:t>Eieren av Manchester United er imidlertid </a:t>
            </a:r>
            <a:r>
              <a:rPr kumimoji="0" lang="nb-NO" sz="800" b="1" i="0" u="none" strike="noStrike" cap="none" normalizeH="0" baseline="0" smtClean="0">
                <a:ln>
                  <a:noFill/>
                </a:ln>
                <a:solidFill>
                  <a:schemeClr val="tx1"/>
                </a:solidFill>
                <a:effectLst/>
                <a:latin typeface="Arial" pitchFamily="34" charset="0"/>
              </a:rPr>
              <a:t>udiversifiert</a:t>
            </a:r>
            <a:r>
              <a:rPr kumimoji="0" lang="nb-NO" sz="800" b="0" i="0" u="none" strike="noStrike" cap="none" normalizeH="0" baseline="0" smtClean="0">
                <a:ln>
                  <a:noFill/>
                </a:ln>
                <a:solidFill>
                  <a:schemeClr val="tx1"/>
                </a:solidFill>
                <a:effectLst/>
                <a:latin typeface="Arial" pitchFamily="34" charset="0"/>
              </a:rPr>
              <a:t> (mange egg i samme kurv). Derfor kan Ronaldo risiko være </a:t>
            </a:r>
            <a:r>
              <a:rPr kumimoji="0" lang="nb-NO" sz="800" b="1" i="0" u="none" strike="noStrike" cap="none" normalizeH="0" baseline="0" smtClean="0">
                <a:ln>
                  <a:noFill/>
                </a:ln>
                <a:solidFill>
                  <a:schemeClr val="tx1"/>
                </a:solidFill>
                <a:effectLst/>
                <a:latin typeface="Arial" pitchFamily="34" charset="0"/>
              </a:rPr>
              <a:t>relevant</a:t>
            </a:r>
            <a:r>
              <a:rPr kumimoji="0" lang="nb-NO" sz="800" b="0" i="0" u="none" strike="noStrike" cap="none" normalizeH="0" baseline="0" smtClean="0">
                <a:ln>
                  <a:noFill/>
                </a:ln>
                <a:solidFill>
                  <a:schemeClr val="tx1"/>
                </a:solidFill>
                <a:effectLst/>
                <a:latin typeface="Arial" pitchFamily="34" charset="0"/>
              </a:rPr>
              <a:t> for denne eieren når familien skal sette et avkastningskrav til investert kapital og en salgspris for Ronaldo.</a:t>
            </a:r>
          </a:p>
        </p:txBody>
      </p:sp>
      <p:sp>
        <p:nvSpPr>
          <p:cNvPr id="28676" name="Slide Number Placeholder 3"/>
          <p:cNvSpPr>
            <a:spLocks noGrp="1"/>
          </p:cNvSpPr>
          <p:nvPr>
            <p:ph type="sldNum" sz="quarter" idx="5"/>
          </p:nvPr>
        </p:nvSpPr>
        <p:spPr>
          <a:noFill/>
        </p:spPr>
        <p:txBody>
          <a:bodyPr/>
          <a:lstStyle/>
          <a:p>
            <a:fld id="{56283612-81C5-4CDD-A7DA-B39C6CFE51E5}"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kumimoji="0" lang="nb-NO" sz="1200" b="0" i="0" u="none" strike="noStrike" cap="none" normalizeH="0" baseline="0" smtClean="0">
                <a:ln>
                  <a:noFill/>
                </a:ln>
                <a:solidFill>
                  <a:schemeClr val="tx1"/>
                </a:solidFill>
                <a:effectLst/>
                <a:latin typeface="Arial" charset="0"/>
              </a:rPr>
              <a:t>NHD bruker KVM til å verdsette selskaper som staten har eierskap i</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kumimoji="0" lang="nb-NO" sz="12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nb-NO" sz="1200" b="0" i="0" u="none" strike="noStrike" cap="none" normalizeH="0" baseline="0" smtClean="0">
                <a:ln>
                  <a:noFill/>
                </a:ln>
                <a:solidFill>
                  <a:schemeClr val="tx1"/>
                </a:solidFill>
                <a:effectLst/>
                <a:latin typeface="Arial" charset="0"/>
              </a:rPr>
              <a:t>Eierberetningen, som utgis av NHD årlig, har ingen diskusjon av relevant </a:t>
            </a:r>
            <a:r>
              <a:rPr kumimoji="0" lang="nb-NO" sz="1200" b="1" i="0" u="none" strike="noStrike" cap="none" normalizeH="0" baseline="0" smtClean="0">
                <a:ln>
                  <a:noFill/>
                </a:ln>
                <a:solidFill>
                  <a:schemeClr val="tx1"/>
                </a:solidFill>
                <a:effectLst/>
                <a:latin typeface="Arial" charset="0"/>
              </a:rPr>
              <a:t>markedsportefølje</a:t>
            </a:r>
            <a:r>
              <a:rPr kumimoji="0" lang="nb-NO" sz="1200" b="0" i="0" u="none" strike="noStrike" cap="none" normalizeH="0" baseline="0" smtClean="0">
                <a:ln>
                  <a:noFill/>
                </a:ln>
                <a:solidFill>
                  <a:schemeClr val="tx1"/>
                </a:solidFill>
                <a:effectLst/>
                <a:latin typeface="Arial" charset="0"/>
              </a:rPr>
              <a:t> sett fra statens side.</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nb-NO" sz="1200" b="0" i="0" u="none" strike="noStrike" cap="none" normalizeH="0" baseline="0" smtClean="0">
                <a:ln>
                  <a:noFill/>
                </a:ln>
                <a:solidFill>
                  <a:schemeClr val="tx1"/>
                </a:solidFill>
                <a:effectLst/>
                <a:latin typeface="Arial" charset="0"/>
              </a:rPr>
              <a:t>Staten (nasjonalformuen) er særdeles diversifisert og derfor kanskje risikomessig sett annerledes enn Oslo Børs. </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nb-NO" sz="1200" b="0" i="0" u="none" strike="noStrike" cap="none" normalizeH="0" baseline="0" smtClean="0">
                <a:ln>
                  <a:noFill/>
                </a:ln>
                <a:solidFill>
                  <a:schemeClr val="tx1"/>
                </a:solidFill>
                <a:effectLst/>
                <a:latin typeface="Arial" charset="0"/>
              </a:rPr>
              <a:t>Dette kan medføre at et prosjekts samvariasjon med Oslo Børs kan være annerledes enn med nasjonalformuen. For statlig eierskap er den siste samvariasjonen minst like relevant som den første</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nb-NO" sz="1200" b="0" i="0" u="none" strike="noStrike" cap="none" normalizeH="0" baseline="0" smtClean="0">
                <a:ln>
                  <a:noFill/>
                </a:ln>
                <a:solidFill>
                  <a:schemeClr val="tx1"/>
                </a:solidFill>
                <a:effectLst/>
                <a:latin typeface="Arial" charset="0"/>
              </a:rPr>
              <a:t>Alt dette kan bety noe for hva som er korrekt kapitalkostnad for statlig eierskap. Spørsmålet synes helt uavklart</a:t>
            </a:r>
            <a:endParaRPr kumimoji="0" lang="nb-NO" sz="800" b="0" i="0" u="none" strike="noStrike" cap="none" normalizeH="0" baseline="0" smtClean="0">
              <a:ln>
                <a:noFill/>
              </a:ln>
              <a:solidFill>
                <a:schemeClr val="tx1"/>
              </a:solidFill>
              <a:effectLst/>
              <a:latin typeface="Arial" pitchFamily="34" charset="0"/>
            </a:endParaRPr>
          </a:p>
        </p:txBody>
      </p:sp>
      <p:sp>
        <p:nvSpPr>
          <p:cNvPr id="28676" name="Slide Number Placeholder 3"/>
          <p:cNvSpPr>
            <a:spLocks noGrp="1"/>
          </p:cNvSpPr>
          <p:nvPr>
            <p:ph type="sldNum" sz="quarter" idx="5"/>
          </p:nvPr>
        </p:nvSpPr>
        <p:spPr>
          <a:noFill/>
        </p:spPr>
        <p:txBody>
          <a:bodyPr/>
          <a:lstStyle/>
          <a:p>
            <a:fld id="{56283612-81C5-4CDD-A7DA-B39C6CFE51E5}"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solidFill>
          <a:srgbClr val="A3B2CC"/>
        </a:solidFill>
        <a:effectLst/>
      </p:bgPr>
    </p:bg>
    <p:spTree>
      <p:nvGrpSpPr>
        <p:cNvPr id="1" name=""/>
        <p:cNvGrpSpPr/>
        <p:nvPr/>
      </p:nvGrpSpPr>
      <p:grpSpPr>
        <a:xfrm>
          <a:off x="0" y="0"/>
          <a:ext cx="0" cy="0"/>
          <a:chOff x="0" y="0"/>
          <a:chExt cx="0" cy="0"/>
        </a:xfrm>
      </p:grpSpPr>
      <p:pic>
        <p:nvPicPr>
          <p:cNvPr id="4" name="Picture 8" descr="fagbok HVITpc"/>
          <p:cNvPicPr>
            <a:picLocks noChangeAspect="1" noChangeArrowheads="1"/>
          </p:cNvPicPr>
          <p:nvPr/>
        </p:nvPicPr>
        <p:blipFill>
          <a:blip r:embed="rId2" cstate="screen"/>
          <a:srcRect/>
          <a:stretch>
            <a:fillRect/>
          </a:stretch>
        </p:blipFill>
        <p:spPr bwMode="auto">
          <a:xfrm>
            <a:off x="3924300" y="333375"/>
            <a:ext cx="1231900" cy="596900"/>
          </a:xfrm>
          <a:prstGeom prst="rect">
            <a:avLst/>
          </a:prstGeom>
          <a:noFill/>
          <a:ln w="9525">
            <a:noFill/>
            <a:miter lim="800000"/>
            <a:headEnd/>
            <a:tailEnd/>
          </a:ln>
        </p:spPr>
      </p:pic>
      <p:pic>
        <p:nvPicPr>
          <p:cNvPr id="5" name="Picture 7" descr="baner2 copy.jpg"/>
          <p:cNvPicPr>
            <a:picLocks noChangeAspect="1"/>
          </p:cNvPicPr>
          <p:nvPr userDrawn="1"/>
        </p:nvPicPr>
        <p:blipFill>
          <a:blip r:embed="rId3" cstate="screen"/>
          <a:srcRect/>
          <a:stretch>
            <a:fillRect/>
          </a:stretch>
        </p:blipFill>
        <p:spPr bwMode="auto">
          <a:xfrm>
            <a:off x="0" y="6415088"/>
            <a:ext cx="9144000" cy="442912"/>
          </a:xfrm>
          <a:prstGeom prst="rect">
            <a:avLst/>
          </a:prstGeom>
          <a:noFill/>
          <a:ln w="9525">
            <a:noFill/>
            <a:miter lim="800000"/>
            <a:headEnd/>
            <a:tailEnd/>
          </a:ln>
        </p:spPr>
      </p:pic>
      <p:sp>
        <p:nvSpPr>
          <p:cNvPr id="3075" name="Rectangle 3"/>
          <p:cNvSpPr>
            <a:spLocks noGrp="1" noChangeArrowheads="1"/>
          </p:cNvSpPr>
          <p:nvPr>
            <p:ph type="ctrTitle"/>
          </p:nvPr>
        </p:nvSpPr>
        <p:spPr>
          <a:xfrm>
            <a:off x="755650" y="2133600"/>
            <a:ext cx="7772400" cy="1179513"/>
          </a:xfrm>
        </p:spPr>
        <p:txBody>
          <a:bodyPr/>
          <a:lstStyle>
            <a:lvl1pPr algn="ctr">
              <a:defRPr>
                <a:solidFill>
                  <a:schemeClr val="bg1"/>
                </a:solidFill>
              </a:defRPr>
            </a:lvl1pPr>
          </a:lstStyle>
          <a:p>
            <a:r>
              <a:rPr lang="en-US" dirty="0" smtClean="0"/>
              <a:t>Click to edit Master title style</a:t>
            </a:r>
            <a:endParaRPr lang="nb-NO" dirty="0"/>
          </a:p>
        </p:txBody>
      </p:sp>
      <p:sp>
        <p:nvSpPr>
          <p:cNvPr id="3076" name="Rectangle 4"/>
          <p:cNvSpPr>
            <a:spLocks noGrp="1" noChangeArrowheads="1"/>
          </p:cNvSpPr>
          <p:nvPr>
            <p:ph type="subTitle" idx="1"/>
          </p:nvPr>
        </p:nvSpPr>
        <p:spPr>
          <a:xfrm>
            <a:off x="1403350" y="3573463"/>
            <a:ext cx="6400800" cy="1752600"/>
          </a:xfrm>
        </p:spPr>
        <p:txBody>
          <a:bodyPr/>
          <a:lstStyle>
            <a:lvl1pPr marL="0" indent="0" algn="ctr">
              <a:buFontTx/>
              <a:buNone/>
              <a:defRPr>
                <a:solidFill>
                  <a:srgbClr val="FFCC00"/>
                </a:solidFill>
              </a:defRPr>
            </a:lvl1pPr>
          </a:lstStyle>
          <a:p>
            <a:r>
              <a:rPr lang="en-US" dirty="0" smtClean="0"/>
              <a:t>Click to edit Master subtitle style</a:t>
            </a:r>
            <a:endParaRPr lang="nb-NO"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nb-NO" smtClean="0"/>
              <a:t>06.07.2009</a:t>
            </a:r>
            <a:endParaRPr lang="nb-NO"/>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nb-NO" smtClean="0"/>
              <a:t>Kapittel 7 - Kapitalkostnad</a:t>
            </a:r>
            <a:endParaRPr lang="nb-NO"/>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3455877-DE75-45D4-89B5-E04982B7F78D}" type="slidenum">
              <a:rPr lang="nb-NO"/>
              <a:pPr>
                <a:defRPr/>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Rectangle 3"/>
          <p:cNvSpPr>
            <a:spLocks noGrp="1" noChangeArrowheads="1"/>
          </p:cNvSpPr>
          <p:nvPr>
            <p:ph type="body" idx="1"/>
          </p:nvPr>
        </p:nvSpPr>
        <p:spPr bwMode="auto">
          <a:xfrm>
            <a:off x="446088" y="15573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pic>
        <p:nvPicPr>
          <p:cNvPr id="1028" name="Picture 5" descr="baner2 copy.jpg"/>
          <p:cNvPicPr>
            <a:picLocks noChangeAspect="1"/>
          </p:cNvPicPr>
          <p:nvPr userDrawn="1"/>
        </p:nvPicPr>
        <p:blipFill>
          <a:blip r:embed="rId4" cstate="screen"/>
          <a:srcRect/>
          <a:stretch>
            <a:fillRect/>
          </a:stretch>
        </p:blipFill>
        <p:spPr bwMode="auto">
          <a:xfrm>
            <a:off x="0" y="6415088"/>
            <a:ext cx="9144000" cy="4429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 id="2147483687" r:id="rId2"/>
  </p:sldLayoutIdLst>
  <p:hf sldNum="0" hdr="0" ftr="0" dt="0"/>
  <p:txStyles>
    <p:titleStyle>
      <a:lvl1pPr algn="l" rtl="0" eaLnBrk="0" fontAlgn="base" hangingPunct="0">
        <a:spcBef>
          <a:spcPct val="0"/>
        </a:spcBef>
        <a:spcAft>
          <a:spcPct val="0"/>
        </a:spcAft>
        <a:defRPr sz="3600" b="1">
          <a:solidFill>
            <a:srgbClr val="A3B2CC"/>
          </a:solidFill>
          <a:latin typeface="+mj-lt"/>
          <a:ea typeface="+mj-ea"/>
          <a:cs typeface="+mj-cs"/>
        </a:defRPr>
      </a:lvl1pPr>
      <a:lvl2pPr algn="l" rtl="0" eaLnBrk="0" fontAlgn="base" hangingPunct="0">
        <a:spcBef>
          <a:spcPct val="0"/>
        </a:spcBef>
        <a:spcAft>
          <a:spcPct val="0"/>
        </a:spcAft>
        <a:defRPr sz="3600" b="1">
          <a:solidFill>
            <a:srgbClr val="A3B2CC"/>
          </a:solidFill>
          <a:latin typeface="Arial" charset="0"/>
        </a:defRPr>
      </a:lvl2pPr>
      <a:lvl3pPr algn="l" rtl="0" eaLnBrk="0" fontAlgn="base" hangingPunct="0">
        <a:spcBef>
          <a:spcPct val="0"/>
        </a:spcBef>
        <a:spcAft>
          <a:spcPct val="0"/>
        </a:spcAft>
        <a:defRPr sz="3600" b="1">
          <a:solidFill>
            <a:srgbClr val="A3B2CC"/>
          </a:solidFill>
          <a:latin typeface="Arial" charset="0"/>
        </a:defRPr>
      </a:lvl3pPr>
      <a:lvl4pPr algn="l" rtl="0" eaLnBrk="0" fontAlgn="base" hangingPunct="0">
        <a:spcBef>
          <a:spcPct val="0"/>
        </a:spcBef>
        <a:spcAft>
          <a:spcPct val="0"/>
        </a:spcAft>
        <a:defRPr sz="3600" b="1">
          <a:solidFill>
            <a:srgbClr val="A3B2CC"/>
          </a:solidFill>
          <a:latin typeface="Arial" charset="0"/>
        </a:defRPr>
      </a:lvl4pPr>
      <a:lvl5pPr algn="l" rtl="0" eaLnBrk="0" fontAlgn="base" hangingPunct="0">
        <a:spcBef>
          <a:spcPct val="0"/>
        </a:spcBef>
        <a:spcAft>
          <a:spcPct val="0"/>
        </a:spcAft>
        <a:defRPr sz="3600" b="1">
          <a:solidFill>
            <a:srgbClr val="A3B2CC"/>
          </a:solidFill>
          <a:latin typeface="Arial" charset="0"/>
        </a:defRPr>
      </a:lvl5pPr>
      <a:lvl6pPr marL="457200" algn="l" rtl="0" eaLnBrk="1" fontAlgn="base" hangingPunct="1">
        <a:spcBef>
          <a:spcPct val="0"/>
        </a:spcBef>
        <a:spcAft>
          <a:spcPct val="0"/>
        </a:spcAft>
        <a:defRPr sz="3600" b="1">
          <a:solidFill>
            <a:srgbClr val="CC3300"/>
          </a:solidFill>
          <a:latin typeface="Arial" charset="0"/>
        </a:defRPr>
      </a:lvl6pPr>
      <a:lvl7pPr marL="914400" algn="l" rtl="0" eaLnBrk="1" fontAlgn="base" hangingPunct="1">
        <a:spcBef>
          <a:spcPct val="0"/>
        </a:spcBef>
        <a:spcAft>
          <a:spcPct val="0"/>
        </a:spcAft>
        <a:defRPr sz="3600" b="1">
          <a:solidFill>
            <a:srgbClr val="CC3300"/>
          </a:solidFill>
          <a:latin typeface="Arial" charset="0"/>
        </a:defRPr>
      </a:lvl7pPr>
      <a:lvl8pPr marL="1371600" algn="l" rtl="0" eaLnBrk="1" fontAlgn="base" hangingPunct="1">
        <a:spcBef>
          <a:spcPct val="0"/>
        </a:spcBef>
        <a:spcAft>
          <a:spcPct val="0"/>
        </a:spcAft>
        <a:defRPr sz="3600" b="1">
          <a:solidFill>
            <a:srgbClr val="CC3300"/>
          </a:solidFill>
          <a:latin typeface="Arial" charset="0"/>
        </a:defRPr>
      </a:lvl8pPr>
      <a:lvl9pPr marL="1828800" algn="l" rtl="0" eaLnBrk="1" fontAlgn="base" hangingPunct="1">
        <a:spcBef>
          <a:spcPct val="0"/>
        </a:spcBef>
        <a:spcAft>
          <a:spcPct val="0"/>
        </a:spcAft>
        <a:defRPr sz="3600" b="1">
          <a:solidFill>
            <a:srgbClr val="CC33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eierberetningen.no/index.gan?id=17436&amp;subid=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hyperlink" Target="http://www.nordea.no/sitemod/upload/root/www_nordea_no/Html/Other/nordea_markets_FondsOrdliste.html#bet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hyperlink" Target="http://www.pareto.no/no/Pareto-Forvaltning/Informasjon/Risiko--Avkastning.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hyperlink" Target="http://www.hegnar.no/sport_fritid/article378997.ec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eierberetningen.no/index.gan?id=17436&amp;subi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533400"/>
            <a:ext cx="8229600" cy="1447800"/>
          </a:xfrm>
        </p:spPr>
        <p:txBody>
          <a:bodyPr/>
          <a:lstStyle/>
          <a:p>
            <a:pPr algn="ctr"/>
            <a:r>
              <a:rPr lang="nb-NO" sz="3200" dirty="0" smtClean="0"/>
              <a:t>Kapittel 7</a:t>
            </a:r>
            <a:r>
              <a:rPr lang="nb-NO" dirty="0" smtClean="0"/>
              <a:t/>
            </a:r>
            <a:br>
              <a:rPr lang="nb-NO" dirty="0" smtClean="0"/>
            </a:br>
            <a:r>
              <a:rPr lang="nb-NO" sz="2800" dirty="0" smtClean="0">
                <a:solidFill>
                  <a:schemeClr val="tx1"/>
                </a:solidFill>
              </a:rPr>
              <a:t>Kapitalkostnad</a:t>
            </a:r>
            <a:r>
              <a:rPr lang="nb-NO" b="0" dirty="0" smtClean="0">
                <a:solidFill>
                  <a:schemeClr val="tx1"/>
                </a:solidFill>
              </a:rPr>
              <a:t/>
            </a:r>
            <a:br>
              <a:rPr lang="nb-NO" b="0" dirty="0" smtClean="0">
                <a:solidFill>
                  <a:schemeClr val="tx1"/>
                </a:solidFill>
              </a:rPr>
            </a:br>
            <a:r>
              <a:rPr lang="nb-NO" sz="2800" b="0" dirty="0" smtClean="0">
                <a:solidFill>
                  <a:schemeClr val="tx1"/>
                </a:solidFill>
              </a:rPr>
              <a:t>Tillegg</a:t>
            </a:r>
          </a:p>
        </p:txBody>
      </p:sp>
      <p:pic>
        <p:nvPicPr>
          <p:cNvPr id="1026" name="Picture 2"/>
          <p:cNvPicPr>
            <a:picLocks noChangeAspect="1" noChangeArrowheads="1"/>
          </p:cNvPicPr>
          <p:nvPr/>
        </p:nvPicPr>
        <p:blipFill>
          <a:blip r:embed="rId3" cstate="screen"/>
          <a:srcRect/>
          <a:stretch>
            <a:fillRect/>
          </a:stretch>
        </p:blipFill>
        <p:spPr bwMode="auto">
          <a:xfrm>
            <a:off x="2924187" y="2528908"/>
            <a:ext cx="3362325" cy="3829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14282" y="214290"/>
            <a:ext cx="8643998" cy="10474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nb-NO" sz="3200" b="1" dirty="0" smtClean="0">
                <a:solidFill>
                  <a:srgbClr val="A3B2CC"/>
                </a:solidFill>
                <a:latin typeface="Arial" pitchFamily="34" charset="0"/>
                <a:ea typeface="+mj-ea"/>
                <a:cs typeface="Arial" pitchFamily="34" charset="0"/>
              </a:rPr>
              <a:t>Mer om bruk av KVM i Nærings- </a:t>
            </a:r>
            <a:r>
              <a:rPr lang="nb-NO" sz="3200" b="1" smtClean="0">
                <a:solidFill>
                  <a:srgbClr val="A3B2CC"/>
                </a:solidFill>
                <a:latin typeface="Arial" pitchFamily="34" charset="0"/>
                <a:ea typeface="+mj-ea"/>
                <a:cs typeface="Arial" pitchFamily="34" charset="0"/>
              </a:rPr>
              <a:t>og handelsdepartementet </a:t>
            </a:r>
            <a:endParaRPr lang="nb-NO" sz="3200" b="1" noProof="0" dirty="0" smtClean="0">
              <a:solidFill>
                <a:srgbClr val="A3B2CC"/>
              </a:solidFill>
              <a:latin typeface="Arial" pitchFamily="34" charset="0"/>
              <a:ea typeface="+mj-ea"/>
              <a:cs typeface="Arial" pitchFamily="34" charset="0"/>
            </a:endParaRPr>
          </a:p>
        </p:txBody>
      </p:sp>
      <p:sp>
        <p:nvSpPr>
          <p:cNvPr id="8" name="Rectangle 7"/>
          <p:cNvSpPr/>
          <p:nvPr/>
        </p:nvSpPr>
        <p:spPr>
          <a:xfrm>
            <a:off x="1371600" y="1447800"/>
            <a:ext cx="6468437" cy="369332"/>
          </a:xfrm>
          <a:prstGeom prst="rect">
            <a:avLst/>
          </a:prstGeom>
        </p:spPr>
        <p:txBody>
          <a:bodyPr wrap="none">
            <a:spAutoFit/>
          </a:bodyPr>
          <a:lstStyle/>
          <a:p>
            <a:r>
              <a:rPr lang="nb-NO" dirty="0" smtClean="0"/>
              <a:t>Les mer på </a:t>
            </a:r>
            <a:r>
              <a:rPr lang="nb-NO" dirty="0" smtClean="0">
                <a:hlinkClick r:id="rId3"/>
              </a:rPr>
              <a:t>Nærings- og handelsdepartementet sine nettsider</a:t>
            </a:r>
            <a:endParaRPr lang="nb-NO" dirty="0"/>
          </a:p>
        </p:txBody>
      </p:sp>
      <p:sp>
        <p:nvSpPr>
          <p:cNvPr id="11" name="Rectangle 10"/>
          <p:cNvSpPr/>
          <p:nvPr/>
        </p:nvSpPr>
        <p:spPr>
          <a:xfrm>
            <a:off x="428596" y="2628347"/>
            <a:ext cx="8286808" cy="3785652"/>
          </a:xfrm>
          <a:prstGeom prst="rect">
            <a:avLst/>
          </a:prstGeom>
        </p:spPr>
        <p:txBody>
          <a:bodyPr wrap="square">
            <a:spAutoFit/>
          </a:bodyPr>
          <a:lstStyle/>
          <a:p>
            <a:pPr>
              <a:lnSpc>
                <a:spcPct val="150000"/>
              </a:lnSpc>
            </a:pPr>
            <a:r>
              <a:rPr lang="nb-NO" sz="2000" dirty="0" smtClean="0"/>
              <a:t>”For unoterte selskaper hvor det er vanskelig å finne hensiktsmessige børsnoterteselskaper og bransjer å sammenligne med for å finne markedsverdier, foretas det verdivurderinger av de største selskapene. Ved verdivurderinger benyttes eksterne finansielle rådgivere som utarbeider de konkrete anslagene på verdien av selskapene. Verdiene av de unoterte selskapene kan være betydelige, og eksterne verdivurderinger er således et viktig verktøy for staten som eier for å kunne vurdere den økonomiske utviklingen i sin portefølje”</a:t>
            </a:r>
          </a:p>
        </p:txBody>
      </p:sp>
      <p:pic>
        <p:nvPicPr>
          <p:cNvPr id="12" name="Picture 11"/>
          <p:cNvPicPr>
            <a:picLocks noChangeAspect="1" noChangeArrowheads="1"/>
          </p:cNvPicPr>
          <p:nvPr/>
        </p:nvPicPr>
        <p:blipFill>
          <a:blip r:embed="rId4" cstate="screen"/>
          <a:srcRect/>
          <a:stretch>
            <a:fillRect/>
          </a:stretch>
        </p:blipFill>
        <p:spPr bwMode="auto">
          <a:xfrm>
            <a:off x="3200384" y="1905000"/>
            <a:ext cx="2286016" cy="64168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14282" y="214290"/>
            <a:ext cx="8643998" cy="10474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nb-NO" sz="3200" b="1" noProof="0" dirty="0" smtClean="0">
                <a:solidFill>
                  <a:srgbClr val="A3B2CC"/>
                </a:solidFill>
                <a:latin typeface="Arial" pitchFamily="34" charset="0"/>
                <a:ea typeface="+mj-ea"/>
                <a:cs typeface="Arial" pitchFamily="34" charset="0"/>
              </a:rPr>
              <a:t>Risiko visualisert som histogram</a:t>
            </a:r>
          </a:p>
        </p:txBody>
      </p:sp>
      <p:sp>
        <p:nvSpPr>
          <p:cNvPr id="6" name="Rectangle 5"/>
          <p:cNvSpPr/>
          <p:nvPr/>
        </p:nvSpPr>
        <p:spPr>
          <a:xfrm>
            <a:off x="357158" y="1142984"/>
            <a:ext cx="8501122" cy="369332"/>
          </a:xfrm>
          <a:prstGeom prst="rect">
            <a:avLst/>
          </a:prstGeom>
        </p:spPr>
        <p:txBody>
          <a:bodyPr wrap="square">
            <a:spAutoFit/>
          </a:bodyPr>
          <a:lstStyle/>
          <a:p>
            <a:pPr algn="ctr"/>
            <a:r>
              <a:rPr lang="nb-NO" sz="1800" dirty="0" smtClean="0"/>
              <a:t>St.meld. nr. 20 (2008-2009): Om forvaltningen av Statens pensjonsfond i 2008</a:t>
            </a:r>
            <a:endParaRPr lang="nb-NO" sz="1800" dirty="0"/>
          </a:p>
        </p:txBody>
      </p:sp>
      <p:pic>
        <p:nvPicPr>
          <p:cNvPr id="2051" name="Picture 3"/>
          <p:cNvPicPr>
            <a:picLocks noChangeAspect="1" noChangeArrowheads="1"/>
          </p:cNvPicPr>
          <p:nvPr/>
        </p:nvPicPr>
        <p:blipFill>
          <a:blip r:embed="rId3" cstate="screen"/>
          <a:srcRect/>
          <a:stretch>
            <a:fillRect/>
          </a:stretch>
        </p:blipFill>
        <p:spPr bwMode="auto">
          <a:xfrm>
            <a:off x="2590800" y="1524000"/>
            <a:ext cx="3824302" cy="4589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14282" y="214290"/>
            <a:ext cx="8643998" cy="10474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nb-NO" sz="3000" b="1" dirty="0" smtClean="0">
                <a:solidFill>
                  <a:srgbClr val="A3B2CC"/>
                </a:solidFill>
                <a:latin typeface="Arial" pitchFamily="34" charset="0"/>
                <a:ea typeface="+mj-ea"/>
                <a:cs typeface="Arial" pitchFamily="34" charset="0"/>
              </a:rPr>
              <a:t>Også</a:t>
            </a:r>
            <a:r>
              <a:rPr lang="nb-NO" sz="3000" b="1" noProof="0" dirty="0" smtClean="0">
                <a:solidFill>
                  <a:srgbClr val="A3B2CC"/>
                </a:solidFill>
                <a:latin typeface="Arial" pitchFamily="34" charset="0"/>
                <a:ea typeface="+mj-ea"/>
                <a:cs typeface="Arial" pitchFamily="34" charset="0"/>
              </a:rPr>
              <a:t> svært diversifiserte porteføljer har risiko</a:t>
            </a:r>
          </a:p>
        </p:txBody>
      </p:sp>
      <p:sp>
        <p:nvSpPr>
          <p:cNvPr id="6" name="Rectangle 5"/>
          <p:cNvSpPr/>
          <p:nvPr/>
        </p:nvSpPr>
        <p:spPr>
          <a:xfrm>
            <a:off x="381000" y="1143000"/>
            <a:ext cx="8501122" cy="369332"/>
          </a:xfrm>
          <a:prstGeom prst="rect">
            <a:avLst/>
          </a:prstGeom>
        </p:spPr>
        <p:txBody>
          <a:bodyPr wrap="square">
            <a:spAutoFit/>
          </a:bodyPr>
          <a:lstStyle/>
          <a:p>
            <a:pPr algn="ctr"/>
            <a:r>
              <a:rPr lang="nb-NO" sz="1800" dirty="0" smtClean="0"/>
              <a:t>St.meld. nr. 20 (2008-2009): Om forvaltningen av Statens pensjonsfond i 2008</a:t>
            </a:r>
            <a:endParaRPr lang="nb-NO" sz="1800" dirty="0"/>
          </a:p>
        </p:txBody>
      </p:sp>
      <p:pic>
        <p:nvPicPr>
          <p:cNvPr id="1026" name="Picture 2"/>
          <p:cNvPicPr>
            <a:picLocks noChangeAspect="1" noChangeArrowheads="1"/>
          </p:cNvPicPr>
          <p:nvPr/>
        </p:nvPicPr>
        <p:blipFill>
          <a:blip r:embed="rId3" cstate="screen"/>
          <a:srcRect/>
          <a:stretch>
            <a:fillRect/>
          </a:stretch>
        </p:blipFill>
        <p:spPr bwMode="auto">
          <a:xfrm>
            <a:off x="2590800" y="1524000"/>
            <a:ext cx="37338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642910" y="214290"/>
            <a:ext cx="7572428" cy="10474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nb-NO" sz="3000" b="1" noProof="0" dirty="0" err="1" smtClean="0">
                <a:solidFill>
                  <a:srgbClr val="A3B2CC"/>
                </a:solidFill>
                <a:latin typeface="Arial" pitchFamily="34" charset="0"/>
                <a:ea typeface="+mj-ea"/>
                <a:cs typeface="Arial" pitchFamily="34" charset="0"/>
              </a:rPr>
              <a:t>Samvariasjon</a:t>
            </a:r>
            <a:r>
              <a:rPr lang="nb-NO" sz="3000" b="1" noProof="0" dirty="0" smtClean="0">
                <a:solidFill>
                  <a:srgbClr val="A3B2CC"/>
                </a:solidFill>
                <a:latin typeface="Arial" pitchFamily="34" charset="0"/>
                <a:ea typeface="+mj-ea"/>
                <a:cs typeface="Arial"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lang="nb-NO" sz="3000" b="1" noProof="0" dirty="0" smtClean="0">
                <a:solidFill>
                  <a:srgbClr val="A3B2CC"/>
                </a:solidFill>
                <a:latin typeface="Arial" pitchFamily="34" charset="0"/>
                <a:ea typeface="+mj-ea"/>
                <a:cs typeface="Arial" pitchFamily="34" charset="0"/>
              </a:rPr>
              <a:t>Kinodrift går godt når annet går dårlig</a:t>
            </a:r>
          </a:p>
        </p:txBody>
      </p:sp>
      <p:sp>
        <p:nvSpPr>
          <p:cNvPr id="6" name="Rectangle 5"/>
          <p:cNvSpPr/>
          <p:nvPr/>
        </p:nvSpPr>
        <p:spPr>
          <a:xfrm>
            <a:off x="357158" y="1345156"/>
            <a:ext cx="8501122" cy="369332"/>
          </a:xfrm>
          <a:prstGeom prst="rect">
            <a:avLst/>
          </a:prstGeom>
        </p:spPr>
        <p:txBody>
          <a:bodyPr wrap="square">
            <a:spAutoFit/>
          </a:bodyPr>
          <a:lstStyle/>
          <a:p>
            <a:pPr algn="ctr"/>
            <a:r>
              <a:rPr lang="nb-NO" sz="1800" smtClean="0"/>
              <a:t>Finansavisen 12.03.2008</a:t>
            </a:r>
            <a:endParaRPr lang="nb-NO" sz="1800"/>
          </a:p>
        </p:txBody>
      </p:sp>
      <p:pic>
        <p:nvPicPr>
          <p:cNvPr id="15361" name="Picture 1"/>
          <p:cNvPicPr>
            <a:picLocks noChangeAspect="1" noChangeArrowheads="1"/>
          </p:cNvPicPr>
          <p:nvPr/>
        </p:nvPicPr>
        <p:blipFill>
          <a:blip r:embed="rId3" cstate="screen"/>
          <a:srcRect/>
          <a:stretch>
            <a:fillRect/>
          </a:stretch>
        </p:blipFill>
        <p:spPr bwMode="auto">
          <a:xfrm>
            <a:off x="762000" y="1828800"/>
            <a:ext cx="7870886"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14282" y="214290"/>
            <a:ext cx="8643998" cy="10474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nb-NO" sz="3000" b="1" dirty="0" smtClean="0">
                <a:solidFill>
                  <a:srgbClr val="A3B2CC"/>
                </a:solidFill>
                <a:latin typeface="Arial" pitchFamily="34" charset="0"/>
                <a:ea typeface="+mj-ea"/>
                <a:cs typeface="Arial" pitchFamily="34" charset="0"/>
              </a:rPr>
              <a:t>Stor </a:t>
            </a:r>
            <a:r>
              <a:rPr lang="nb-NO" sz="3000" b="1" dirty="0" err="1" smtClean="0">
                <a:solidFill>
                  <a:srgbClr val="A3B2CC"/>
                </a:solidFill>
                <a:latin typeface="Arial" pitchFamily="34" charset="0"/>
                <a:ea typeface="+mj-ea"/>
                <a:cs typeface="Arial" pitchFamily="34" charset="0"/>
              </a:rPr>
              <a:t>samvariasjon</a:t>
            </a:r>
            <a:r>
              <a:rPr lang="nb-NO" sz="3000" b="1" dirty="0" smtClean="0">
                <a:solidFill>
                  <a:srgbClr val="A3B2CC"/>
                </a:solidFill>
                <a:latin typeface="Arial" pitchFamily="34" charset="0"/>
                <a:ea typeface="+mj-ea"/>
                <a:cs typeface="Arial" pitchFamily="34" charset="0"/>
              </a:rPr>
              <a:t> mellom SPU og norsk oljesektor?</a:t>
            </a:r>
            <a:endParaRPr lang="nb-NO" sz="3000" b="1" noProof="0" dirty="0" smtClean="0">
              <a:solidFill>
                <a:srgbClr val="A3B2CC"/>
              </a:solidFill>
              <a:latin typeface="Arial" pitchFamily="34" charset="0"/>
              <a:ea typeface="+mj-ea"/>
              <a:cs typeface="Arial" pitchFamily="34" charset="0"/>
            </a:endParaRPr>
          </a:p>
        </p:txBody>
      </p:sp>
      <p:sp>
        <p:nvSpPr>
          <p:cNvPr id="6" name="Rectangle 5"/>
          <p:cNvSpPr/>
          <p:nvPr/>
        </p:nvSpPr>
        <p:spPr>
          <a:xfrm>
            <a:off x="357158" y="1428736"/>
            <a:ext cx="8501122" cy="369332"/>
          </a:xfrm>
          <a:prstGeom prst="rect">
            <a:avLst/>
          </a:prstGeom>
        </p:spPr>
        <p:txBody>
          <a:bodyPr wrap="square">
            <a:spAutoFit/>
          </a:bodyPr>
          <a:lstStyle/>
          <a:p>
            <a:pPr algn="ctr"/>
            <a:r>
              <a:rPr lang="nb-NO" sz="1800" smtClean="0"/>
              <a:t>St.meld. nr. 20 (2008-2009): Om forvaltningen av Statens pensjonsfond i 2008</a:t>
            </a:r>
            <a:endParaRPr lang="nb-NO" sz="1800"/>
          </a:p>
        </p:txBody>
      </p:sp>
      <p:pic>
        <p:nvPicPr>
          <p:cNvPr id="3074" name="Picture 2"/>
          <p:cNvPicPr>
            <a:picLocks noChangeAspect="1" noChangeArrowheads="1"/>
          </p:cNvPicPr>
          <p:nvPr/>
        </p:nvPicPr>
        <p:blipFill>
          <a:blip r:embed="rId3" cstate="screen"/>
          <a:srcRect/>
          <a:stretch>
            <a:fillRect/>
          </a:stretch>
        </p:blipFill>
        <p:spPr bwMode="auto">
          <a:xfrm>
            <a:off x="571472" y="1928801"/>
            <a:ext cx="3314728" cy="4324335"/>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screen"/>
          <a:srcRect/>
          <a:stretch>
            <a:fillRect/>
          </a:stretch>
        </p:blipFill>
        <p:spPr bwMode="auto">
          <a:xfrm>
            <a:off x="4483568" y="2143116"/>
            <a:ext cx="4479464" cy="2571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14282" y="214290"/>
            <a:ext cx="8643998" cy="10474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nb-NO" sz="3200" b="1" dirty="0" smtClean="0">
                <a:solidFill>
                  <a:srgbClr val="A3B2CC"/>
                </a:solidFill>
                <a:latin typeface="Arial" pitchFamily="34" charset="0"/>
                <a:ea typeface="+mj-ea"/>
                <a:cs typeface="Arial" pitchFamily="34" charset="0"/>
              </a:rPr>
              <a:t>Beta i Nordeas fondsordliste: Finn to feil</a:t>
            </a:r>
            <a:endParaRPr lang="nb-NO" sz="3200" b="1" noProof="0" dirty="0" smtClean="0">
              <a:solidFill>
                <a:srgbClr val="A3B2CC"/>
              </a:solidFill>
              <a:latin typeface="Arial" pitchFamily="34" charset="0"/>
              <a:ea typeface="+mj-ea"/>
              <a:cs typeface="Arial" pitchFamily="34" charset="0"/>
            </a:endParaRPr>
          </a:p>
        </p:txBody>
      </p:sp>
      <p:sp>
        <p:nvSpPr>
          <p:cNvPr id="8" name="Rectangle 7"/>
          <p:cNvSpPr/>
          <p:nvPr/>
        </p:nvSpPr>
        <p:spPr>
          <a:xfrm>
            <a:off x="2819400" y="1219200"/>
            <a:ext cx="3031599" cy="369332"/>
          </a:xfrm>
          <a:prstGeom prst="rect">
            <a:avLst/>
          </a:prstGeom>
        </p:spPr>
        <p:txBody>
          <a:bodyPr wrap="none">
            <a:spAutoFit/>
          </a:bodyPr>
          <a:lstStyle/>
          <a:p>
            <a:r>
              <a:rPr lang="nb-NO" dirty="0" smtClean="0"/>
              <a:t>Gå til </a:t>
            </a:r>
            <a:r>
              <a:rPr lang="nb-NO" dirty="0" smtClean="0">
                <a:hlinkClick r:id="rId3"/>
              </a:rPr>
              <a:t>Nordeas fondsordliste</a:t>
            </a:r>
            <a:endParaRPr lang="nb-NO" dirty="0"/>
          </a:p>
        </p:txBody>
      </p:sp>
      <p:sp>
        <p:nvSpPr>
          <p:cNvPr id="10" name="Rectangle 9"/>
          <p:cNvSpPr/>
          <p:nvPr/>
        </p:nvSpPr>
        <p:spPr>
          <a:xfrm>
            <a:off x="571472" y="1928802"/>
            <a:ext cx="8215370" cy="1477328"/>
          </a:xfrm>
          <a:prstGeom prst="rect">
            <a:avLst/>
          </a:prstGeom>
        </p:spPr>
        <p:txBody>
          <a:bodyPr wrap="square">
            <a:spAutoFit/>
          </a:bodyPr>
          <a:lstStyle/>
          <a:p>
            <a:pPr>
              <a:lnSpc>
                <a:spcPct val="150000"/>
              </a:lnSpc>
            </a:pPr>
            <a:endParaRPr lang="nb-NO" sz="2000" smtClean="0"/>
          </a:p>
          <a:p>
            <a:pPr>
              <a:lnSpc>
                <a:spcPct val="150000"/>
              </a:lnSpc>
            </a:pPr>
            <a:endParaRPr lang="nb-NO" sz="2000" smtClean="0"/>
          </a:p>
          <a:p>
            <a:pPr>
              <a:lnSpc>
                <a:spcPct val="150000"/>
              </a:lnSpc>
            </a:pPr>
            <a:endParaRPr lang="nb-NO" sz="2000"/>
          </a:p>
        </p:txBody>
      </p:sp>
      <p:sp>
        <p:nvSpPr>
          <p:cNvPr id="12" name="Rectangle 11"/>
          <p:cNvSpPr/>
          <p:nvPr/>
        </p:nvSpPr>
        <p:spPr>
          <a:xfrm>
            <a:off x="285720" y="2143116"/>
            <a:ext cx="8858280" cy="4247317"/>
          </a:xfrm>
          <a:prstGeom prst="rect">
            <a:avLst/>
          </a:prstGeom>
        </p:spPr>
        <p:txBody>
          <a:bodyPr wrap="square">
            <a:spAutoFit/>
          </a:bodyPr>
          <a:lstStyle/>
          <a:p>
            <a:pPr>
              <a:lnSpc>
                <a:spcPct val="150000"/>
              </a:lnSpc>
            </a:pPr>
            <a:r>
              <a:rPr lang="nb-NO" sz="2000" dirty="0" smtClean="0"/>
              <a:t>”</a:t>
            </a:r>
            <a:r>
              <a:rPr lang="nb-NO" sz="2000" dirty="0" err="1" smtClean="0"/>
              <a:t>Beta-verdi</a:t>
            </a:r>
            <a:r>
              <a:rPr lang="nb-NO" sz="2000" dirty="0" smtClean="0"/>
              <a:t> </a:t>
            </a:r>
          </a:p>
          <a:p>
            <a:pPr marL="179388" indent="-179388">
              <a:lnSpc>
                <a:spcPct val="150000"/>
              </a:lnSpc>
              <a:buFont typeface="Arial" pitchFamily="34" charset="0"/>
              <a:buChar char="•"/>
            </a:pPr>
            <a:r>
              <a:rPr lang="nb-NO" sz="2000" dirty="0" smtClean="0"/>
              <a:t>Et mål på en aksjes systematiske risiko. Viser hvor mye en aksjes avkastning avviker fra markedet. Jo større betaverdien er desto høyere er risikoen.</a:t>
            </a:r>
          </a:p>
          <a:p>
            <a:pPr marL="179388" indent="-179388">
              <a:lnSpc>
                <a:spcPct val="150000"/>
              </a:lnSpc>
              <a:buFont typeface="Arial" pitchFamily="34" charset="0"/>
              <a:buChar char="•"/>
            </a:pPr>
            <a:r>
              <a:rPr lang="nb-NO" sz="2000" dirty="0" smtClean="0"/>
              <a:t>Betaverdi = 0: Samme risiko som plassering i statssertifikater (såkalt risikofri).</a:t>
            </a:r>
          </a:p>
          <a:p>
            <a:pPr marL="179388" indent="-179388">
              <a:lnSpc>
                <a:spcPct val="150000"/>
              </a:lnSpc>
              <a:buFont typeface="Arial" pitchFamily="34" charset="0"/>
              <a:buChar char="•"/>
            </a:pPr>
            <a:r>
              <a:rPr lang="nb-NO" sz="2000" dirty="0" smtClean="0"/>
              <a:t>Betaverdi = 1: Ingen systematisk risiko i det aksjen er perfekt korrelert med aksjemarkedsindeksen eller sagt på en annen måte; aksjen svinger i takt </a:t>
            </a:r>
            <a:r>
              <a:rPr lang="nb-NO" sz="2000" dirty="0" err="1" smtClean="0"/>
              <a:t>medmarkedet</a:t>
            </a:r>
            <a:r>
              <a:rPr lang="nb-NO" sz="2000" dirty="0" smtClean="0"/>
              <a:t>.”</a:t>
            </a:r>
          </a:p>
        </p:txBody>
      </p:sp>
      <p:pic>
        <p:nvPicPr>
          <p:cNvPr id="4098" name="Picture 2" descr="http://www.nordea.com/sitemod/upload/Root/www.nordea.com%20-%20uk/Pressroom/Nordea_large.gif"/>
          <p:cNvPicPr>
            <a:picLocks noChangeAspect="1" noChangeArrowheads="1"/>
          </p:cNvPicPr>
          <p:nvPr/>
        </p:nvPicPr>
        <p:blipFill>
          <a:blip r:embed="rId4" cstate="screen"/>
          <a:srcRect/>
          <a:stretch>
            <a:fillRect/>
          </a:stretch>
        </p:blipFill>
        <p:spPr bwMode="auto">
          <a:xfrm>
            <a:off x="3428992" y="1785926"/>
            <a:ext cx="2095500" cy="4762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14282" y="214290"/>
            <a:ext cx="8643998" cy="8572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nb-NO" sz="3200" b="1" dirty="0" smtClean="0">
                <a:solidFill>
                  <a:srgbClr val="A3B2CC"/>
                </a:solidFill>
                <a:latin typeface="Arial" pitchFamily="34" charset="0"/>
                <a:ea typeface="+mj-ea"/>
                <a:cs typeface="Arial" pitchFamily="34" charset="0"/>
              </a:rPr>
              <a:t>Risiko hos </a:t>
            </a:r>
            <a:r>
              <a:rPr lang="nb-NO" sz="3200" b="1" dirty="0" err="1" smtClean="0">
                <a:solidFill>
                  <a:srgbClr val="A3B2CC"/>
                </a:solidFill>
                <a:latin typeface="Arial" pitchFamily="34" charset="0"/>
                <a:ea typeface="+mj-ea"/>
                <a:cs typeface="Arial" pitchFamily="34" charset="0"/>
              </a:rPr>
              <a:t>Pareto</a:t>
            </a:r>
            <a:r>
              <a:rPr lang="nb-NO" sz="3200" b="1" dirty="0" smtClean="0">
                <a:solidFill>
                  <a:srgbClr val="A3B2CC"/>
                </a:solidFill>
                <a:latin typeface="Arial" pitchFamily="34" charset="0"/>
                <a:ea typeface="+mj-ea"/>
                <a:cs typeface="Arial" pitchFamily="34" charset="0"/>
              </a:rPr>
              <a:t> Forvaltning </a:t>
            </a:r>
          </a:p>
        </p:txBody>
      </p:sp>
      <p:sp>
        <p:nvSpPr>
          <p:cNvPr id="8" name="Rectangle 7"/>
          <p:cNvSpPr/>
          <p:nvPr/>
        </p:nvSpPr>
        <p:spPr>
          <a:xfrm>
            <a:off x="3194874" y="1219200"/>
            <a:ext cx="2672526" cy="369332"/>
          </a:xfrm>
          <a:prstGeom prst="rect">
            <a:avLst/>
          </a:prstGeom>
        </p:spPr>
        <p:txBody>
          <a:bodyPr wrap="none">
            <a:spAutoFit/>
          </a:bodyPr>
          <a:lstStyle/>
          <a:p>
            <a:r>
              <a:rPr lang="nb-NO" dirty="0" smtClean="0"/>
              <a:t>Gå til </a:t>
            </a:r>
            <a:r>
              <a:rPr lang="nb-NO" dirty="0" err="1" smtClean="0">
                <a:hlinkClick r:id="rId3"/>
              </a:rPr>
              <a:t>Pareto</a:t>
            </a:r>
            <a:r>
              <a:rPr lang="nb-NO" dirty="0" smtClean="0">
                <a:hlinkClick r:id="rId3"/>
              </a:rPr>
              <a:t> Forvaltning</a:t>
            </a:r>
            <a:endParaRPr lang="nb-NO" dirty="0"/>
          </a:p>
        </p:txBody>
      </p:sp>
      <p:sp>
        <p:nvSpPr>
          <p:cNvPr id="10" name="Rectangle 9"/>
          <p:cNvSpPr/>
          <p:nvPr/>
        </p:nvSpPr>
        <p:spPr>
          <a:xfrm>
            <a:off x="571472" y="1928802"/>
            <a:ext cx="8215370" cy="1477328"/>
          </a:xfrm>
          <a:prstGeom prst="rect">
            <a:avLst/>
          </a:prstGeom>
        </p:spPr>
        <p:txBody>
          <a:bodyPr wrap="square">
            <a:spAutoFit/>
          </a:bodyPr>
          <a:lstStyle/>
          <a:p>
            <a:pPr>
              <a:lnSpc>
                <a:spcPct val="150000"/>
              </a:lnSpc>
            </a:pPr>
            <a:endParaRPr lang="nb-NO" sz="2000" smtClean="0"/>
          </a:p>
          <a:p>
            <a:pPr>
              <a:lnSpc>
                <a:spcPct val="150000"/>
              </a:lnSpc>
            </a:pPr>
            <a:endParaRPr lang="nb-NO" sz="2000" smtClean="0"/>
          </a:p>
          <a:p>
            <a:pPr>
              <a:lnSpc>
                <a:spcPct val="150000"/>
              </a:lnSpc>
            </a:pPr>
            <a:endParaRPr lang="nb-NO" sz="2000"/>
          </a:p>
        </p:txBody>
      </p:sp>
      <p:sp>
        <p:nvSpPr>
          <p:cNvPr id="11" name="Rectangle 10"/>
          <p:cNvSpPr/>
          <p:nvPr/>
        </p:nvSpPr>
        <p:spPr>
          <a:xfrm>
            <a:off x="642910" y="2313943"/>
            <a:ext cx="8215370" cy="4401205"/>
          </a:xfrm>
          <a:prstGeom prst="rect">
            <a:avLst/>
          </a:prstGeom>
        </p:spPr>
        <p:txBody>
          <a:bodyPr wrap="square">
            <a:spAutoFit/>
          </a:bodyPr>
          <a:lstStyle/>
          <a:p>
            <a:r>
              <a:rPr lang="nb-NO" sz="2000" b="1" dirty="0" smtClean="0"/>
              <a:t>”Absolutt risiko:</a:t>
            </a:r>
          </a:p>
          <a:p>
            <a:r>
              <a:rPr lang="nb-NO" sz="2000" dirty="0" smtClean="0"/>
              <a:t>Risiko måles og vurderes på et flertalls måter. Det vanligste risikomålet er volatiliteten (standardavviket), som måler hvor mye avkastningen avviker fra normal gjennomsnittsavkastning.</a:t>
            </a:r>
          </a:p>
          <a:p>
            <a:r>
              <a:rPr lang="nb-NO" sz="2000" dirty="0" smtClean="0"/>
              <a:t/>
            </a:r>
            <a:br>
              <a:rPr lang="nb-NO" sz="2000" dirty="0" smtClean="0"/>
            </a:br>
            <a:r>
              <a:rPr lang="nb-NO" sz="2000" dirty="0" smtClean="0"/>
              <a:t>Normalt årlig standardavvik:</a:t>
            </a:r>
          </a:p>
          <a:p>
            <a:pPr>
              <a:buFont typeface="Arial"/>
              <a:buChar char="•"/>
            </a:pPr>
            <a:r>
              <a:rPr lang="nb-NO" sz="2000" dirty="0" smtClean="0"/>
              <a:t>Aksjer Global/Norge 18–22 % p.a. </a:t>
            </a:r>
          </a:p>
          <a:p>
            <a:pPr>
              <a:buFont typeface="Arial"/>
              <a:buChar char="•"/>
            </a:pPr>
            <a:r>
              <a:rPr lang="nb-NO" sz="2000" dirty="0" smtClean="0"/>
              <a:t>10-års statsobligasjon: 4 % p.a. </a:t>
            </a:r>
          </a:p>
          <a:p>
            <a:pPr>
              <a:buFont typeface="Arial"/>
              <a:buChar char="•"/>
            </a:pPr>
            <a:endParaRPr lang="nb-NO" sz="2000" dirty="0" smtClean="0"/>
          </a:p>
          <a:p>
            <a:r>
              <a:rPr lang="nb-NO" sz="2000" dirty="0" smtClean="0"/>
              <a:t>Historisk standardavvik (målt årlig siden oppstart):</a:t>
            </a:r>
          </a:p>
          <a:p>
            <a:pPr>
              <a:buFont typeface="Arial" pitchFamily="34" charset="0"/>
              <a:buChar char="•"/>
            </a:pPr>
            <a:r>
              <a:rPr lang="nb-NO" sz="2000" dirty="0" err="1" smtClean="0"/>
              <a:t>Pareto</a:t>
            </a:r>
            <a:r>
              <a:rPr lang="nb-NO" sz="2000" dirty="0" smtClean="0"/>
              <a:t> Aksje Norge 18 % p.a. </a:t>
            </a:r>
          </a:p>
          <a:p>
            <a:pPr>
              <a:buFont typeface="Arial" pitchFamily="34" charset="0"/>
              <a:buChar char="•"/>
            </a:pPr>
            <a:r>
              <a:rPr lang="nb-NO" sz="2000" dirty="0" err="1" smtClean="0"/>
              <a:t>Pareto</a:t>
            </a:r>
            <a:r>
              <a:rPr lang="nb-NO" sz="2000" dirty="0" smtClean="0"/>
              <a:t> Aktiv Global 13 % p.a. </a:t>
            </a:r>
          </a:p>
          <a:p>
            <a:pPr>
              <a:buFont typeface="Arial" pitchFamily="34" charset="0"/>
              <a:buChar char="•"/>
            </a:pPr>
            <a:r>
              <a:rPr lang="nb-NO" sz="2000" dirty="0" err="1" smtClean="0"/>
              <a:t>Pareto</a:t>
            </a:r>
            <a:r>
              <a:rPr lang="nb-NO" sz="2000" dirty="0" smtClean="0"/>
              <a:t> Obligasjon 2 % p.a. </a:t>
            </a:r>
          </a:p>
          <a:p>
            <a:pPr>
              <a:buFont typeface="Arial"/>
              <a:buChar char="•"/>
            </a:pPr>
            <a:endParaRPr lang="nb-NO" sz="2000" dirty="0"/>
          </a:p>
        </p:txBody>
      </p:sp>
      <p:pic>
        <p:nvPicPr>
          <p:cNvPr id="44034" name="Picture 2"/>
          <p:cNvPicPr>
            <a:picLocks noChangeAspect="1" noChangeArrowheads="1"/>
          </p:cNvPicPr>
          <p:nvPr/>
        </p:nvPicPr>
        <p:blipFill>
          <a:blip r:embed="rId4" cstate="screen"/>
          <a:srcRect/>
          <a:stretch>
            <a:fillRect/>
          </a:stretch>
        </p:blipFill>
        <p:spPr bwMode="auto">
          <a:xfrm>
            <a:off x="3048000" y="1714488"/>
            <a:ext cx="3054593" cy="571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14282" y="214290"/>
            <a:ext cx="8643998" cy="8572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nb-NO" sz="3200" b="1" dirty="0" smtClean="0">
                <a:solidFill>
                  <a:srgbClr val="A3B2CC"/>
                </a:solidFill>
                <a:latin typeface="Arial" pitchFamily="34" charset="0"/>
                <a:ea typeface="+mj-ea"/>
                <a:cs typeface="Arial" pitchFamily="34" charset="0"/>
              </a:rPr>
              <a:t>Ronaldo-risiko </a:t>
            </a:r>
          </a:p>
        </p:txBody>
      </p:sp>
      <p:sp>
        <p:nvSpPr>
          <p:cNvPr id="8" name="Rectangle 7"/>
          <p:cNvSpPr/>
          <p:nvPr/>
        </p:nvSpPr>
        <p:spPr>
          <a:xfrm>
            <a:off x="3378131" y="1219200"/>
            <a:ext cx="2108269" cy="369332"/>
          </a:xfrm>
          <a:prstGeom prst="rect">
            <a:avLst/>
          </a:prstGeom>
        </p:spPr>
        <p:txBody>
          <a:bodyPr wrap="none">
            <a:spAutoFit/>
          </a:bodyPr>
          <a:lstStyle/>
          <a:p>
            <a:r>
              <a:rPr lang="nb-NO" dirty="0" smtClean="0"/>
              <a:t>Les </a:t>
            </a:r>
            <a:r>
              <a:rPr lang="nb-NO" dirty="0" smtClean="0">
                <a:hlinkClick r:id="rId3"/>
              </a:rPr>
              <a:t>hele artikkelen</a:t>
            </a:r>
            <a:endParaRPr lang="nb-NO" dirty="0"/>
          </a:p>
        </p:txBody>
      </p:sp>
      <p:sp>
        <p:nvSpPr>
          <p:cNvPr id="10" name="Rectangle 9"/>
          <p:cNvSpPr/>
          <p:nvPr/>
        </p:nvSpPr>
        <p:spPr>
          <a:xfrm>
            <a:off x="571472" y="1928802"/>
            <a:ext cx="8215370" cy="1477328"/>
          </a:xfrm>
          <a:prstGeom prst="rect">
            <a:avLst/>
          </a:prstGeom>
        </p:spPr>
        <p:txBody>
          <a:bodyPr wrap="square">
            <a:spAutoFit/>
          </a:bodyPr>
          <a:lstStyle/>
          <a:p>
            <a:pPr>
              <a:lnSpc>
                <a:spcPct val="150000"/>
              </a:lnSpc>
            </a:pPr>
            <a:endParaRPr lang="nb-NO" sz="2000" smtClean="0"/>
          </a:p>
          <a:p>
            <a:pPr>
              <a:lnSpc>
                <a:spcPct val="150000"/>
              </a:lnSpc>
            </a:pPr>
            <a:endParaRPr lang="nb-NO" sz="2000" smtClean="0"/>
          </a:p>
          <a:p>
            <a:pPr>
              <a:lnSpc>
                <a:spcPct val="150000"/>
              </a:lnSpc>
            </a:pPr>
            <a:endParaRPr lang="nb-NO" sz="2000"/>
          </a:p>
        </p:txBody>
      </p:sp>
      <p:sp>
        <p:nvSpPr>
          <p:cNvPr id="13" name="Rectangle 12"/>
          <p:cNvSpPr/>
          <p:nvPr/>
        </p:nvSpPr>
        <p:spPr>
          <a:xfrm>
            <a:off x="500034" y="2263684"/>
            <a:ext cx="8286808" cy="2554545"/>
          </a:xfrm>
          <a:prstGeom prst="rect">
            <a:avLst/>
          </a:prstGeom>
        </p:spPr>
        <p:txBody>
          <a:bodyPr wrap="square">
            <a:spAutoFit/>
          </a:bodyPr>
          <a:lstStyle/>
          <a:p>
            <a:r>
              <a:rPr lang="nb-NO" sz="2000" b="1" dirty="0" smtClean="0"/>
              <a:t>”Ronaldo-salget: </a:t>
            </a:r>
            <a:r>
              <a:rPr lang="nb-NO" sz="2000" b="1" dirty="0" err="1" smtClean="0"/>
              <a:t>Ferguson</a:t>
            </a:r>
            <a:r>
              <a:rPr lang="nb-NO" sz="2000" b="1" dirty="0" smtClean="0"/>
              <a:t> tok beslutningen</a:t>
            </a:r>
            <a:endParaRPr lang="nb-NO" sz="2000" dirty="0" smtClean="0"/>
          </a:p>
          <a:p>
            <a:r>
              <a:rPr lang="nb-NO" sz="2000" dirty="0" smtClean="0"/>
              <a:t>Ifølge en talsmann for </a:t>
            </a:r>
            <a:r>
              <a:rPr lang="nb-NO" sz="2000" dirty="0" err="1" smtClean="0"/>
              <a:t>Glazer-familien</a:t>
            </a:r>
            <a:r>
              <a:rPr lang="nb-NO" sz="2000" dirty="0" smtClean="0"/>
              <a:t> var det ikke økonomiske motiver som avgjorde Ronaldos United-exit. </a:t>
            </a:r>
          </a:p>
          <a:p>
            <a:endParaRPr lang="nb-NO" sz="2000" dirty="0" smtClean="0"/>
          </a:p>
          <a:p>
            <a:r>
              <a:rPr lang="nb-NO" sz="2000" dirty="0" smtClean="0"/>
              <a:t>– Det var en fotballfaglig avgjørelse, og den hadde ingenting med den finansielle strukturen i klubben å gjøre, sier talsmannen til BBC. </a:t>
            </a:r>
          </a:p>
          <a:p>
            <a:endParaRPr lang="nb-NO" sz="2000" dirty="0" smtClean="0"/>
          </a:p>
          <a:p>
            <a:r>
              <a:rPr lang="nb-NO" sz="2000" dirty="0" err="1" smtClean="0"/>
              <a:t>Glazer-familien</a:t>
            </a:r>
            <a:r>
              <a:rPr lang="nb-NO" sz="2000" dirty="0" smtClean="0"/>
              <a:t> er aleneeier av Manchester United.”</a:t>
            </a:r>
            <a:endParaRPr lang="nb-NO" sz="2000" dirty="0"/>
          </a:p>
        </p:txBody>
      </p:sp>
      <p:pic>
        <p:nvPicPr>
          <p:cNvPr id="2055" name="Picture 7" descr="http://open.salon.com/blog/haggismold/2008/09/19/files/cristiano-ronaldo-gal1221855281.jpg"/>
          <p:cNvPicPr>
            <a:picLocks noChangeAspect="1" noChangeArrowheads="1"/>
          </p:cNvPicPr>
          <p:nvPr/>
        </p:nvPicPr>
        <p:blipFill>
          <a:blip r:embed="rId4" cstate="screen"/>
          <a:srcRect/>
          <a:stretch>
            <a:fillRect/>
          </a:stretch>
        </p:blipFill>
        <p:spPr bwMode="auto">
          <a:xfrm>
            <a:off x="7429520" y="142851"/>
            <a:ext cx="1508104" cy="2154434"/>
          </a:xfrm>
          <a:prstGeom prst="rect">
            <a:avLst/>
          </a:prstGeom>
          <a:noFill/>
        </p:spPr>
      </p:pic>
      <p:sp>
        <p:nvSpPr>
          <p:cNvPr id="15" name="Rectangle 14"/>
          <p:cNvSpPr/>
          <p:nvPr/>
        </p:nvSpPr>
        <p:spPr>
          <a:xfrm>
            <a:off x="428596" y="5213540"/>
            <a:ext cx="8429684" cy="958660"/>
          </a:xfrm>
          <a:prstGeom prst="rect">
            <a:avLst/>
          </a:prstGeom>
        </p:spPr>
        <p:txBody>
          <a:bodyPr wrap="square">
            <a:spAutoFit/>
          </a:bodyPr>
          <a:lstStyle/>
          <a:p>
            <a:pPr marL="180975" indent="-180975">
              <a:lnSpc>
                <a:spcPct val="150000"/>
              </a:lnSpc>
              <a:buFont typeface="Arial" pitchFamily="34" charset="0"/>
              <a:buChar char="•"/>
            </a:pPr>
            <a:r>
              <a:rPr lang="nb-NO" sz="2000" dirty="0" smtClean="0"/>
              <a:t>Er Ronaldo-risiko systematisk eller </a:t>
            </a:r>
            <a:r>
              <a:rPr lang="nb-NO" sz="2000" smtClean="0"/>
              <a:t>usystematisk?</a:t>
            </a:r>
            <a:endParaRPr lang="nb-NO" sz="2000" dirty="0" smtClean="0"/>
          </a:p>
          <a:p>
            <a:pPr marL="180975" indent="-180975">
              <a:lnSpc>
                <a:spcPct val="150000"/>
              </a:lnSpc>
              <a:buFont typeface="Arial" pitchFamily="34" charset="0"/>
              <a:buChar char="•"/>
            </a:pPr>
            <a:r>
              <a:rPr lang="nb-NO" sz="2000" dirty="0" smtClean="0"/>
              <a:t>Er Ronaldo-risiko relevant eller irrelevant for Manchester Uniteds eiere?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diamond(in)">
                                      <p:cBhvr>
                                        <p:cTn id="7" dur="2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14282" y="214290"/>
            <a:ext cx="8643998" cy="10474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nb-NO" sz="3200" b="1" dirty="0" smtClean="0">
                <a:solidFill>
                  <a:srgbClr val="A3B2CC"/>
                </a:solidFill>
                <a:latin typeface="Arial" pitchFamily="34" charset="0"/>
                <a:ea typeface="+mj-ea"/>
                <a:cs typeface="Arial" pitchFamily="34" charset="0"/>
              </a:rPr>
              <a:t>Bruk av KVM i Nærings- og Handelsdepartementet</a:t>
            </a:r>
            <a:endParaRPr lang="nb-NO" sz="3200" b="1" noProof="0" dirty="0" smtClean="0">
              <a:solidFill>
                <a:srgbClr val="A3B2CC"/>
              </a:solidFill>
              <a:latin typeface="Arial" pitchFamily="34" charset="0"/>
              <a:ea typeface="+mj-ea"/>
              <a:cs typeface="Arial" pitchFamily="34" charset="0"/>
            </a:endParaRPr>
          </a:p>
        </p:txBody>
      </p:sp>
      <p:sp>
        <p:nvSpPr>
          <p:cNvPr id="10" name="Rectangle 9"/>
          <p:cNvSpPr/>
          <p:nvPr/>
        </p:nvSpPr>
        <p:spPr>
          <a:xfrm>
            <a:off x="642910" y="3429000"/>
            <a:ext cx="8215370" cy="2806281"/>
          </a:xfrm>
          <a:prstGeom prst="rect">
            <a:avLst/>
          </a:prstGeom>
        </p:spPr>
        <p:txBody>
          <a:bodyPr wrap="square">
            <a:spAutoFit/>
          </a:bodyPr>
          <a:lstStyle/>
          <a:p>
            <a:pPr>
              <a:lnSpc>
                <a:spcPct val="150000"/>
              </a:lnSpc>
            </a:pPr>
            <a:r>
              <a:rPr lang="nb-NO" sz="2000" smtClean="0"/>
              <a:t>”For selskaper med forretningsmessige mål beregnes det et avkastningsmål på bakgrunnav kapitalverdimodellen, som er en ofte benyttet modell for et slikt formål. Modellen haren del svakheter, men den er likevel vanlig å benytte. På grunn av svakhetene medmodellen er det viktig at fornuftig skjønn bringes inn i vurderingene rundt det avkastningsmåletsom beregnes”</a:t>
            </a:r>
          </a:p>
        </p:txBody>
      </p:sp>
      <p:pic>
        <p:nvPicPr>
          <p:cNvPr id="1026" name="Picture 2"/>
          <p:cNvPicPr>
            <a:picLocks noChangeAspect="1" noChangeArrowheads="1"/>
          </p:cNvPicPr>
          <p:nvPr/>
        </p:nvPicPr>
        <p:blipFill>
          <a:blip r:embed="rId3" cstate="screen"/>
          <a:srcRect/>
          <a:stretch>
            <a:fillRect/>
          </a:stretch>
        </p:blipFill>
        <p:spPr bwMode="auto">
          <a:xfrm>
            <a:off x="2690790" y="2057400"/>
            <a:ext cx="3557610" cy="998628"/>
          </a:xfrm>
          <a:prstGeom prst="rect">
            <a:avLst/>
          </a:prstGeom>
          <a:noFill/>
          <a:ln w="9525">
            <a:noFill/>
            <a:miter lim="800000"/>
            <a:headEnd/>
            <a:tailEnd/>
          </a:ln>
          <a:effectLst/>
        </p:spPr>
      </p:pic>
      <p:sp>
        <p:nvSpPr>
          <p:cNvPr id="6" name="Rectangle 5"/>
          <p:cNvSpPr/>
          <p:nvPr/>
        </p:nvSpPr>
        <p:spPr>
          <a:xfrm>
            <a:off x="1371600" y="1447800"/>
            <a:ext cx="6468437" cy="369332"/>
          </a:xfrm>
          <a:prstGeom prst="rect">
            <a:avLst/>
          </a:prstGeom>
        </p:spPr>
        <p:txBody>
          <a:bodyPr wrap="none">
            <a:spAutoFit/>
          </a:bodyPr>
          <a:lstStyle/>
          <a:p>
            <a:r>
              <a:rPr lang="nb-NO" dirty="0" smtClean="0"/>
              <a:t>Les mer på </a:t>
            </a:r>
            <a:r>
              <a:rPr lang="nb-NO" dirty="0" smtClean="0">
                <a:hlinkClick r:id="rId4"/>
              </a:rPr>
              <a:t>Nærings- og handelsdepartementet sine nettsider</a:t>
            </a:r>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MRmal">
  <a:themeElements>
    <a:clrScheme name="PP_mal_Regnskapsteor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_mal_Regnskapsteor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_mal_Regnskapsteor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_mal_Regnskapsteor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_mal_Regnskapsteor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_mal_Regnskapsteor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_mal_Regnskapsteor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_mal_Regnskapsteor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_mal_Regnskapsteor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_mal_Regnskapsteor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_mal_Regnskapsteor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_mal_Regnskapsteor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_mal_Regnskapsteor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_mal_Regnskapsteor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LMRmal</Template>
  <TotalTime>145</TotalTime>
  <Words>1152</Words>
  <Application>Microsoft Office PowerPoint</Application>
  <PresentationFormat>Skjermfremvisning (4:3)</PresentationFormat>
  <Paragraphs>99</Paragraphs>
  <Slides>10</Slides>
  <Notes>10</Notes>
  <HiddenSlides>0</HiddenSlides>
  <MMClips>0</MMClips>
  <ScaleCrop>false</ScaleCrop>
  <HeadingPairs>
    <vt:vector size="4" baseType="variant">
      <vt:variant>
        <vt:lpstr>Tema</vt:lpstr>
      </vt:variant>
      <vt:variant>
        <vt:i4>1</vt:i4>
      </vt:variant>
      <vt:variant>
        <vt:lpstr>Lysbildetitler</vt:lpstr>
      </vt:variant>
      <vt:variant>
        <vt:i4>10</vt:i4>
      </vt:variant>
    </vt:vector>
  </HeadingPairs>
  <TitlesOfParts>
    <vt:vector size="11" baseType="lpstr">
      <vt:lpstr>LMRmal</vt:lpstr>
      <vt:lpstr>Kapittel 7 Kapitalkostnad Tillegg</vt:lpstr>
      <vt:lpstr>Lysbilde 2</vt:lpstr>
      <vt:lpstr>Lysbilde 3</vt:lpstr>
      <vt:lpstr>Lysbilde 4</vt:lpstr>
      <vt:lpstr>Lysbilde 5</vt:lpstr>
      <vt:lpstr>Lysbilde 6</vt:lpstr>
      <vt:lpstr>Lysbilde 7</vt:lpstr>
      <vt:lpstr>Lysbilde 8</vt:lpstr>
      <vt:lpstr>Lysbilde 9</vt:lpstr>
      <vt:lpstr>Lysbilde 10</vt:lpstr>
    </vt:vector>
  </TitlesOfParts>
  <Company>Fagbokforlaget Vigmostad &amp; Bjørke 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mateusz</dc:creator>
  <cp:lastModifiedBy>Knut Ebeltoft</cp:lastModifiedBy>
  <cp:revision>32</cp:revision>
  <dcterms:created xsi:type="dcterms:W3CDTF">2009-03-30T12:33:10Z</dcterms:created>
  <dcterms:modified xsi:type="dcterms:W3CDTF">2009-07-09T19:38:51Z</dcterms:modified>
</cp:coreProperties>
</file>